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5" r:id="rId4"/>
    <p:sldMasterId id="2147483657" r:id="rId5"/>
    <p:sldMasterId id="2147483916" r:id="rId6"/>
  </p:sldMasterIdLst>
  <p:notesMasterIdLst>
    <p:notesMasterId r:id="rId29"/>
  </p:notesMasterIdLst>
  <p:handoutMasterIdLst>
    <p:handoutMasterId r:id="rId30"/>
  </p:handoutMasterIdLst>
  <p:sldIdLst>
    <p:sldId id="2086971134" r:id="rId7"/>
    <p:sldId id="2086971411" r:id="rId8"/>
    <p:sldId id="2086971400" r:id="rId9"/>
    <p:sldId id="1245026717" r:id="rId10"/>
    <p:sldId id="2139118613" r:id="rId11"/>
    <p:sldId id="2139118614" r:id="rId12"/>
    <p:sldId id="2139118603" r:id="rId13"/>
    <p:sldId id="2139118556" r:id="rId14"/>
    <p:sldId id="2139118595" r:id="rId15"/>
    <p:sldId id="2139118958" r:id="rId16"/>
    <p:sldId id="2139118533" r:id="rId17"/>
    <p:sldId id="2139118034" r:id="rId18"/>
    <p:sldId id="2139118612" r:id="rId19"/>
    <p:sldId id="1245027044" r:id="rId20"/>
    <p:sldId id="2086971425" r:id="rId21"/>
    <p:sldId id="2139118260" r:id="rId22"/>
    <p:sldId id="1245026993" r:id="rId23"/>
    <p:sldId id="1245026994" r:id="rId24"/>
    <p:sldId id="1245026686" r:id="rId25"/>
    <p:sldId id="2139118611" r:id="rId26"/>
    <p:sldId id="2139118608" r:id="rId27"/>
    <p:sldId id="2139118616" r:id="rId28"/>
  </p:sldIdLst>
  <p:sldSz cx="12192000" cy="6858000"/>
  <p:notesSz cx="7315200" cy="96012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 Glendinning"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09"/>
    <a:srgbClr val="2496DC"/>
    <a:srgbClr val="060606"/>
    <a:srgbClr val="98B81E"/>
    <a:srgbClr val="FFFFFF"/>
    <a:srgbClr val="50ABE3"/>
    <a:srgbClr val="1B48AA"/>
    <a:srgbClr val="58595B"/>
    <a:srgbClr val="2290D4"/>
    <a:srgbClr val="4FA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636A2-D012-4C80-ADFC-3F934F0E7CCA}" v="9" dt="2022-07-25T20:51:52.244"/>
    <p1510:client id="{E7930217-26ED-3899-A45C-21843DEC15E7}" v="4" dt="2022-07-25T20:45:04.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eu Clain" userId="S::mathieu.clain@nxp.com::49da75bb-f320-43d4-89b3-2a8ef380c94d" providerId="AD" clId="Web-{E7930217-26ED-3899-A45C-21843DEC15E7}"/>
    <pc:docChg chg="modSld">
      <pc:chgData name="Mathieu Clain" userId="S::mathieu.clain@nxp.com::49da75bb-f320-43d4-89b3-2a8ef380c94d" providerId="AD" clId="Web-{E7930217-26ED-3899-A45C-21843DEC15E7}" dt="2022-07-25T20:45:01.691" v="2" actId="20577"/>
      <pc:docMkLst>
        <pc:docMk/>
      </pc:docMkLst>
      <pc:sldChg chg="addSp modSp">
        <pc:chgData name="Mathieu Clain" userId="S::mathieu.clain@nxp.com::49da75bb-f320-43d4-89b3-2a8ef380c94d" providerId="AD" clId="Web-{E7930217-26ED-3899-A45C-21843DEC15E7}" dt="2022-07-25T20:45:01.691" v="2" actId="20577"/>
        <pc:sldMkLst>
          <pc:docMk/>
          <pc:sldMk cId="3118656977" sldId="2139118595"/>
        </pc:sldMkLst>
        <pc:spChg chg="add mod">
          <ac:chgData name="Mathieu Clain" userId="S::mathieu.clain@nxp.com::49da75bb-f320-43d4-89b3-2a8ef380c94d" providerId="AD" clId="Web-{E7930217-26ED-3899-A45C-21843DEC15E7}" dt="2022-07-25T20:45:01.691" v="2" actId="20577"/>
          <ac:spMkLst>
            <pc:docMk/>
            <pc:sldMk cId="3118656977" sldId="2139118595"/>
            <ac:spMk id="3" creationId="{7426EC93-0AA2-6013-4BC4-B83B5765F406}"/>
          </ac:spMkLst>
        </pc:spChg>
      </pc:sldChg>
    </pc:docChg>
  </pc:docChgLst>
  <pc:docChgLst>
    <pc:chgData name="Mathieu Clain" userId="49da75bb-f320-43d4-89b3-2a8ef380c94d" providerId="ADAL" clId="{3FC636A2-D012-4C80-ADFC-3F934F0E7CCA}"/>
    <pc:docChg chg="modSld">
      <pc:chgData name="Mathieu Clain" userId="49da75bb-f320-43d4-89b3-2a8ef380c94d" providerId="ADAL" clId="{3FC636A2-D012-4C80-ADFC-3F934F0E7CCA}" dt="2022-07-25T21:08:30.921" v="5" actId="20577"/>
      <pc:docMkLst>
        <pc:docMk/>
      </pc:docMkLst>
      <pc:sldChg chg="modSp mod">
        <pc:chgData name="Mathieu Clain" userId="49da75bb-f320-43d4-89b3-2a8ef380c94d" providerId="ADAL" clId="{3FC636A2-D012-4C80-ADFC-3F934F0E7CCA}" dt="2022-07-25T21:08:30.921" v="5" actId="20577"/>
        <pc:sldMkLst>
          <pc:docMk/>
          <pc:sldMk cId="3118656977" sldId="2139118595"/>
        </pc:sldMkLst>
        <pc:spChg chg="mod">
          <ac:chgData name="Mathieu Clain" userId="49da75bb-f320-43d4-89b3-2a8ef380c94d" providerId="ADAL" clId="{3FC636A2-D012-4C80-ADFC-3F934F0E7CCA}" dt="2022-07-25T21:08:30.921" v="5" actId="20577"/>
          <ac:spMkLst>
            <pc:docMk/>
            <pc:sldMk cId="3118656977" sldId="2139118595"/>
            <ac:spMk id="15" creationId="{4EA89BD1-AD61-46A0-9BB4-34557D03A808}"/>
          </ac:spMkLst>
        </pc:spChg>
        <pc:spChg chg="mod">
          <ac:chgData name="Mathieu Clain" userId="49da75bb-f320-43d4-89b3-2a8ef380c94d" providerId="ADAL" clId="{3FC636A2-D012-4C80-ADFC-3F934F0E7CCA}" dt="2022-07-25T20:51:15.463" v="3" actId="20577"/>
          <ac:spMkLst>
            <pc:docMk/>
            <pc:sldMk cId="3118656977" sldId="2139118595"/>
            <ac:spMk id="83" creationId="{2870EF4C-AD26-4D1C-BC98-E1AC652C8353}"/>
          </ac:spMkLst>
        </pc:spChg>
      </pc:sldChg>
    </pc:docChg>
  </pc:docChgLst>
  <pc:docChgLst>
    <pc:chgData name="Mathieu Clain" userId="S::mathieu.clain@nxp.com::49da75bb-f320-43d4-89b3-2a8ef380c94d" providerId="AD" clId="Web-{192DA1B5-1C6D-44DB-B455-26B4F10A628F}"/>
    <pc:docChg chg="modSld">
      <pc:chgData name="Mathieu Clain" userId="S::mathieu.clain@nxp.com::49da75bb-f320-43d4-89b3-2a8ef380c94d" providerId="AD" clId="Web-{192DA1B5-1C6D-44DB-B455-26B4F10A628F}" dt="2022-06-23T17:50:00.434" v="35"/>
      <pc:docMkLst>
        <pc:docMk/>
      </pc:docMkLst>
      <pc:sldChg chg="modSp">
        <pc:chgData name="Mathieu Clain" userId="S::mathieu.clain@nxp.com::49da75bb-f320-43d4-89b3-2a8ef380c94d" providerId="AD" clId="Web-{192DA1B5-1C6D-44DB-B455-26B4F10A628F}" dt="2022-06-23T17:50:00.434" v="35"/>
        <pc:sldMkLst>
          <pc:docMk/>
          <pc:sldMk cId="1236258782" sldId="2139118556"/>
        </pc:sldMkLst>
        <pc:graphicFrameChg chg="mod modGraphic">
          <ac:chgData name="Mathieu Clain" userId="S::mathieu.clain@nxp.com::49da75bb-f320-43d4-89b3-2a8ef380c94d" providerId="AD" clId="Web-{192DA1B5-1C6D-44DB-B455-26B4F10A628F}" dt="2022-06-23T17:50:00.434" v="35"/>
          <ac:graphicFrameMkLst>
            <pc:docMk/>
            <pc:sldMk cId="1236258782" sldId="2139118556"/>
            <ac:graphicFrameMk id="6" creationId="{E0A5BFD9-F8BE-4686-AA85-025CC206ECA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66645-79E1-4934-BA0C-8013E70BC3C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7B19FAB-68EC-4966-8CF5-4FF64BD1F368}">
      <dgm:prSet phldrT="[Text]" custT="1"/>
      <dgm:spPr/>
      <dgm:t>
        <a:bodyPr/>
        <a:lstStyle/>
        <a:p>
          <a:pPr rtl="0"/>
          <a:r>
            <a:rPr lang="de-DE" sz="1300" b="1">
              <a:latin typeface="+mn-lt"/>
            </a:rPr>
            <a:t>AUTOSAR MCAL</a:t>
          </a:r>
          <a:endParaRPr lang="en-US" sz="1300" b="1">
            <a:latin typeface="+mn-lt"/>
          </a:endParaRPr>
        </a:p>
      </dgm:t>
    </dgm:pt>
    <dgm:pt modelId="{D2B35F26-781D-45F5-AEF5-09C9A47C9897}" type="parTrans" cxnId="{C7E6D85B-09F4-4E5C-94C2-C5F32EBF08EC}">
      <dgm:prSet/>
      <dgm:spPr/>
      <dgm:t>
        <a:bodyPr/>
        <a:lstStyle/>
        <a:p>
          <a:endParaRPr lang="en-US"/>
        </a:p>
      </dgm:t>
    </dgm:pt>
    <dgm:pt modelId="{CD95E27F-DD03-459C-B0A6-FBB4C76E259A}" type="sibTrans" cxnId="{C7E6D85B-09F4-4E5C-94C2-C5F32EBF08EC}">
      <dgm:prSet/>
      <dgm:spPr/>
      <dgm:t>
        <a:bodyPr/>
        <a:lstStyle/>
        <a:p>
          <a:endParaRPr lang="en-US"/>
        </a:p>
      </dgm:t>
    </dgm:pt>
    <dgm:pt modelId="{ACCBDA85-A843-48AE-BC1E-CFF0C5FDCF9A}">
      <dgm:prSet phldrT="[Text]"/>
      <dgm:spPr>
        <a:solidFill>
          <a:srgbClr val="FFC000"/>
        </a:solidFill>
      </dgm:spPr>
      <dgm:t>
        <a:bodyPr/>
        <a:lstStyle/>
        <a:p>
          <a:pPr rtl="0"/>
          <a:r>
            <a:rPr lang="de-DE" b="1" err="1">
              <a:latin typeface="Arial"/>
            </a:rPr>
            <a:t>Complex</a:t>
          </a:r>
          <a:r>
            <a:rPr lang="de-DE" b="1">
              <a:latin typeface="Arial"/>
            </a:rPr>
            <a:t> Device Drivers</a:t>
          </a:r>
          <a:endParaRPr lang="en-US"/>
        </a:p>
      </dgm:t>
    </dgm:pt>
    <dgm:pt modelId="{0EFC941D-0052-489E-99A7-58020827265F}" type="parTrans" cxnId="{D6EB6BC9-2E46-478F-8B4B-523EDCCA4827}">
      <dgm:prSet/>
      <dgm:spPr/>
      <dgm:t>
        <a:bodyPr/>
        <a:lstStyle/>
        <a:p>
          <a:endParaRPr lang="en-US"/>
        </a:p>
      </dgm:t>
    </dgm:pt>
    <dgm:pt modelId="{832EACA7-B88D-4D07-B0B6-F0AF951698D1}" type="sibTrans" cxnId="{D6EB6BC9-2E46-478F-8B4B-523EDCCA4827}">
      <dgm:prSet/>
      <dgm:spPr/>
      <dgm:t>
        <a:bodyPr/>
        <a:lstStyle/>
        <a:p>
          <a:endParaRPr lang="en-US"/>
        </a:p>
      </dgm:t>
    </dgm:pt>
    <dgm:pt modelId="{9578A67A-458A-4AA1-B0BA-72F898E792D4}">
      <dgm:prSet phldrT="[Text]"/>
      <dgm:spPr/>
      <dgm:t>
        <a:bodyPr/>
        <a:lstStyle/>
        <a:p>
          <a:pPr rtl="0"/>
          <a:r>
            <a:rPr lang="en-US">
              <a:solidFill>
                <a:schemeClr val="accent3"/>
              </a:solidFill>
              <a:latin typeface="Arial"/>
            </a:rPr>
            <a:t>Real-Time </a:t>
          </a:r>
          <a:r>
            <a:rPr lang="en-US">
              <a:solidFill>
                <a:schemeClr val="accent3"/>
              </a:solidFill>
            </a:rPr>
            <a:t>Drivers</a:t>
          </a:r>
          <a:r>
            <a:rPr lang="en-US">
              <a:solidFill>
                <a:schemeClr val="accent3"/>
              </a:solidFill>
              <a:latin typeface="Arial"/>
            </a:rPr>
            <a:t> (RTD) </a:t>
          </a:r>
          <a:endParaRPr lang="en-US">
            <a:solidFill>
              <a:schemeClr val="accent3"/>
            </a:solidFill>
          </a:endParaRPr>
        </a:p>
      </dgm:t>
    </dgm:pt>
    <dgm:pt modelId="{83981E5B-B0A7-4543-AF63-74E29204E55E}" type="parTrans" cxnId="{BEED7444-9B7B-4B87-B9FB-513A7A427A0D}">
      <dgm:prSet/>
      <dgm:spPr/>
      <dgm:t>
        <a:bodyPr/>
        <a:lstStyle/>
        <a:p>
          <a:endParaRPr lang="en-US"/>
        </a:p>
      </dgm:t>
    </dgm:pt>
    <dgm:pt modelId="{657E27FC-CC00-40A6-AA47-1BE15F497D9B}" type="sibTrans" cxnId="{BEED7444-9B7B-4B87-B9FB-513A7A427A0D}">
      <dgm:prSet/>
      <dgm:spPr/>
      <dgm:t>
        <a:bodyPr/>
        <a:lstStyle/>
        <a:p>
          <a:endParaRPr lang="en-US"/>
        </a:p>
      </dgm:t>
    </dgm:pt>
    <dgm:pt modelId="{AD23F222-1E4E-4ADB-99C4-A71FACDB4754}">
      <dgm:prSet phldrT="[Text]" custT="1"/>
      <dgm:spPr>
        <a:solidFill>
          <a:schemeClr val="accent3"/>
        </a:solidFill>
      </dgm:spPr>
      <dgm:t>
        <a:bodyPr/>
        <a:lstStyle/>
        <a:p>
          <a:r>
            <a:rPr lang="en-US" sz="1400" b="1">
              <a:latin typeface="Arial"/>
            </a:rPr>
            <a:t>NXP </a:t>
          </a:r>
        </a:p>
        <a:p>
          <a:r>
            <a:rPr lang="en-US" sz="1400" b="1">
              <a:latin typeface="Arial"/>
            </a:rPr>
            <a:t>SDK</a:t>
          </a:r>
          <a:endParaRPr lang="en-US" sz="1400" b="1"/>
        </a:p>
      </dgm:t>
    </dgm:pt>
    <dgm:pt modelId="{B81708F4-0C99-4DD0-BA13-E9974D508DB3}" type="sibTrans" cxnId="{72E1C9AC-287B-46BF-98CE-465ED8D808B3}">
      <dgm:prSet/>
      <dgm:spPr/>
      <dgm:t>
        <a:bodyPr/>
        <a:lstStyle/>
        <a:p>
          <a:endParaRPr lang="en-US"/>
        </a:p>
      </dgm:t>
    </dgm:pt>
    <dgm:pt modelId="{09BFEBD3-E422-41AC-9611-67AD9150BBB7}" type="parTrans" cxnId="{72E1C9AC-287B-46BF-98CE-465ED8D808B3}">
      <dgm:prSet/>
      <dgm:spPr/>
      <dgm:t>
        <a:bodyPr/>
        <a:lstStyle/>
        <a:p>
          <a:endParaRPr lang="en-US"/>
        </a:p>
      </dgm:t>
    </dgm:pt>
    <dgm:pt modelId="{A7F46015-01D2-4BA2-A53D-20EE659CF29E}" type="pres">
      <dgm:prSet presAssocID="{E9966645-79E1-4934-BA0C-8013E70BC3C0}" presName="Name0" presStyleCnt="0">
        <dgm:presLayoutVars>
          <dgm:chMax val="4"/>
          <dgm:resizeHandles val="exact"/>
        </dgm:presLayoutVars>
      </dgm:prSet>
      <dgm:spPr/>
    </dgm:pt>
    <dgm:pt modelId="{4A6C3AE4-93D5-4AFA-8821-C8EA56CCA79B}" type="pres">
      <dgm:prSet presAssocID="{E9966645-79E1-4934-BA0C-8013E70BC3C0}" presName="ellipse" presStyleLbl="trBgShp" presStyleIdx="0" presStyleCnt="1" custLinFactNeighborX="-20445" custLinFactNeighborY="-11575"/>
      <dgm:spPr/>
    </dgm:pt>
    <dgm:pt modelId="{AABA8D1D-B215-4064-A6DF-4477E270AAB6}" type="pres">
      <dgm:prSet presAssocID="{E9966645-79E1-4934-BA0C-8013E70BC3C0}" presName="arrow1" presStyleLbl="fgShp" presStyleIdx="0" presStyleCnt="1" custLinFactX="-4872" custLinFactNeighborX="-100000" custLinFactNeighborY="-35680"/>
      <dgm:spPr/>
    </dgm:pt>
    <dgm:pt modelId="{46074BF0-18AC-4B24-B5F1-D903B7B96BFF}" type="pres">
      <dgm:prSet presAssocID="{E9966645-79E1-4934-BA0C-8013E70BC3C0}" presName="rectangle" presStyleLbl="revTx" presStyleIdx="0" presStyleCnt="1" custLinFactNeighborX="-21849" custLinFactNeighborY="-6781">
        <dgm:presLayoutVars>
          <dgm:bulletEnabled val="1"/>
        </dgm:presLayoutVars>
      </dgm:prSet>
      <dgm:spPr/>
    </dgm:pt>
    <dgm:pt modelId="{F2191111-76BC-4BE9-AB44-3E3E09D3872C}" type="pres">
      <dgm:prSet presAssocID="{ACCBDA85-A843-48AE-BC1E-CFF0C5FDCF9A}" presName="item1" presStyleLbl="node1" presStyleIdx="0" presStyleCnt="3" custScaleX="121734" custScaleY="93909" custLinFactX="-32255" custLinFactY="-7666" custLinFactNeighborX="-100000" custLinFactNeighborY="-100000">
        <dgm:presLayoutVars>
          <dgm:bulletEnabled val="1"/>
        </dgm:presLayoutVars>
      </dgm:prSet>
      <dgm:spPr/>
    </dgm:pt>
    <dgm:pt modelId="{EF8833DA-25E8-4FD1-A5D7-ABF10273F971}" type="pres">
      <dgm:prSet presAssocID="{AD23F222-1E4E-4ADB-99C4-A71FACDB4754}" presName="item2" presStyleLbl="node1" presStyleIdx="1" presStyleCnt="3" custLinFactNeighborX="3560" custLinFactNeighborY="77360">
        <dgm:presLayoutVars>
          <dgm:bulletEnabled val="1"/>
        </dgm:presLayoutVars>
      </dgm:prSet>
      <dgm:spPr/>
    </dgm:pt>
    <dgm:pt modelId="{DE34DCFC-1292-45A8-896E-5FC59CF0D9D6}" type="pres">
      <dgm:prSet presAssocID="{9578A67A-458A-4AA1-B0BA-72F898E792D4}" presName="item3" presStyleLbl="node1" presStyleIdx="2" presStyleCnt="3" custScaleX="121734" custScaleY="93909" custLinFactNeighborX="-50548" custLinFactNeighborY="-12774">
        <dgm:presLayoutVars>
          <dgm:bulletEnabled val="1"/>
        </dgm:presLayoutVars>
      </dgm:prSet>
      <dgm:spPr/>
    </dgm:pt>
    <dgm:pt modelId="{4660CCA5-2853-47D4-BBD5-8EAA5823A1D8}" type="pres">
      <dgm:prSet presAssocID="{E9966645-79E1-4934-BA0C-8013E70BC3C0}" presName="funnel" presStyleLbl="trAlignAcc1" presStyleIdx="0" presStyleCnt="1" custLinFactNeighborX="-19436" custLinFactNeighborY="-25887"/>
      <dgm:spPr/>
    </dgm:pt>
  </dgm:ptLst>
  <dgm:cxnLst>
    <dgm:cxn modelId="{93305728-CC9D-4929-8D1B-B0F7B6A3860C}" type="presOf" srcId="{9578A67A-458A-4AA1-B0BA-72F898E792D4}" destId="{46074BF0-18AC-4B24-B5F1-D903B7B96BFF}" srcOrd="0" destOrd="0" presId="urn:microsoft.com/office/officeart/2005/8/layout/funnel1"/>
    <dgm:cxn modelId="{5690682C-D0AA-4AD2-81CA-6A19D65D5FA1}" type="presOf" srcId="{E9966645-79E1-4934-BA0C-8013E70BC3C0}" destId="{A7F46015-01D2-4BA2-A53D-20EE659CF29E}" srcOrd="0" destOrd="0" presId="urn:microsoft.com/office/officeart/2005/8/layout/funnel1"/>
    <dgm:cxn modelId="{D46AF23F-241A-4B5C-B2B8-B8F80988B5B5}" type="presOf" srcId="{ACCBDA85-A843-48AE-BC1E-CFF0C5FDCF9A}" destId="{EF8833DA-25E8-4FD1-A5D7-ABF10273F971}" srcOrd="0" destOrd="0" presId="urn:microsoft.com/office/officeart/2005/8/layout/funnel1"/>
    <dgm:cxn modelId="{C7E6D85B-09F4-4E5C-94C2-C5F32EBF08EC}" srcId="{E9966645-79E1-4934-BA0C-8013E70BC3C0}" destId="{27B19FAB-68EC-4966-8CF5-4FF64BD1F368}" srcOrd="0" destOrd="0" parTransId="{D2B35F26-781D-45F5-AEF5-09C9A47C9897}" sibTransId="{CD95E27F-DD03-459C-B0A6-FBB4C76E259A}"/>
    <dgm:cxn modelId="{BEED7444-9B7B-4B87-B9FB-513A7A427A0D}" srcId="{E9966645-79E1-4934-BA0C-8013E70BC3C0}" destId="{9578A67A-458A-4AA1-B0BA-72F898E792D4}" srcOrd="3" destOrd="0" parTransId="{83981E5B-B0A7-4543-AF63-74E29204E55E}" sibTransId="{657E27FC-CC00-40A6-AA47-1BE15F497D9B}"/>
    <dgm:cxn modelId="{FB837B45-2588-43BA-A881-5D7DB506777E}" type="presOf" srcId="{27B19FAB-68EC-4966-8CF5-4FF64BD1F368}" destId="{DE34DCFC-1292-45A8-896E-5FC59CF0D9D6}" srcOrd="0" destOrd="0" presId="urn:microsoft.com/office/officeart/2005/8/layout/funnel1"/>
    <dgm:cxn modelId="{72E1C9AC-287B-46BF-98CE-465ED8D808B3}" srcId="{E9966645-79E1-4934-BA0C-8013E70BC3C0}" destId="{AD23F222-1E4E-4ADB-99C4-A71FACDB4754}" srcOrd="2" destOrd="0" parTransId="{09BFEBD3-E422-41AC-9611-67AD9150BBB7}" sibTransId="{B81708F4-0C99-4DD0-BA13-E9974D508DB3}"/>
    <dgm:cxn modelId="{D6EB6BC9-2E46-478F-8B4B-523EDCCA4827}" srcId="{E9966645-79E1-4934-BA0C-8013E70BC3C0}" destId="{ACCBDA85-A843-48AE-BC1E-CFF0C5FDCF9A}" srcOrd="1" destOrd="0" parTransId="{0EFC941D-0052-489E-99A7-58020827265F}" sibTransId="{832EACA7-B88D-4D07-B0B6-F0AF951698D1}"/>
    <dgm:cxn modelId="{574FC5FC-655E-4B9E-A124-CA9A71CC1A16}" type="presOf" srcId="{AD23F222-1E4E-4ADB-99C4-A71FACDB4754}" destId="{F2191111-76BC-4BE9-AB44-3E3E09D3872C}" srcOrd="0" destOrd="0" presId="urn:microsoft.com/office/officeart/2005/8/layout/funnel1"/>
    <dgm:cxn modelId="{2405ECE6-6989-4690-8F09-AAAB2C07EA9C}" type="presParOf" srcId="{A7F46015-01D2-4BA2-A53D-20EE659CF29E}" destId="{4A6C3AE4-93D5-4AFA-8821-C8EA56CCA79B}" srcOrd="0" destOrd="0" presId="urn:microsoft.com/office/officeart/2005/8/layout/funnel1"/>
    <dgm:cxn modelId="{8CB87655-EC09-4373-875E-B62AF2D332DB}" type="presParOf" srcId="{A7F46015-01D2-4BA2-A53D-20EE659CF29E}" destId="{AABA8D1D-B215-4064-A6DF-4477E270AAB6}" srcOrd="1" destOrd="0" presId="urn:microsoft.com/office/officeart/2005/8/layout/funnel1"/>
    <dgm:cxn modelId="{377CDE03-B5B9-4B2B-8B1E-2DCF7BD7EDAD}" type="presParOf" srcId="{A7F46015-01D2-4BA2-A53D-20EE659CF29E}" destId="{46074BF0-18AC-4B24-B5F1-D903B7B96BFF}" srcOrd="2" destOrd="0" presId="urn:microsoft.com/office/officeart/2005/8/layout/funnel1"/>
    <dgm:cxn modelId="{12727A15-289B-46BD-A3B8-DCD6658D1F85}" type="presParOf" srcId="{A7F46015-01D2-4BA2-A53D-20EE659CF29E}" destId="{F2191111-76BC-4BE9-AB44-3E3E09D3872C}" srcOrd="3" destOrd="0" presId="urn:microsoft.com/office/officeart/2005/8/layout/funnel1"/>
    <dgm:cxn modelId="{B4F8A632-CDAB-443E-B6BD-3D312B060905}" type="presParOf" srcId="{A7F46015-01D2-4BA2-A53D-20EE659CF29E}" destId="{EF8833DA-25E8-4FD1-A5D7-ABF10273F971}" srcOrd="4" destOrd="0" presId="urn:microsoft.com/office/officeart/2005/8/layout/funnel1"/>
    <dgm:cxn modelId="{1BD4C7EF-E8DD-4CD7-9860-73A82235C351}" type="presParOf" srcId="{A7F46015-01D2-4BA2-A53D-20EE659CF29E}" destId="{DE34DCFC-1292-45A8-896E-5FC59CF0D9D6}" srcOrd="5" destOrd="0" presId="urn:microsoft.com/office/officeart/2005/8/layout/funnel1"/>
    <dgm:cxn modelId="{E37F2448-CECB-4D43-9C77-D61C5EEEE569}" type="presParOf" srcId="{A7F46015-01D2-4BA2-A53D-20EE659CF29E}" destId="{4660CCA5-2853-47D4-BBD5-8EAA5823A1D8}"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C3AE4-93D5-4AFA-8821-C8EA56CCA79B}">
      <dsp:nvSpPr>
        <dsp:cNvPr id="0" name=""/>
        <dsp:cNvSpPr/>
      </dsp:nvSpPr>
      <dsp:spPr>
        <a:xfrm>
          <a:off x="280858" y="30232"/>
          <a:ext cx="2967132" cy="103044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BA8D1D-B215-4064-A6DF-4477E270AAB6}">
      <dsp:nvSpPr>
        <dsp:cNvPr id="0" name=""/>
        <dsp:cNvSpPr/>
      </dsp:nvSpPr>
      <dsp:spPr>
        <a:xfrm>
          <a:off x="1485101" y="2541410"/>
          <a:ext cx="575025" cy="36801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074BF0-18AC-4B24-B5F1-D903B7B96BFF}">
      <dsp:nvSpPr>
        <dsp:cNvPr id="0" name=""/>
        <dsp:cNvSpPr/>
      </dsp:nvSpPr>
      <dsp:spPr>
        <a:xfrm>
          <a:off x="392534" y="2920341"/>
          <a:ext cx="2760123" cy="69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accent3"/>
              </a:solidFill>
              <a:latin typeface="Arial"/>
            </a:rPr>
            <a:t>Real-Time </a:t>
          </a:r>
          <a:r>
            <a:rPr lang="en-US" sz="1700" kern="1200">
              <a:solidFill>
                <a:schemeClr val="accent3"/>
              </a:solidFill>
            </a:rPr>
            <a:t>Drivers</a:t>
          </a:r>
          <a:r>
            <a:rPr lang="en-US" sz="1700" kern="1200">
              <a:solidFill>
                <a:schemeClr val="accent3"/>
              </a:solidFill>
              <a:latin typeface="Arial"/>
            </a:rPr>
            <a:t> (RTD) </a:t>
          </a:r>
          <a:endParaRPr lang="en-US" sz="1700" kern="1200">
            <a:solidFill>
              <a:schemeClr val="accent3"/>
            </a:solidFill>
          </a:endParaRPr>
        </a:p>
      </dsp:txBody>
      <dsp:txXfrm>
        <a:off x="392534" y="2920341"/>
        <a:ext cx="2760123" cy="690030"/>
      </dsp:txXfrm>
    </dsp:sp>
    <dsp:sp modelId="{F2191111-76BC-4BE9-AB44-3E3E09D3872C}">
      <dsp:nvSpPr>
        <dsp:cNvPr id="0" name=""/>
        <dsp:cNvSpPr/>
      </dsp:nvSpPr>
      <dsp:spPr>
        <a:xfrm>
          <a:off x="484858" y="176665"/>
          <a:ext cx="1260003" cy="972001"/>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rPr>
            <a:t>NXP </a:t>
          </a:r>
        </a:p>
        <a:p>
          <a:pPr marL="0" lvl="0" indent="0" algn="ctr" defTabSz="622300">
            <a:lnSpc>
              <a:spcPct val="90000"/>
            </a:lnSpc>
            <a:spcBef>
              <a:spcPct val="0"/>
            </a:spcBef>
            <a:spcAft>
              <a:spcPct val="35000"/>
            </a:spcAft>
            <a:buNone/>
          </a:pPr>
          <a:r>
            <a:rPr lang="en-US" sz="1400" b="1" kern="1200">
              <a:latin typeface="Arial"/>
            </a:rPr>
            <a:t>SDK</a:t>
          </a:r>
          <a:endParaRPr lang="en-US" sz="1400" b="1" kern="1200"/>
        </a:p>
      </dsp:txBody>
      <dsp:txXfrm>
        <a:off x="669381" y="319011"/>
        <a:ext cx="890957" cy="687309"/>
      </dsp:txXfrm>
    </dsp:sp>
    <dsp:sp modelId="{EF8833DA-25E8-4FD1-A5D7-ABF10273F971}">
      <dsp:nvSpPr>
        <dsp:cNvPr id="0" name=""/>
        <dsp:cNvSpPr/>
      </dsp:nvSpPr>
      <dsp:spPr>
        <a:xfrm>
          <a:off x="1262451" y="1283733"/>
          <a:ext cx="1035046" cy="103504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de-DE" sz="1300" b="1" kern="1200" err="1">
              <a:latin typeface="Arial"/>
            </a:rPr>
            <a:t>Complex</a:t>
          </a:r>
          <a:r>
            <a:rPr lang="de-DE" sz="1300" b="1" kern="1200">
              <a:latin typeface="Arial"/>
            </a:rPr>
            <a:t> Device Drivers</a:t>
          </a:r>
          <a:endParaRPr lang="en-US" sz="1300" kern="1200"/>
        </a:p>
      </dsp:txBody>
      <dsp:txXfrm>
        <a:off x="1414030" y="1435312"/>
        <a:ext cx="731888" cy="731888"/>
      </dsp:txXfrm>
    </dsp:sp>
    <dsp:sp modelId="{DE34DCFC-1292-45A8-896E-5FC59CF0D9D6}">
      <dsp:nvSpPr>
        <dsp:cNvPr id="0" name=""/>
        <dsp:cNvSpPr/>
      </dsp:nvSpPr>
      <dsp:spPr>
        <a:xfrm>
          <a:off x="1647977" y="132075"/>
          <a:ext cx="1260003" cy="972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de-DE" sz="1300" b="1" kern="1200">
              <a:latin typeface="+mn-lt"/>
            </a:rPr>
            <a:t>AUTOSAR MCAL</a:t>
          </a:r>
          <a:endParaRPr lang="en-US" sz="1300" b="1" kern="1200">
            <a:latin typeface="+mn-lt"/>
          </a:endParaRPr>
        </a:p>
      </dsp:txBody>
      <dsp:txXfrm>
        <a:off x="1832500" y="274421"/>
        <a:ext cx="890957" cy="687309"/>
      </dsp:txXfrm>
    </dsp:sp>
    <dsp:sp modelId="{4660CCA5-2853-47D4-BBD5-8EAA5823A1D8}">
      <dsp:nvSpPr>
        <dsp:cNvPr id="0" name=""/>
        <dsp:cNvSpPr/>
      </dsp:nvSpPr>
      <dsp:spPr>
        <a:xfrm>
          <a:off x="139716" y="0"/>
          <a:ext cx="3220143" cy="257611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3"/>
          <p:cNvSpPr>
            <a:spLocks noGrp="1" noChangeArrowheads="1"/>
          </p:cNvSpPr>
          <p:nvPr>
            <p:ph type="dt" sz="quarter" idx="1"/>
          </p:nvPr>
        </p:nvSpPr>
        <p:spPr bwMode="auto">
          <a:xfrm>
            <a:off x="4402700" y="9129458"/>
            <a:ext cx="1735707" cy="26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vl1pPr>
          </a:lstStyle>
          <a:p>
            <a:pPr algn="l"/>
            <a:fld id="{FF589425-449D-4D80-B16A-0FCA3F0B391A}" type="datetime9">
              <a:rPr lang="en-US" sz="900"/>
              <a:pPr algn="l"/>
              <a:t>7/25/2022 2:09:01 PM</a:t>
            </a:fld>
            <a:endParaRPr lang="en-US" sz="900"/>
          </a:p>
        </p:txBody>
      </p:sp>
      <p:sp>
        <p:nvSpPr>
          <p:cNvPr id="20" name="Rectangle 4"/>
          <p:cNvSpPr>
            <a:spLocks noGrp="1" noChangeArrowheads="1"/>
          </p:cNvSpPr>
          <p:nvPr>
            <p:ph type="ftr" sz="quarter" idx="2"/>
          </p:nvPr>
        </p:nvSpPr>
        <p:spPr bwMode="auto">
          <a:xfrm>
            <a:off x="604893" y="9129458"/>
            <a:ext cx="3797807" cy="272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lvl1pPr>
          </a:lstStyle>
          <a:p>
            <a:r>
              <a:rPr lang="en-US" sz="900" cap="all"/>
              <a:t>Public, </a:t>
            </a:r>
            <a:r>
              <a:rPr lang="en-US" sz="900"/>
              <a:t>© NXP</a:t>
            </a:r>
          </a:p>
        </p:txBody>
      </p:sp>
      <p:sp>
        <p:nvSpPr>
          <p:cNvPr id="21" name="Rectangle 5"/>
          <p:cNvSpPr>
            <a:spLocks noGrp="1" noChangeArrowheads="1"/>
          </p:cNvSpPr>
          <p:nvPr>
            <p:ph type="sldNum" sz="quarter" idx="3"/>
          </p:nvPr>
        </p:nvSpPr>
        <p:spPr bwMode="auto">
          <a:xfrm>
            <a:off x="202864" y="9129458"/>
            <a:ext cx="416205" cy="268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1A579D-3553-4F33-9067-7E7231905C3B}" type="slidenum">
              <a:rPr lang="en-US" sz="1000"/>
              <a:pPr/>
              <a:t>‹#›</a:t>
            </a:fld>
            <a:endParaRPr lang="en-US" sz="1000"/>
          </a:p>
        </p:txBody>
      </p:sp>
      <p:grpSp>
        <p:nvGrpSpPr>
          <p:cNvPr id="6" name="Group 5">
            <a:extLst>
              <a:ext uri="{FF2B5EF4-FFF2-40B4-BE49-F238E27FC236}">
                <a16:creationId xmlns:a16="http://schemas.microsoft.com/office/drawing/2014/main" id="{8BC3BF46-A6F5-4DB5-9DFF-F4C01756D6D6}"/>
              </a:ext>
            </a:extLst>
          </p:cNvPr>
          <p:cNvGrpSpPr/>
          <p:nvPr/>
        </p:nvGrpSpPr>
        <p:grpSpPr>
          <a:xfrm>
            <a:off x="6603940" y="9182388"/>
            <a:ext cx="452877" cy="163126"/>
            <a:chOff x="271463" y="2852738"/>
            <a:chExt cx="3190876" cy="1149350"/>
          </a:xfrm>
        </p:grpSpPr>
        <p:sp>
          <p:nvSpPr>
            <p:cNvPr id="7" name="Freeform 6">
              <a:extLst>
                <a:ext uri="{FF2B5EF4-FFF2-40B4-BE49-F238E27FC236}">
                  <a16:creationId xmlns:a16="http://schemas.microsoft.com/office/drawing/2014/main" id="{BF5D0D75-DED7-4284-906B-21F7E0368BC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DC1692CE-743A-4BF7-AB0A-671B4AF9649E}"/>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6AE49670-FCC3-460C-A108-EF544742D647}"/>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ECB7E71A-70DC-403D-8B75-49ECCC6CF793}"/>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77F7E096-4FB5-4555-83CB-390C6A75C0B0}"/>
                </a:ext>
              </a:extLst>
            </p:cNvPr>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891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3">
            <a:extLst>
              <a:ext uri="{FF2B5EF4-FFF2-40B4-BE49-F238E27FC236}">
                <a16:creationId xmlns:a16="http://schemas.microsoft.com/office/drawing/2014/main" id="{8E4FAC5F-76F7-40D3-AA51-EA65E10A569B}"/>
              </a:ext>
            </a:extLst>
          </p:cNvPr>
          <p:cNvSpPr>
            <a:spLocks noGrp="1" noChangeArrowheads="1"/>
          </p:cNvSpPr>
          <p:nvPr>
            <p:ph type="dt" sz="quarter" idx="1"/>
          </p:nvPr>
        </p:nvSpPr>
        <p:spPr bwMode="auto">
          <a:xfrm>
            <a:off x="4402700" y="9129458"/>
            <a:ext cx="1735707" cy="26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vl1pPr>
          </a:lstStyle>
          <a:p>
            <a:pPr algn="l"/>
            <a:fld id="{FF589425-449D-4D80-B16A-0FCA3F0B391A}" type="datetime9">
              <a:rPr lang="en-US" sz="900"/>
              <a:pPr algn="l"/>
              <a:t>7/25/2022 2:09:01 PM</a:t>
            </a:fld>
            <a:endParaRPr lang="en-US" sz="900"/>
          </a:p>
        </p:txBody>
      </p:sp>
      <p:sp>
        <p:nvSpPr>
          <p:cNvPr id="23" name="Rectangle 4">
            <a:extLst>
              <a:ext uri="{FF2B5EF4-FFF2-40B4-BE49-F238E27FC236}">
                <a16:creationId xmlns:a16="http://schemas.microsoft.com/office/drawing/2014/main" id="{0AB81111-36A1-4E45-8B18-91185E450857}"/>
              </a:ext>
            </a:extLst>
          </p:cNvPr>
          <p:cNvSpPr>
            <a:spLocks noGrp="1" noChangeArrowheads="1"/>
          </p:cNvSpPr>
          <p:nvPr>
            <p:ph type="ftr" sz="quarter" idx="4"/>
          </p:nvPr>
        </p:nvSpPr>
        <p:spPr bwMode="auto">
          <a:xfrm>
            <a:off x="604893" y="9129458"/>
            <a:ext cx="3797807" cy="272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lvl1pPr>
          </a:lstStyle>
          <a:p>
            <a:r>
              <a:rPr lang="en-US" sz="900" cap="all"/>
              <a:t>public, </a:t>
            </a:r>
            <a:r>
              <a:rPr lang="en-US" sz="900"/>
              <a:t>© NXP</a:t>
            </a:r>
          </a:p>
        </p:txBody>
      </p:sp>
      <p:sp>
        <p:nvSpPr>
          <p:cNvPr id="24" name="Rectangle 5">
            <a:extLst>
              <a:ext uri="{FF2B5EF4-FFF2-40B4-BE49-F238E27FC236}">
                <a16:creationId xmlns:a16="http://schemas.microsoft.com/office/drawing/2014/main" id="{5FD1D2C5-F9B4-4C5C-A9CA-DFB0297712E9}"/>
              </a:ext>
            </a:extLst>
          </p:cNvPr>
          <p:cNvSpPr>
            <a:spLocks noGrp="1" noChangeArrowheads="1"/>
          </p:cNvSpPr>
          <p:nvPr>
            <p:ph type="sldNum" sz="quarter" idx="5"/>
          </p:nvPr>
        </p:nvSpPr>
        <p:spPr bwMode="auto">
          <a:xfrm>
            <a:off x="202864" y="9129458"/>
            <a:ext cx="416205" cy="268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1A579D-3553-4F33-9067-7E7231905C3B}" type="slidenum">
              <a:rPr lang="en-US" sz="1000"/>
              <a:pPr/>
              <a:t>‹#›</a:t>
            </a:fld>
            <a:endParaRPr lang="en-US" sz="1000"/>
          </a:p>
        </p:txBody>
      </p:sp>
      <p:grpSp>
        <p:nvGrpSpPr>
          <p:cNvPr id="8" name="Group 7">
            <a:extLst>
              <a:ext uri="{FF2B5EF4-FFF2-40B4-BE49-F238E27FC236}">
                <a16:creationId xmlns:a16="http://schemas.microsoft.com/office/drawing/2014/main" id="{D7150A0C-E6D4-49DA-8653-F6247E6F039E}"/>
              </a:ext>
            </a:extLst>
          </p:cNvPr>
          <p:cNvGrpSpPr/>
          <p:nvPr/>
        </p:nvGrpSpPr>
        <p:grpSpPr>
          <a:xfrm>
            <a:off x="6603940" y="9182388"/>
            <a:ext cx="452877" cy="163126"/>
            <a:chOff x="271463" y="2852738"/>
            <a:chExt cx="3190876" cy="1149350"/>
          </a:xfrm>
        </p:grpSpPr>
        <p:sp>
          <p:nvSpPr>
            <p:cNvPr id="9" name="Freeform 6">
              <a:extLst>
                <a:ext uri="{FF2B5EF4-FFF2-40B4-BE49-F238E27FC236}">
                  <a16:creationId xmlns:a16="http://schemas.microsoft.com/office/drawing/2014/main" id="{0980C33D-A300-4AD4-B29C-DB5DB48BF6C3}"/>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7">
              <a:extLst>
                <a:ext uri="{FF2B5EF4-FFF2-40B4-BE49-F238E27FC236}">
                  <a16:creationId xmlns:a16="http://schemas.microsoft.com/office/drawing/2014/main" id="{5EF4A5A6-0833-4CBA-83F6-B67AC40DA567}"/>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8">
              <a:extLst>
                <a:ext uri="{FF2B5EF4-FFF2-40B4-BE49-F238E27FC236}">
                  <a16:creationId xmlns:a16="http://schemas.microsoft.com/office/drawing/2014/main" id="{D7B0BAF0-F0F9-4BAB-B024-016469F1C935}"/>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9">
              <a:extLst>
                <a:ext uri="{FF2B5EF4-FFF2-40B4-BE49-F238E27FC236}">
                  <a16:creationId xmlns:a16="http://schemas.microsoft.com/office/drawing/2014/main" id="{A22B1E9B-0DB2-4458-B851-F9044721EF71}"/>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10">
              <a:extLst>
                <a:ext uri="{FF2B5EF4-FFF2-40B4-BE49-F238E27FC236}">
                  <a16:creationId xmlns:a16="http://schemas.microsoft.com/office/drawing/2014/main" id="{B4BEF329-F78C-43AC-92A3-343811ED70F3}"/>
                </a:ext>
              </a:extLst>
            </p:cNvPr>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08002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1A579D-3553-4F33-9067-7E7231905C3B}"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a:t>
            </a:fld>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96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1A579D-3553-4F33-9067-7E7231905C3B}" type="slidenum">
              <a:rPr kumimoji="0" lang="en-US" sz="1000" b="0" i="0" u="none" strike="noStrike" kern="1200" cap="none" spc="0" normalizeH="0" baseline="0" noProof="0" smtClean="0">
                <a:ln>
                  <a:noFill/>
                </a:ln>
                <a:solidFill>
                  <a:srgbClr val="000000">
                    <a:lumMod val="75000"/>
                    <a:lumOff val="2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a:ln>
                <a:noFill/>
              </a:ln>
              <a:solidFill>
                <a:srgbClr val="000000">
                  <a:lumMod val="75000"/>
                  <a:lumOff val="25000"/>
                </a:srgbClr>
              </a:solidFill>
              <a:effectLst/>
              <a:uLnTx/>
              <a:uFillTx/>
              <a:latin typeface="Arial" charset="0"/>
              <a:ea typeface="+mn-ea"/>
              <a:cs typeface="+mn-cs"/>
            </a:endParaRPr>
          </a:p>
        </p:txBody>
      </p:sp>
    </p:spTree>
    <p:extLst>
      <p:ext uri="{BB962C8B-B14F-4D97-AF65-F5344CB8AC3E}">
        <p14:creationId xmlns:p14="http://schemas.microsoft.com/office/powerpoint/2010/main" val="12269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en-US"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Simplified development</a:t>
            </a:r>
          </a:p>
          <a:p>
            <a:pPr marL="742950" lvl="1" indent="-285750">
              <a:lnSpc>
                <a:spcPct val="150000"/>
              </a:lnSpc>
              <a:spcBef>
                <a:spcPts val="600"/>
              </a:spcBef>
              <a:buFont typeface="Arial" panose="020B0604020202020204" pitchFamily="34" charset="0"/>
              <a:buChar char="•"/>
              <a:defRPr/>
            </a:pPr>
            <a:r>
              <a:rPr lang="en-US" sz="1700">
                <a:solidFill>
                  <a:srgbClr val="000000"/>
                </a:solidFill>
                <a:latin typeface="Arial" panose="020B0604020202020204" pitchFamily="34" charset="0"/>
                <a:cs typeface="Arial" panose="020B0604020202020204" pitchFamily="34" charset="0"/>
              </a:rPr>
              <a:t>Expanded</a:t>
            </a:r>
            <a:r>
              <a:rPr kumimoji="0" lang="en-US" sz="17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SW offering</a:t>
            </a:r>
            <a:endParaRPr kumimoji="0" lang="en-US"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en-US"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Easier software </a:t>
            </a:r>
            <a:r>
              <a:rPr lang="en-US" sz="1700" b="1">
                <a:solidFill>
                  <a:srgbClr val="000000"/>
                </a:solidFill>
                <a:latin typeface="Arial" panose="020B0604020202020204" pitchFamily="34" charset="0"/>
                <a:cs typeface="Arial" panose="020B0604020202020204" pitchFamily="34" charset="0"/>
              </a:rPr>
              <a:t>porting </a:t>
            </a:r>
          </a:p>
          <a:p>
            <a:pPr marL="742950" lvl="1" indent="-285750">
              <a:lnSpc>
                <a:spcPct val="150000"/>
              </a:lnSpc>
              <a:spcBef>
                <a:spcPts val="600"/>
              </a:spcBef>
              <a:buFont typeface="Arial" panose="020B0604020202020204" pitchFamily="34" charset="0"/>
              <a:buChar char="•"/>
              <a:defRPr/>
            </a:pPr>
            <a:r>
              <a:rPr kumimoji="0" 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Within S32K3 family products</a:t>
            </a:r>
          </a:p>
          <a:p>
            <a:pPr marL="742950" lvl="1" indent="-285750">
              <a:lnSpc>
                <a:spcPct val="150000"/>
              </a:lnSpc>
              <a:spcBef>
                <a:spcPts val="600"/>
              </a:spcBef>
              <a:buFont typeface="Arial" panose="020B0604020202020204" pitchFamily="34" charset="0"/>
              <a:buChar char="•"/>
              <a:defRPr/>
            </a:pPr>
            <a:r>
              <a:rPr lang="en-US" sz="1700">
                <a:solidFill>
                  <a:srgbClr val="000000"/>
                </a:solidFill>
                <a:latin typeface="Arial" panose="020B0604020202020204" pitchFamily="34" charset="0"/>
                <a:cs typeface="Arial" panose="020B0604020202020204" pitchFamily="34" charset="0"/>
              </a:rPr>
              <a:t>Between S32K3 and other S32x products</a:t>
            </a:r>
            <a:endParaRPr kumimoji="0" 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en-US"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Automotive quality level</a:t>
            </a:r>
            <a:endParaRPr lang="en-US" sz="1700" b="1">
              <a:solidFill>
                <a:srgbClr val="000000"/>
              </a:solidFill>
              <a:latin typeface="Arial" panose="020B0604020202020204" pitchFamily="34" charset="0"/>
              <a:cs typeface="Arial" panose="020B0604020202020204" pitchFamily="34" charset="0"/>
            </a:endParaRPr>
          </a:p>
          <a:p>
            <a:pPr marL="742950" lvl="1" indent="-285750">
              <a:lnSpc>
                <a:spcPct val="150000"/>
              </a:lnSpc>
              <a:spcBef>
                <a:spcPts val="600"/>
              </a:spcBef>
              <a:buFont typeface="Arial" panose="020B0604020202020204" pitchFamily="34" charset="0"/>
              <a:buChar char="•"/>
              <a:defRPr/>
            </a:pPr>
            <a:r>
              <a:rPr lang="en-US" sz="1700">
                <a:solidFill>
                  <a:srgbClr val="000000"/>
                </a:solidFill>
                <a:latin typeface="Arial" panose="020B0604020202020204" pitchFamily="34" charset="0"/>
                <a:cs typeface="Arial" panose="020B0604020202020204" pitchFamily="34" charset="0"/>
              </a:rPr>
              <a:t>Production </a:t>
            </a:r>
            <a:r>
              <a:rPr kumimoji="0" 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grade software </a:t>
            </a:r>
          </a:p>
          <a:p>
            <a:pPr marR="0" lvl="0" algn="l" defTabSz="914400" rtl="0" eaLnBrk="1" fontAlgn="base" latinLnBrk="0" hangingPunct="1">
              <a:lnSpc>
                <a:spcPct val="150000"/>
              </a:lnSpc>
              <a:spcBef>
                <a:spcPts val="600"/>
              </a:spcBef>
              <a:spcAft>
                <a:spcPct val="0"/>
              </a:spcAft>
              <a:buClrTx/>
              <a:buSzTx/>
              <a:tabLst/>
              <a:defRPr/>
            </a:pPr>
            <a:endParaRPr kumimoji="0" 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50000"/>
              </a:lnSpc>
              <a:spcBef>
                <a:spcPts val="600"/>
              </a:spcBef>
              <a:spcAft>
                <a:spcPct val="0"/>
              </a:spcAft>
              <a:buClrTx/>
              <a:buSzTx/>
              <a:tabLst/>
              <a:defRPr/>
            </a:pPr>
            <a:endParaRPr lang="en-US" sz="170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50000"/>
              </a:lnSpc>
              <a:spcBef>
                <a:spcPts val="600"/>
              </a:spcBef>
              <a:spcAft>
                <a:spcPct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endParaRPr lang="en-GB"/>
          </a:p>
        </p:txBody>
      </p:sp>
      <p:sp>
        <p:nvSpPr>
          <p:cNvPr id="4" name="Slide Number Placeholder 3"/>
          <p:cNvSpPr>
            <a:spLocks noGrp="1"/>
          </p:cNvSpPr>
          <p:nvPr>
            <p:ph type="sldNum" sz="quarter" idx="5"/>
          </p:nvPr>
        </p:nvSpPr>
        <p:spPr/>
        <p:txBody>
          <a:bodyPr/>
          <a:lstStyle/>
          <a:p>
            <a:fld id="{FB1A579D-3553-4F33-9067-7E7231905C3B}" type="slidenum">
              <a:rPr lang="en-US" sz="1000" smtClean="0"/>
              <a:pPr/>
              <a:t>18</a:t>
            </a:fld>
            <a:endParaRPr lang="en-US" sz="1000"/>
          </a:p>
        </p:txBody>
      </p:sp>
    </p:spTree>
    <p:extLst>
      <p:ext uri="{BB962C8B-B14F-4D97-AF65-F5344CB8AC3E}">
        <p14:creationId xmlns:p14="http://schemas.microsoft.com/office/powerpoint/2010/main" val="204913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Original plan was for a hands-on CAS/DFAE training but logistically challenging however EVBs and </a:t>
            </a:r>
            <a:r>
              <a:rPr lang="en-GB" err="1"/>
              <a:t>sw</a:t>
            </a:r>
            <a:r>
              <a:rPr lang="en-GB"/>
              <a:t> will be provided for self-study</a:t>
            </a:r>
          </a:p>
        </p:txBody>
      </p:sp>
      <p:sp>
        <p:nvSpPr>
          <p:cNvPr id="4" name="Slide Number Placeholder 3"/>
          <p:cNvSpPr>
            <a:spLocks noGrp="1"/>
          </p:cNvSpPr>
          <p:nvPr>
            <p:ph type="sldNum" sz="quarter" idx="5"/>
          </p:nvPr>
        </p:nvSpPr>
        <p:spPr/>
        <p:txBody>
          <a:bodyPr/>
          <a:lstStyle/>
          <a:p>
            <a:fld id="{FB1A579D-3553-4F33-9067-7E7231905C3B}" type="slidenum">
              <a:rPr lang="en-US" sz="1000" smtClean="0"/>
              <a:pPr/>
              <a:t>19</a:t>
            </a:fld>
            <a:endParaRPr lang="en-US" sz="1000"/>
          </a:p>
        </p:txBody>
      </p:sp>
    </p:spTree>
    <p:extLst>
      <p:ext uri="{BB962C8B-B14F-4D97-AF65-F5344CB8AC3E}">
        <p14:creationId xmlns:p14="http://schemas.microsoft.com/office/powerpoint/2010/main" val="48192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FB1A579D-3553-4F33-9067-7E7231905C3B}" type="slidenum">
              <a:rPr lang="en-US" sz="1000" smtClean="0"/>
              <a:pPr/>
              <a:t>1</a:t>
            </a:fld>
            <a:endParaRPr lang="en-US" sz="1000"/>
          </a:p>
        </p:txBody>
      </p:sp>
    </p:spTree>
    <p:extLst>
      <p:ext uri="{BB962C8B-B14F-4D97-AF65-F5344CB8AC3E}">
        <p14:creationId xmlns:p14="http://schemas.microsoft.com/office/powerpoint/2010/main" val="170971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1A579D-3553-4F33-9067-7E7231905C3B}" type="slidenum">
              <a:rPr lang="en-US" sz="1000" smtClean="0"/>
              <a:pPr/>
              <a:t>2</a:t>
            </a:fld>
            <a:endParaRPr lang="en-US" sz="1000"/>
          </a:p>
        </p:txBody>
      </p:sp>
    </p:spTree>
    <p:extLst>
      <p:ext uri="{BB962C8B-B14F-4D97-AF65-F5344CB8AC3E}">
        <p14:creationId xmlns:p14="http://schemas.microsoft.com/office/powerpoint/2010/main" val="254272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base" latinLnBrk="0" hangingPunct="1">
              <a:lnSpc>
                <a:spcPct val="100000"/>
              </a:lnSpc>
              <a:spcBef>
                <a:spcPts val="600"/>
              </a:spcBef>
              <a:spcAft>
                <a:spcPct val="0"/>
              </a:spcAft>
              <a:buClrTx/>
              <a:buSzTx/>
              <a:buFontTx/>
              <a:buNone/>
              <a:tabLst/>
              <a:defRPr/>
            </a:pPr>
            <a:r>
              <a:rPr kumimoji="0" lang="en-GB" sz="1600" b="1"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S32K344 Revision on EVBs</a:t>
            </a:r>
          </a:p>
          <a:p>
            <a:pPr marR="0" lvl="0" defTabSz="914400" rtl="0" eaLnBrk="1" fontAlgn="base" latinLnBrk="0" hangingPunct="1">
              <a:lnSpc>
                <a:spcPct val="100000"/>
              </a:lnSpc>
              <a:spcBef>
                <a:spcPts val="600"/>
              </a:spcBef>
              <a:spcAft>
                <a:spcPct val="0"/>
              </a:spcAft>
              <a:buClrTx/>
              <a:buSzTx/>
              <a:tabLst/>
              <a:defRPr/>
            </a:pPr>
            <a:r>
              <a:rPr kumimoji="0" lang="en-GB" sz="12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Some EVBs initially populated with K344 Rev1.0 (‘T0’) </a:t>
            </a:r>
            <a:br>
              <a:rPr kumimoji="0" lang="en-GB" sz="12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br>
            <a:r>
              <a:rPr kumimoji="0" lang="en-GB" sz="12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All production EVBs using Rev1.1 (‘T1’ PN)</a:t>
            </a:r>
            <a:br>
              <a:rPr lang="en-GB" sz="1200" i="1">
                <a:solidFill>
                  <a:schemeClr val="tx1">
                    <a:lumMod val="50000"/>
                    <a:lumOff val="50000"/>
                  </a:schemeClr>
                </a:solidFill>
                <a:latin typeface="Arial" panose="020B0604020202020204" pitchFamily="34" charset="0"/>
                <a:cs typeface="Arial" panose="020B0604020202020204" pitchFamily="34" charset="0"/>
              </a:rPr>
            </a:br>
            <a:endParaRPr lang="en-GB" sz="1200" i="1">
              <a:solidFill>
                <a:schemeClr val="tx1">
                  <a:lumMod val="50000"/>
                  <a:lumOff val="50000"/>
                </a:schemeClr>
              </a:solidFill>
              <a:latin typeface="Arial" panose="020B0604020202020204" pitchFamily="34" charset="0"/>
              <a:cs typeface="Arial" panose="020B0604020202020204" pitchFamily="34" charset="0"/>
            </a:endParaRPr>
          </a:p>
          <a:p>
            <a:pPr marR="0" lvl="0" defTabSz="914400" rtl="0" eaLnBrk="1" fontAlgn="base" latinLnBrk="0" hangingPunct="1">
              <a:lnSpc>
                <a:spcPct val="100000"/>
              </a:lnSpc>
              <a:spcBef>
                <a:spcPts val="600"/>
              </a:spcBef>
              <a:spcAft>
                <a:spcPct val="0"/>
              </a:spcAft>
              <a:buClrTx/>
              <a:buSzTx/>
              <a:tabLst/>
              <a:defRPr/>
            </a:pPr>
            <a:r>
              <a:rPr kumimoji="0" lang="en-GB" sz="1200" b="1"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-Q257 EVB</a:t>
            </a:r>
            <a:r>
              <a:rPr kumimoji="0" lang="en-GB" sz="12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 no </a:t>
            </a:r>
            <a:r>
              <a:rPr lang="en-GB" sz="1200" i="1">
                <a:solidFill>
                  <a:schemeClr val="tx1">
                    <a:lumMod val="50000"/>
                    <a:lumOff val="50000"/>
                  </a:schemeClr>
                </a:solidFill>
                <a:latin typeface="Arial" panose="020B0604020202020204" pitchFamily="34" charset="0"/>
                <a:cs typeface="Arial" panose="020B0604020202020204" pitchFamily="34" charset="0"/>
              </a:rPr>
              <a:t>change</a:t>
            </a:r>
          </a:p>
          <a:p>
            <a:pPr marR="0" lvl="0" defTabSz="914400" rtl="0" eaLnBrk="1" fontAlgn="base" latinLnBrk="0" hangingPunct="1">
              <a:lnSpc>
                <a:spcPct val="100000"/>
              </a:lnSpc>
              <a:spcBef>
                <a:spcPts val="600"/>
              </a:spcBef>
              <a:spcAft>
                <a:spcPct val="0"/>
              </a:spcAft>
              <a:buClrTx/>
              <a:buSzTx/>
              <a:tabLst/>
              <a:defRPr/>
            </a:pPr>
            <a:r>
              <a:rPr lang="en-GB" sz="1200" b="1" i="1">
                <a:solidFill>
                  <a:schemeClr val="tx1">
                    <a:lumMod val="50000"/>
                    <a:lumOff val="50000"/>
                  </a:schemeClr>
                </a:solidFill>
                <a:latin typeface="Arial" panose="020B0604020202020204" pitchFamily="34" charset="0"/>
                <a:cs typeface="Arial" panose="020B0604020202020204" pitchFamily="34" charset="0"/>
              </a:rPr>
              <a:t>-Q172 EVB</a:t>
            </a:r>
            <a:r>
              <a:rPr lang="en-GB" sz="1200" i="1">
                <a:solidFill>
                  <a:schemeClr val="tx1">
                    <a:lumMod val="50000"/>
                    <a:lumOff val="50000"/>
                  </a:schemeClr>
                </a:solidFill>
                <a:latin typeface="Arial" panose="020B0604020202020204" pitchFamily="34" charset="0"/>
                <a:cs typeface="Arial" panose="020B0604020202020204" pitchFamily="34" charset="0"/>
              </a:rPr>
              <a:t>: some additional resistors will be populated </a:t>
            </a:r>
            <a:br>
              <a:rPr lang="en-GB" sz="1200" i="1">
                <a:solidFill>
                  <a:schemeClr val="tx1">
                    <a:lumMod val="50000"/>
                    <a:lumOff val="50000"/>
                  </a:schemeClr>
                </a:solidFill>
                <a:latin typeface="Arial" panose="020B0604020202020204" pitchFamily="34" charset="0"/>
                <a:cs typeface="Arial" panose="020B0604020202020204" pitchFamily="34" charset="0"/>
              </a:rPr>
            </a:br>
            <a:r>
              <a:rPr lang="en-GB" sz="1200" i="1">
                <a:solidFill>
                  <a:schemeClr val="tx1">
                    <a:lumMod val="50000"/>
                    <a:lumOff val="50000"/>
                  </a:schemeClr>
                </a:solidFill>
                <a:latin typeface="Arial" panose="020B0604020202020204" pitchFamily="34" charset="0"/>
                <a:cs typeface="Arial" panose="020B0604020202020204" pitchFamily="34" charset="0"/>
              </a:rPr>
              <a:t> on EVBs containing Rev1.1 (‘T1’) silicon</a:t>
            </a:r>
          </a:p>
          <a:p>
            <a:pPr marL="171450" indent="-171450">
              <a:buFont typeface="Arial" panose="020B0604020202020204" pitchFamily="34" charset="0"/>
              <a:buChar char="•"/>
            </a:pPr>
            <a:endParaRPr lang="en-GB"/>
          </a:p>
          <a:p>
            <a:pPr marL="0" marR="0" lvl="0" indent="0" defTabSz="914400" rtl="0" eaLnBrk="1" fontAlgn="base" latinLnBrk="0" hangingPunct="1">
              <a:lnSpc>
                <a:spcPct val="100000"/>
              </a:lnSpc>
              <a:spcBef>
                <a:spcPts val="600"/>
              </a:spcBef>
              <a:spcAft>
                <a:spcPct val="0"/>
              </a:spcAft>
              <a:buClrTx/>
              <a:buSzTx/>
              <a:buFontTx/>
              <a:buNone/>
              <a:tabLst/>
              <a:defRPr/>
            </a:pPr>
            <a:r>
              <a:rPr kumimoji="0" lang="en-GB" sz="1600" b="1"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Debugger Support</a:t>
            </a:r>
          </a:p>
          <a:p>
            <a:pPr>
              <a:spcBef>
                <a:spcPts val="600"/>
              </a:spcBef>
              <a:defRPr/>
            </a:pPr>
            <a:r>
              <a:rPr kumimoji="0" lang="en-GB" sz="12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 </a:t>
            </a:r>
            <a:r>
              <a:rPr kumimoji="0" lang="en-GB" sz="1200" b="0" i="1" u="none" strike="noStrike" kern="1200" cap="none" spc="0" normalizeH="0" baseline="0" noProof="0" err="1">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Kinetis</a:t>
            </a:r>
            <a:r>
              <a:rPr kumimoji="0" lang="en-GB" sz="12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 K26 MCU supply issues temporarily affecting </a:t>
            </a:r>
            <a:br>
              <a:rPr kumimoji="0" lang="en-GB" sz="12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br>
            <a:r>
              <a:rPr kumimoji="0" lang="en-GB" sz="12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  some EVB builds </a:t>
            </a:r>
            <a:r>
              <a:rPr lang="en-GB" sz="1200" i="1">
                <a:solidFill>
                  <a:schemeClr val="tx1">
                    <a:lumMod val="50000"/>
                    <a:lumOff val="50000"/>
                  </a:schemeClr>
                </a:solidFill>
                <a:latin typeface="Arial" panose="020B0604020202020204" pitchFamily="34" charset="0"/>
                <a:cs typeface="Arial" panose="020B0604020202020204" pitchFamily="34" charset="0"/>
              </a:rPr>
              <a:t>→ </a:t>
            </a:r>
            <a:r>
              <a:rPr kumimoji="0" lang="en-GB" sz="12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no On-Board Debugger function</a:t>
            </a:r>
          </a:p>
          <a:p>
            <a:pPr marR="0" lvl="0" defTabSz="914400" rtl="0" eaLnBrk="1" fontAlgn="base" latinLnBrk="0" hangingPunct="1">
              <a:lnSpc>
                <a:spcPct val="100000"/>
              </a:lnSpc>
              <a:spcBef>
                <a:spcPts val="600"/>
              </a:spcBef>
              <a:spcAft>
                <a:spcPct val="0"/>
              </a:spcAft>
              <a:buClrTx/>
              <a:buSzTx/>
              <a:tabLst/>
              <a:defRPr/>
            </a:pPr>
            <a:r>
              <a:rPr lang="en-GB" sz="1200" i="1">
                <a:solidFill>
                  <a:schemeClr val="tx1">
                    <a:lumMod val="50000"/>
                    <a:lumOff val="50000"/>
                  </a:schemeClr>
                </a:solidFill>
                <a:latin typeface="Arial" panose="020B0604020202020204" pitchFamily="34" charset="0"/>
                <a:cs typeface="Arial" panose="020B0604020202020204" pitchFamily="34" charset="0"/>
              </a:rPr>
              <a:t>· External debugger support available from NXP partners </a:t>
            </a:r>
            <a:br>
              <a:rPr lang="en-GB" sz="1200" i="1">
                <a:solidFill>
                  <a:schemeClr val="tx1">
                    <a:lumMod val="50000"/>
                    <a:lumOff val="50000"/>
                  </a:schemeClr>
                </a:solidFill>
                <a:latin typeface="Arial" panose="020B0604020202020204" pitchFamily="34" charset="0"/>
                <a:cs typeface="Arial" panose="020B0604020202020204" pitchFamily="34" charset="0"/>
              </a:rPr>
            </a:br>
            <a:r>
              <a:rPr lang="en-GB" sz="1200" i="1">
                <a:solidFill>
                  <a:schemeClr val="tx1">
                    <a:lumMod val="50000"/>
                    <a:lumOff val="50000"/>
                  </a:schemeClr>
                </a:solidFill>
                <a:latin typeface="Arial" panose="020B0604020202020204" pitchFamily="34" charset="0"/>
                <a:cs typeface="Arial" panose="020B0604020202020204" pitchFamily="34" charset="0"/>
              </a:rPr>
              <a:t>   </a:t>
            </a:r>
            <a:r>
              <a:rPr lang="en-GB" sz="1200" b="1" i="1">
                <a:solidFill>
                  <a:schemeClr val="tx1">
                    <a:lumMod val="50000"/>
                    <a:lumOff val="50000"/>
                  </a:schemeClr>
                </a:solidFill>
                <a:latin typeface="Arial" panose="020B0604020202020204" pitchFamily="34" charset="0"/>
                <a:cs typeface="Arial" panose="020B0604020202020204" pitchFamily="34" charset="0"/>
              </a:rPr>
              <a:t>– see next slide</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4B9EB3-86FF-4877-944B-19C1644C01A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2145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lumMod val="50000"/>
                  </a:schemeClr>
                </a:solidFill>
              </a:rPr>
              <a:t>S32K3XXEVB-</a:t>
            </a:r>
            <a:r>
              <a:rPr lang="en-GB" sz="1200" b="1">
                <a:solidFill>
                  <a:schemeClr val="bg1">
                    <a:lumMod val="50000"/>
                  </a:schemeClr>
                </a:solidFill>
              </a:rPr>
              <a:t>S</a:t>
            </a:r>
            <a:r>
              <a:rPr lang="en-GB" sz="1200">
                <a:solidFill>
                  <a:schemeClr val="bg1">
                    <a:lumMod val="50000"/>
                  </a:schemeClr>
                </a:solidFill>
              </a:rPr>
              <a:t>172 – MII/RMII ENET (‘SABRE’) connector, can connect to different PHY daughter cards e.g. ADTJA1101-RMII for 100Base-T1.  If using with PC for debugging, user needs a </a:t>
            </a:r>
            <a:r>
              <a:rPr lang="en-US" sz="1200">
                <a:solidFill>
                  <a:schemeClr val="bg1">
                    <a:lumMod val="50000"/>
                  </a:schemeClr>
                </a:solidFill>
              </a:rPr>
              <a:t>translator box to translate signals into 100Base-Tx 	//may be productized later if sufficient market demand </a:t>
            </a:r>
          </a:p>
          <a:p>
            <a:endParaRPr lang="en-GB"/>
          </a:p>
        </p:txBody>
      </p:sp>
      <p:sp>
        <p:nvSpPr>
          <p:cNvPr id="4" name="Slide Number Placeholder 3"/>
          <p:cNvSpPr>
            <a:spLocks noGrp="1"/>
          </p:cNvSpPr>
          <p:nvPr>
            <p:ph type="sldNum" sz="quarter" idx="5"/>
          </p:nvPr>
        </p:nvSpPr>
        <p:spPr/>
        <p:txBody>
          <a:bodyPr/>
          <a:lstStyle/>
          <a:p>
            <a:fld id="{064B9EB3-86FF-4877-944B-19C1644C01AB}" type="slidenum">
              <a:rPr lang="en-US" smtClean="0"/>
              <a:t>9</a:t>
            </a:fld>
            <a:endParaRPr lang="en-US"/>
          </a:p>
        </p:txBody>
      </p:sp>
    </p:spTree>
    <p:extLst>
      <p:ext uri="{BB962C8B-B14F-4D97-AF65-F5344CB8AC3E}">
        <p14:creationId xmlns:p14="http://schemas.microsoft.com/office/powerpoint/2010/main" val="73535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solidFill>
                  <a:schemeClr val="accent1"/>
                </a:solidFill>
              </a:rPr>
              <a:t>No question? Roll on from previous slide? </a:t>
            </a:r>
          </a:p>
          <a:p>
            <a:endParaRPr lang="en-US" b="1">
              <a:solidFill>
                <a:schemeClr val="accent1"/>
              </a:solidFill>
            </a:endParaRPr>
          </a:p>
          <a:p>
            <a:r>
              <a:rPr lang="en-US" b="1">
                <a:solidFill>
                  <a:schemeClr val="accent1"/>
                </a:solidFill>
              </a:rPr>
              <a:t>Premium SW</a:t>
            </a:r>
          </a:p>
          <a:p>
            <a:pPr lvl="1"/>
            <a:r>
              <a:rPr lang="en-US"/>
              <a:t>All Premium SW priced into the silicon (e.g. Premium Security) comes with 1 year of warranty and liability (incl indemnity) up to a cap of $250k.</a:t>
            </a:r>
          </a:p>
          <a:p>
            <a:pPr lvl="1"/>
            <a:r>
              <a:rPr lang="en-US"/>
              <a:t>All Premium SW with a one-time fee (Premium Safety) comes with 1 year of warranty and liability (incl. indemnity) up to the license fees paid for the software but not exceeding $250k.</a:t>
            </a:r>
          </a:p>
          <a:p>
            <a:endParaRPr lang="en-US" b="1">
              <a:solidFill>
                <a:schemeClr val="accent4"/>
              </a:solidFill>
            </a:endParaRPr>
          </a:p>
          <a:p>
            <a:r>
              <a:rPr lang="en-US" b="1">
                <a:solidFill>
                  <a:schemeClr val="accent4"/>
                </a:solidFill>
              </a:rPr>
              <a:t>Standard SW</a:t>
            </a:r>
          </a:p>
          <a:p>
            <a:pPr lvl="1"/>
            <a:r>
              <a:rPr lang="en-US"/>
              <a:t>Default: no warranty, no liability, no indemnity.</a:t>
            </a:r>
          </a:p>
          <a:p>
            <a:pPr lvl="1"/>
            <a:r>
              <a:rPr lang="en-US"/>
              <a:t>Optional: “Warranty Option” – at price of $250k customer gets 1 year of warranty and liability (incl. indemnity) up to a cap of $250k.</a:t>
            </a:r>
          </a:p>
          <a:p>
            <a:endParaRPr lang="en-US"/>
          </a:p>
          <a:p>
            <a:r>
              <a:rPr lang="en-US" b="1">
                <a:solidFill>
                  <a:srgbClr val="92D050"/>
                </a:solidFill>
              </a:rPr>
              <a:t>Reference SW </a:t>
            </a:r>
            <a:r>
              <a:rPr lang="en-US" sz="2100">
                <a:solidFill>
                  <a:srgbClr val="92D050"/>
                </a:solidFill>
              </a:rPr>
              <a:t> </a:t>
            </a:r>
          </a:p>
          <a:p>
            <a:pPr lvl="1"/>
            <a:r>
              <a:rPr lang="en-US" sz="2100"/>
              <a:t>all software provided to customers as example or reference for their own software. It will not qualify to RTM level and for production use. NXP does not provide warranty or liability.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1A579D-3553-4F33-9067-7E7231905C3B}" type="slidenum">
              <a:rPr kumimoji="0" lang="en-US" sz="1000" b="0" i="0" u="none" strike="noStrike" kern="1200" cap="none" spc="0" normalizeH="0" baseline="0" noProof="0" smtClean="0">
                <a:ln>
                  <a:noFill/>
                </a:ln>
                <a:solidFill>
                  <a:srgbClr val="000000">
                    <a:lumMod val="75000"/>
                    <a:lumOff val="2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a:ln>
                <a:noFill/>
              </a:ln>
              <a:solidFill>
                <a:srgbClr val="000000">
                  <a:lumMod val="75000"/>
                  <a:lumOff val="25000"/>
                </a:srgbClr>
              </a:solidFill>
              <a:effectLst/>
              <a:uLnTx/>
              <a:uFillTx/>
              <a:latin typeface="Arial" charset="0"/>
              <a:ea typeface="+mn-ea"/>
              <a:cs typeface="+mn-cs"/>
            </a:endParaRPr>
          </a:p>
        </p:txBody>
      </p:sp>
    </p:spTree>
    <p:extLst>
      <p:ext uri="{BB962C8B-B14F-4D97-AF65-F5344CB8AC3E}">
        <p14:creationId xmlns:p14="http://schemas.microsoft.com/office/powerpoint/2010/main" val="24231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Q: can we talk in a bit more depth about those real-time drivers you mentioned?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FB1A579D-3553-4F33-9067-7E7231905C3B}" type="slidenum">
              <a:rPr lang="en-US" sz="1000" smtClean="0"/>
              <a:pPr/>
              <a:t>12</a:t>
            </a:fld>
            <a:endParaRPr lang="en-US" sz="1000"/>
          </a:p>
        </p:txBody>
      </p:sp>
    </p:spTree>
    <p:extLst>
      <p:ext uri="{BB962C8B-B14F-4D97-AF65-F5344CB8AC3E}">
        <p14:creationId xmlns:p14="http://schemas.microsoft.com/office/powerpoint/2010/main" val="402398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question? Roll on from previous slide? </a:t>
            </a:r>
          </a:p>
        </p:txBody>
      </p:sp>
      <p:sp>
        <p:nvSpPr>
          <p:cNvPr id="4" name="Slide Number Placeholder 3"/>
          <p:cNvSpPr>
            <a:spLocks noGrp="1"/>
          </p:cNvSpPr>
          <p:nvPr>
            <p:ph type="sldNum" sz="quarter" idx="5"/>
          </p:nvPr>
        </p:nvSpPr>
        <p:spPr/>
        <p:txBody>
          <a:bodyPr/>
          <a:lstStyle/>
          <a:p>
            <a:fld id="{FB1A579D-3553-4F33-9067-7E7231905C3B}" type="slidenum">
              <a:rPr lang="en-US" sz="1000" smtClean="0"/>
              <a:pPr/>
              <a:t>13</a:t>
            </a:fld>
            <a:endParaRPr lang="en-US" sz="1000"/>
          </a:p>
        </p:txBody>
      </p:sp>
    </p:spTree>
    <p:extLst>
      <p:ext uri="{BB962C8B-B14F-4D97-AF65-F5344CB8AC3E}">
        <p14:creationId xmlns:p14="http://schemas.microsoft.com/office/powerpoint/2010/main" val="214487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B1A579D-3553-4F33-9067-7E7231905C3B}" type="slidenum">
              <a:rPr lang="en-US" sz="1000" smtClean="0"/>
              <a:pPr/>
              <a:t>15</a:t>
            </a:fld>
            <a:endParaRPr lang="en-US" sz="1000"/>
          </a:p>
        </p:txBody>
      </p:sp>
    </p:spTree>
    <p:extLst>
      <p:ext uri="{BB962C8B-B14F-4D97-AF65-F5344CB8AC3E}">
        <p14:creationId xmlns:p14="http://schemas.microsoft.com/office/powerpoint/2010/main" val="1685348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showroom.nxp.com/"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showroom.nxp.com/"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Title Slide">
    <p:spTree>
      <p:nvGrpSpPr>
        <p:cNvPr id="1" name=""/>
        <p:cNvGrpSpPr/>
        <p:nvPr/>
      </p:nvGrpSpPr>
      <p:grpSpPr>
        <a:xfrm>
          <a:off x="0" y="0"/>
          <a:ext cx="0" cy="0"/>
          <a:chOff x="0" y="0"/>
          <a:chExt cx="0" cy="0"/>
        </a:xfrm>
      </p:grpSpPr>
      <p:pic>
        <p:nvPicPr>
          <p:cNvPr id="19" name="Picture Placeholder 16" descr="A large building&#10;&#10;Description automatically generated">
            <a:extLst>
              <a:ext uri="{FF2B5EF4-FFF2-40B4-BE49-F238E27FC236}">
                <a16:creationId xmlns:a16="http://schemas.microsoft.com/office/drawing/2014/main" id="{F367A7A6-D723-40BB-A3B1-7662B43D6B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0049" y="71563"/>
            <a:ext cx="4810031" cy="6786437"/>
          </a:xfrm>
          <a:prstGeom prst="rect">
            <a:avLst/>
          </a:prstGeom>
        </p:spPr>
      </p:pic>
      <p:sp>
        <p:nvSpPr>
          <p:cNvPr id="90" name="Text Placeholder 89"/>
          <p:cNvSpPr>
            <a:spLocks noGrp="1"/>
          </p:cNvSpPr>
          <p:nvPr>
            <p:ph type="body" sz="quarter" idx="12" hasCustomPrompt="1"/>
          </p:nvPr>
        </p:nvSpPr>
        <p:spPr>
          <a:xfrm>
            <a:off x="625287" y="4210334"/>
            <a:ext cx="6174317" cy="399042"/>
          </a:xfrm>
        </p:spPr>
        <p:txBody>
          <a:bodyPr>
            <a:normAutofit/>
          </a:bodyPr>
          <a:lstStyle>
            <a:lvl1pPr marL="0" indent="0" algn="l" rtl="0" fontAlgn="base">
              <a:lnSpc>
                <a:spcPct val="100000"/>
              </a:lnSpc>
              <a:spcBef>
                <a:spcPts val="0"/>
              </a:spcBef>
              <a:spcAft>
                <a:spcPct val="0"/>
              </a:spcAft>
              <a:buClrTx/>
              <a:buSzPct val="80000"/>
              <a:buFont typeface="Arial" charset="0"/>
              <a:buNone/>
              <a:defRPr lang="en-US" sz="1400" b="1" kern="1200" cap="all" spc="300" baseline="0" dirty="0" smtClean="0">
                <a:solidFill>
                  <a:schemeClr val="tx1">
                    <a:lumMod val="85000"/>
                    <a:lumOff val="15000"/>
                  </a:schemeClr>
                </a:solidFill>
                <a:effectLst/>
                <a:latin typeface="+mj-lt"/>
                <a:ea typeface="+mn-ea"/>
                <a:cs typeface="Arial" panose="020B0604020202020204" pitchFamily="34" charset="0"/>
              </a:defRPr>
            </a:lvl1pPr>
            <a:lvl2pPr marL="233363" indent="0">
              <a:buFontTx/>
              <a:buNone/>
              <a:defRPr/>
            </a:lvl2pPr>
            <a:lvl3pPr marL="401638" indent="0">
              <a:buFontTx/>
              <a:buNone/>
              <a:defRPr/>
            </a:lvl3pPr>
            <a:lvl4pPr marL="569912" indent="0">
              <a:buFontTx/>
              <a:buNone/>
              <a:defRPr/>
            </a:lvl4pPr>
            <a:lvl5pPr marL="746125" indent="0">
              <a:buFontTx/>
              <a:buNone/>
              <a:defRPr/>
            </a:lvl5pPr>
          </a:lstStyle>
          <a:p>
            <a:pPr marL="0" lvl="0" indent="0" algn="l" rtl="0" fontAlgn="base">
              <a:lnSpc>
                <a:spcPct val="100000"/>
              </a:lnSpc>
              <a:spcBef>
                <a:spcPts val="0"/>
              </a:spcBef>
              <a:spcAft>
                <a:spcPct val="0"/>
              </a:spcAft>
              <a:buClrTx/>
              <a:buSzPct val="80000"/>
              <a:buFont typeface="Arial" charset="0"/>
              <a:buNone/>
            </a:pPr>
            <a:r>
              <a:rPr lang="en-US"/>
              <a:t>month 2020</a:t>
            </a:r>
          </a:p>
        </p:txBody>
      </p:sp>
      <p:sp>
        <p:nvSpPr>
          <p:cNvPr id="27" name="Rectangle 183"/>
          <p:cNvSpPr>
            <a:spLocks noGrp="1" noChangeArrowheads="1"/>
          </p:cNvSpPr>
          <p:nvPr userDrawn="1">
            <p:ph type="subTitle" idx="1" hasCustomPrompt="1"/>
          </p:nvPr>
        </p:nvSpPr>
        <p:spPr bwMode="blackWhite">
          <a:xfrm>
            <a:off x="625287" y="3497623"/>
            <a:ext cx="6174317" cy="809562"/>
          </a:xfrm>
          <a:prstGeom prst="rect">
            <a:avLst/>
          </a:prstGeom>
          <a:ln w="25400" algn="ctr"/>
          <a:effectLst/>
        </p:spPr>
        <p:txBody>
          <a:bodyPr tIns="0" bIns="91440" anchor="b">
            <a:noAutofit/>
          </a:bodyPr>
          <a:lstStyle>
            <a:lvl1pPr marL="0" indent="0" algn="l" rtl="0" fontAlgn="base">
              <a:lnSpc>
                <a:spcPct val="100000"/>
              </a:lnSpc>
              <a:spcBef>
                <a:spcPts val="0"/>
              </a:spcBef>
              <a:spcAft>
                <a:spcPct val="0"/>
              </a:spcAft>
              <a:buClrTx/>
              <a:buFont typeface="Arial" charset="0"/>
              <a:buNone/>
              <a:defRPr lang="en-US" sz="1800" b="0" kern="1200" cap="none" spc="50" baseline="0" dirty="0" smtClean="0">
                <a:solidFill>
                  <a:schemeClr val="tx1">
                    <a:lumMod val="85000"/>
                    <a:lumOff val="15000"/>
                  </a:schemeClr>
                </a:solidFill>
                <a:effectLst/>
                <a:latin typeface="Arial" panose="020B0604020202020204" pitchFamily="34" charset="0"/>
                <a:ea typeface="+mn-ea"/>
                <a:cs typeface="+mn-cs"/>
              </a:defRPr>
            </a:lvl1pPr>
          </a:lstStyle>
          <a:p>
            <a:pPr lvl="0"/>
            <a:r>
              <a:rPr lang="en-US"/>
              <a:t>First name Last name</a:t>
            </a:r>
          </a:p>
          <a:p>
            <a:pPr lvl="0"/>
            <a:r>
              <a:rPr lang="en-US"/>
              <a:t>Official title goes here</a:t>
            </a:r>
          </a:p>
        </p:txBody>
      </p:sp>
      <p:sp>
        <p:nvSpPr>
          <p:cNvPr id="28" name="Rectangle 182"/>
          <p:cNvSpPr>
            <a:spLocks noGrp="1" noChangeArrowheads="1"/>
          </p:cNvSpPr>
          <p:nvPr>
            <p:ph type="ctrTitle" hasCustomPrompt="1"/>
          </p:nvPr>
        </p:nvSpPr>
        <p:spPr bwMode="blackWhite">
          <a:xfrm>
            <a:off x="625287" y="427838"/>
            <a:ext cx="6165127" cy="2961111"/>
          </a:xfrm>
          <a:prstGeom prst="rect">
            <a:avLst/>
          </a:prstGeom>
          <a:ln w="25400"/>
          <a:effectLst/>
        </p:spPr>
        <p:txBody>
          <a:bodyPr tIns="91440" bIns="91440" anchor="b"/>
          <a:lstStyle>
            <a:lvl1pPr algn="l">
              <a:lnSpc>
                <a:spcPts val="5500"/>
              </a:lnSpc>
              <a:spcBef>
                <a:spcPts val="0"/>
              </a:spcBef>
              <a:defRPr lang="en-US" sz="4900" b="0" kern="1200" cap="all" spc="-50" baseline="0" dirty="0">
                <a:solidFill>
                  <a:schemeClr val="tx1">
                    <a:lumMod val="85000"/>
                    <a:lumOff val="15000"/>
                  </a:schemeClr>
                </a:solidFill>
                <a:effectLst/>
                <a:latin typeface="Arial" panose="020B0604020202020204" pitchFamily="34" charset="0"/>
                <a:ea typeface="+mn-ea"/>
                <a:cs typeface="+mn-cs"/>
              </a:defRPr>
            </a:lvl1pPr>
          </a:lstStyle>
          <a:p>
            <a:r>
              <a:rPr lang="en-US"/>
              <a:t>Title Goes Here Second Line</a:t>
            </a:r>
            <a:br>
              <a:rPr lang="en-US"/>
            </a:br>
            <a:r>
              <a:rPr lang="en-US"/>
              <a:t>Third Line</a:t>
            </a:r>
          </a:p>
        </p:txBody>
      </p:sp>
      <p:sp>
        <p:nvSpPr>
          <p:cNvPr id="11" name="TextBox 10">
            <a:extLst>
              <a:ext uri="{FF2B5EF4-FFF2-40B4-BE49-F238E27FC236}">
                <a16:creationId xmlns:a16="http://schemas.microsoft.com/office/drawing/2014/main" id="{76C06E3A-77E8-4336-8E69-F834D6840692}"/>
              </a:ext>
            </a:extLst>
          </p:cNvPr>
          <p:cNvSpPr txBox="1"/>
          <p:nvPr userDrawn="1"/>
        </p:nvSpPr>
        <p:spPr>
          <a:xfrm>
            <a:off x="625287" y="5986814"/>
            <a:ext cx="6587542" cy="308777"/>
          </a:xfrm>
          <a:prstGeom prst="rect">
            <a:avLst/>
          </a:prstGeom>
          <a:noFill/>
        </p:spPr>
        <p:txBody>
          <a:bodyPr wrap="square" rtlCol="0" anchor="b">
            <a:noAutofit/>
          </a:bodyPr>
          <a:lstStyle/>
          <a:p>
            <a:pPr algn="l"/>
            <a:r>
              <a:rPr lang="en-US" sz="900" b="1" i="0" cap="all" spc="50" baseline="0" err="1">
                <a:solidFill>
                  <a:schemeClr val="tx2">
                    <a:lumMod val="90000"/>
                  </a:schemeClr>
                </a:solidFill>
                <a:latin typeface="+mj-lt"/>
                <a:cs typeface="Arial" panose="020B0604020202020204" pitchFamily="34" charset="0"/>
              </a:rPr>
              <a:t>PUblic</a:t>
            </a:r>
            <a:endParaRPr lang="en-US" sz="900" b="1" i="0" cap="all" spc="50" baseline="0">
              <a:solidFill>
                <a:schemeClr val="tx2">
                  <a:lumMod val="90000"/>
                </a:schemeClr>
              </a:solidFill>
              <a:latin typeface="+mj-lt"/>
              <a:cs typeface="Arial" panose="020B0604020202020204" pitchFamily="34" charset="0"/>
            </a:endParaRPr>
          </a:p>
        </p:txBody>
      </p:sp>
      <p:grpSp>
        <p:nvGrpSpPr>
          <p:cNvPr id="33" name="Group 32">
            <a:extLst>
              <a:ext uri="{FF2B5EF4-FFF2-40B4-BE49-F238E27FC236}">
                <a16:creationId xmlns:a16="http://schemas.microsoft.com/office/drawing/2014/main" id="{6DB26A35-77F5-445D-B6D8-5AC2F84354FB}"/>
              </a:ext>
            </a:extLst>
          </p:cNvPr>
          <p:cNvGrpSpPr/>
          <p:nvPr userDrawn="1"/>
        </p:nvGrpSpPr>
        <p:grpSpPr>
          <a:xfrm>
            <a:off x="0" y="0"/>
            <a:ext cx="12190081" cy="79514"/>
            <a:chOff x="0" y="-1"/>
            <a:chExt cx="12190081" cy="1350190"/>
          </a:xfrm>
        </p:grpSpPr>
        <p:sp>
          <p:nvSpPr>
            <p:cNvPr id="34" name="Rectangle 33">
              <a:extLst>
                <a:ext uri="{FF2B5EF4-FFF2-40B4-BE49-F238E27FC236}">
                  <a16:creationId xmlns:a16="http://schemas.microsoft.com/office/drawing/2014/main" id="{03AA52E7-FC36-4ED4-867F-157B0BCEBEAA}"/>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35" name="Rectangle 34">
              <a:extLst>
                <a:ext uri="{FF2B5EF4-FFF2-40B4-BE49-F238E27FC236}">
                  <a16:creationId xmlns:a16="http://schemas.microsoft.com/office/drawing/2014/main" id="{AED8626D-4DCA-4D23-8BF4-1806FF2B3D4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36" name="Rectangle 35">
              <a:extLst>
                <a:ext uri="{FF2B5EF4-FFF2-40B4-BE49-F238E27FC236}">
                  <a16:creationId xmlns:a16="http://schemas.microsoft.com/office/drawing/2014/main" id="{A456C9DC-AC7B-4A0E-8C19-8B43D714AD24}"/>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37" name="Rectangle 36">
              <a:extLst>
                <a:ext uri="{FF2B5EF4-FFF2-40B4-BE49-F238E27FC236}">
                  <a16:creationId xmlns:a16="http://schemas.microsoft.com/office/drawing/2014/main" id="{50DA97BB-3B9D-475D-90A5-85DF0ACEA7DB}"/>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38" name="Rectangle 37">
              <a:extLst>
                <a:ext uri="{FF2B5EF4-FFF2-40B4-BE49-F238E27FC236}">
                  <a16:creationId xmlns:a16="http://schemas.microsoft.com/office/drawing/2014/main" id="{E39B465D-2073-45C5-B64A-4C84B0F0C14A}"/>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grpSp>
      <p:pic>
        <p:nvPicPr>
          <p:cNvPr id="39" name="Graphic 38">
            <a:extLst>
              <a:ext uri="{FF2B5EF4-FFF2-40B4-BE49-F238E27FC236}">
                <a16:creationId xmlns:a16="http://schemas.microsoft.com/office/drawing/2014/main" id="{0479C9BD-7253-4516-B9AE-7AD2D65881E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614" t="23225" r="5073" b="21217"/>
          <a:stretch/>
        </p:blipFill>
        <p:spPr>
          <a:xfrm>
            <a:off x="619242" y="5157865"/>
            <a:ext cx="5280626" cy="720276"/>
          </a:xfrm>
          <a:prstGeom prst="rect">
            <a:avLst/>
          </a:prstGeom>
        </p:spPr>
      </p:pic>
      <p:sp>
        <p:nvSpPr>
          <p:cNvPr id="40" name="TextBox 39">
            <a:extLst>
              <a:ext uri="{FF2B5EF4-FFF2-40B4-BE49-F238E27FC236}">
                <a16:creationId xmlns:a16="http://schemas.microsoft.com/office/drawing/2014/main" id="{406C25F4-61A1-429C-96A6-EF43EBB0D205}"/>
              </a:ext>
            </a:extLst>
          </p:cNvPr>
          <p:cNvSpPr txBox="1"/>
          <p:nvPr userDrawn="1"/>
        </p:nvSpPr>
        <p:spPr>
          <a:xfrm>
            <a:off x="625287" y="6281012"/>
            <a:ext cx="5470713" cy="308777"/>
          </a:xfrm>
          <a:prstGeom prst="rect">
            <a:avLst/>
          </a:prstGeom>
          <a:noFill/>
        </p:spPr>
        <p:txBody>
          <a:bodyPr wrap="square" rtlCol="0" anchor="b">
            <a:noAutofit/>
          </a:bodyPr>
          <a:lstStyle/>
          <a:p>
            <a:pPr algn="l"/>
            <a:r>
              <a:rPr lang="en-US" sz="650" b="0" i="0" cap="all" spc="50" baseline="0">
                <a:solidFill>
                  <a:schemeClr val="tx2">
                    <a:lumMod val="90000"/>
                  </a:schemeClr>
                </a:solidFill>
                <a:latin typeface="+mj-lt"/>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Tree>
    <p:extLst>
      <p:ext uri="{BB962C8B-B14F-4D97-AF65-F5344CB8AC3E}">
        <p14:creationId xmlns:p14="http://schemas.microsoft.com/office/powerpoint/2010/main" val="7438388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394775" y="414064"/>
            <a:ext cx="11454325"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pPr lvl="0"/>
            <a:r>
              <a:rPr lang="en-US"/>
              <a:t>Click to edit Master title style</a:t>
            </a:r>
          </a:p>
        </p:txBody>
      </p:sp>
    </p:spTree>
    <p:extLst>
      <p:ext uri="{BB962C8B-B14F-4D97-AF65-F5344CB8AC3E}">
        <p14:creationId xmlns:p14="http://schemas.microsoft.com/office/powerpoint/2010/main" val="33422137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2938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394775" y="414064"/>
            <a:ext cx="11663021"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pPr lvl="0"/>
            <a:r>
              <a:rPr lang="en-US"/>
              <a:t>Click to edit Master title style</a:t>
            </a:r>
          </a:p>
        </p:txBody>
      </p:sp>
      <p:sp>
        <p:nvSpPr>
          <p:cNvPr id="5" name="Text Placeholder 45"/>
          <p:cNvSpPr>
            <a:spLocks noGrp="1"/>
          </p:cNvSpPr>
          <p:nvPr>
            <p:ph type="body" sz="quarter" idx="10"/>
          </p:nvPr>
        </p:nvSpPr>
        <p:spPr>
          <a:xfrm>
            <a:off x="394775" y="1153266"/>
            <a:ext cx="5847277" cy="4667249"/>
          </a:xfrm>
        </p:spPr>
        <p:txBody>
          <a:bodyPr/>
          <a:lstStyle>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5"/>
          <p:cNvSpPr>
            <a:spLocks noGrp="1"/>
          </p:cNvSpPr>
          <p:nvPr>
            <p:ph type="body" sz="quarter" idx="11"/>
          </p:nvPr>
        </p:nvSpPr>
        <p:spPr>
          <a:xfrm>
            <a:off x="6242052" y="1153266"/>
            <a:ext cx="5847277" cy="4667249"/>
          </a:xfrm>
        </p:spPr>
        <p:txBody>
          <a:bodyPr/>
          <a:lstStyle>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1214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A16C9-C041-49C5-AC50-D0FF3E5085DA}"/>
              </a:ext>
            </a:extLst>
          </p:cNvPr>
          <p:cNvSpPr/>
          <p:nvPr userDrawn="1"/>
        </p:nvSpPr>
        <p:spPr>
          <a:xfrm>
            <a:off x="0" y="5834418"/>
            <a:ext cx="12192000" cy="1023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453E47-1254-4AED-A541-BB7CE36A4C87}"/>
              </a:ext>
            </a:extLst>
          </p:cNvPr>
          <p:cNvSpPr/>
          <p:nvPr userDrawn="1"/>
        </p:nvSpPr>
        <p:spPr>
          <a:xfrm>
            <a:off x="0" y="1"/>
            <a:ext cx="12192000" cy="21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26"/>
          <p:cNvSpPr>
            <a:spLocks noGrp="1" noChangeArrowheads="1"/>
          </p:cNvSpPr>
          <p:nvPr>
            <p:ph type="title" hasCustomPrompt="1"/>
          </p:nvPr>
        </p:nvSpPr>
        <p:spPr bwMode="auto">
          <a:xfrm>
            <a:off x="936080" y="1634279"/>
            <a:ext cx="7009333" cy="2454464"/>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ts val="6000"/>
              </a:lnSpc>
              <a:spcBef>
                <a:spcPts val="0"/>
              </a:spcBef>
              <a:spcAft>
                <a:spcPct val="0"/>
              </a:spcAft>
              <a:defRPr lang="en-US" sz="5500" b="0" kern="1200" cap="none" spc="-50" baseline="0" dirty="0">
                <a:solidFill>
                  <a:schemeClr val="tx1"/>
                </a:solidFill>
                <a:effectLst/>
                <a:latin typeface="Arial" panose="020B0604020202020204" pitchFamily="34" charset="0"/>
                <a:ea typeface="+mn-ea"/>
                <a:cs typeface="Arial" panose="020B0604020202020204" pitchFamily="34" charset="0"/>
              </a:defRPr>
            </a:lvl1pPr>
          </a:lstStyle>
          <a:p>
            <a:pPr lvl="0"/>
            <a:r>
              <a:rPr lang="en-US"/>
              <a:t>Title Goes Here</a:t>
            </a:r>
            <a:br>
              <a:rPr lang="en-US"/>
            </a:br>
            <a:r>
              <a:rPr lang="en-US"/>
              <a:t>Second Line Title</a:t>
            </a:r>
            <a:br>
              <a:rPr lang="en-US"/>
            </a:br>
            <a:r>
              <a:rPr lang="en-US"/>
              <a:t>Third Line Title</a:t>
            </a:r>
          </a:p>
        </p:txBody>
      </p:sp>
      <p:sp>
        <p:nvSpPr>
          <p:cNvPr id="16" name="Slide Number Placeholder 1">
            <a:extLst>
              <a:ext uri="{FF2B5EF4-FFF2-40B4-BE49-F238E27FC236}">
                <a16:creationId xmlns:a16="http://schemas.microsoft.com/office/drawing/2014/main" id="{AF788F4C-F3F1-4D1E-9E78-69BDCFEDEA0E}"/>
              </a:ext>
            </a:extLst>
          </p:cNvPr>
          <p:cNvSpPr txBox="1">
            <a:spLocks/>
          </p:cNvSpPr>
          <p:nvPr userDrawn="1"/>
        </p:nvSpPr>
        <p:spPr>
          <a:xfrm>
            <a:off x="6757621" y="6429865"/>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2">
                    <a:lumMod val="75000"/>
                  </a:schemeClr>
                </a:solidFill>
                <a:latin typeface="Arial" panose="020B0604020202020204" pitchFamily="34" charset="0"/>
                <a:cs typeface="Arial" panose="020B0604020202020204" pitchFamily="34" charset="0"/>
              </a:rPr>
              <a:pPr algn="r"/>
              <a:t>‹#›</a:t>
            </a:fld>
            <a:endParaRPr lang="en-US" sz="1000" b="1" spc="30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3A6489-F2EE-48AA-AF66-CF911B054E5B}"/>
              </a:ext>
            </a:extLst>
          </p:cNvPr>
          <p:cNvSpPr txBox="1"/>
          <p:nvPr userDrawn="1"/>
        </p:nvSpPr>
        <p:spPr>
          <a:xfrm>
            <a:off x="939519" y="6115278"/>
            <a:ext cx="2590528" cy="308777"/>
          </a:xfrm>
          <a:prstGeom prst="rect">
            <a:avLst/>
          </a:prstGeom>
          <a:noFill/>
        </p:spPr>
        <p:txBody>
          <a:bodyPr wrap="square" rtlCol="0" anchor="b">
            <a:noAutofit/>
          </a:bodyPr>
          <a:lstStyle/>
          <a:p>
            <a:pPr algn="l"/>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419428A6-B4EA-426C-B5D6-7BF8255D0379}"/>
              </a:ext>
            </a:extLst>
          </p:cNvPr>
          <p:cNvGrpSpPr/>
          <p:nvPr userDrawn="1"/>
        </p:nvGrpSpPr>
        <p:grpSpPr>
          <a:xfrm>
            <a:off x="1" y="4335146"/>
            <a:ext cx="7945412" cy="59196"/>
            <a:chOff x="0" y="-1"/>
            <a:chExt cx="12190081" cy="1350190"/>
          </a:xfrm>
        </p:grpSpPr>
        <p:sp>
          <p:nvSpPr>
            <p:cNvPr id="21" name="Rectangle 20">
              <a:extLst>
                <a:ext uri="{FF2B5EF4-FFF2-40B4-BE49-F238E27FC236}">
                  <a16:creationId xmlns:a16="http://schemas.microsoft.com/office/drawing/2014/main" id="{B4B1F641-A39F-419C-B874-36E8B4C70292}"/>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443CEE6-1108-4EA9-99ED-44930E6EC07C}"/>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A6895F3-7204-48FF-A4F3-F08AE082612C}"/>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99838EC-325A-4D0A-BA69-5EBCA1E4E224}"/>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E4AB4C98-DF4F-4361-A999-30FBA0566D0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FE5D1333-9BCA-4D99-8B74-A5FD0A4B9B51}"/>
              </a:ext>
            </a:extLst>
          </p:cNvPr>
          <p:cNvSpPr/>
          <p:nvPr userDrawn="1"/>
        </p:nvSpPr>
        <p:spPr>
          <a:xfrm>
            <a:off x="10163174" y="0"/>
            <a:ext cx="2028826" cy="6858000"/>
          </a:xfrm>
          <a:prstGeom prst="rect">
            <a:avLst/>
          </a:prstGeom>
          <a:solidFill>
            <a:srgbClr val="50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7" name="Graphic 26">
            <a:extLst>
              <a:ext uri="{FF2B5EF4-FFF2-40B4-BE49-F238E27FC236}">
                <a16:creationId xmlns:a16="http://schemas.microsoft.com/office/drawing/2014/main" id="{9203C931-D801-4035-A8B2-0085615AC4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9906" y="5228176"/>
            <a:ext cx="995362" cy="995362"/>
          </a:xfrm>
          <a:prstGeom prst="rect">
            <a:avLst/>
          </a:prstGeom>
        </p:spPr>
      </p:pic>
      <p:sp>
        <p:nvSpPr>
          <p:cNvPr id="28" name="Rectangle 27">
            <a:extLst>
              <a:ext uri="{FF2B5EF4-FFF2-40B4-BE49-F238E27FC236}">
                <a16:creationId xmlns:a16="http://schemas.microsoft.com/office/drawing/2014/main" id="{92FB6ECD-AD16-4595-BDE1-ED612F049B15}"/>
              </a:ext>
            </a:extLst>
          </p:cNvPr>
          <p:cNvSpPr/>
          <p:nvPr userDrawn="1"/>
        </p:nvSpPr>
        <p:spPr>
          <a:xfrm>
            <a:off x="9972674" y="0"/>
            <a:ext cx="200026" cy="6858000"/>
          </a:xfrm>
          <a:prstGeom prst="rect">
            <a:avLst/>
          </a:prstGeom>
          <a:solidFill>
            <a:srgbClr val="229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9" name="Graphic 18">
            <a:extLst>
              <a:ext uri="{FF2B5EF4-FFF2-40B4-BE49-F238E27FC236}">
                <a16:creationId xmlns:a16="http://schemas.microsoft.com/office/drawing/2014/main" id="{2870034E-F8DD-48DC-A066-E5AC17824E5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6446" y="5043977"/>
            <a:ext cx="5592432" cy="1226264"/>
          </a:xfrm>
          <a:prstGeom prst="rect">
            <a:avLst/>
          </a:prstGeom>
        </p:spPr>
      </p:pic>
      <p:sp>
        <p:nvSpPr>
          <p:cNvPr id="29" name="TextBox 28">
            <a:extLst>
              <a:ext uri="{FF2B5EF4-FFF2-40B4-BE49-F238E27FC236}">
                <a16:creationId xmlns:a16="http://schemas.microsoft.com/office/drawing/2014/main" id="{89D6C17E-6427-4E15-BF87-030DEB8EE579}"/>
              </a:ext>
            </a:extLst>
          </p:cNvPr>
          <p:cNvSpPr txBox="1"/>
          <p:nvPr userDrawn="1"/>
        </p:nvSpPr>
        <p:spPr>
          <a:xfrm>
            <a:off x="939519" y="6364207"/>
            <a:ext cx="5818102" cy="343469"/>
          </a:xfrm>
          <a:prstGeom prst="rect">
            <a:avLst/>
          </a:prstGeom>
          <a:noFill/>
        </p:spPr>
        <p:txBody>
          <a:bodyPr wrap="square" rtlCol="0" anchor="b">
            <a:noAutofit/>
          </a:bodyPr>
          <a:lstStyle/>
          <a:p>
            <a:pPr algn="l"/>
            <a:r>
              <a:rPr lang="en-US" sz="700" b="0" i="0" cap="all" spc="50" baseline="0">
                <a:solidFill>
                  <a:schemeClr val="bg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Tree>
    <p:extLst>
      <p:ext uri="{BB962C8B-B14F-4D97-AF65-F5344CB8AC3E}">
        <p14:creationId xmlns:p14="http://schemas.microsoft.com/office/powerpoint/2010/main" val="11477544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A16C9-C041-49C5-AC50-D0FF3E5085DA}"/>
              </a:ext>
            </a:extLst>
          </p:cNvPr>
          <p:cNvSpPr/>
          <p:nvPr userDrawn="1"/>
        </p:nvSpPr>
        <p:spPr>
          <a:xfrm>
            <a:off x="0" y="5834418"/>
            <a:ext cx="12192000" cy="1023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453E47-1254-4AED-A541-BB7CE36A4C87}"/>
              </a:ext>
            </a:extLst>
          </p:cNvPr>
          <p:cNvSpPr/>
          <p:nvPr userDrawn="1"/>
        </p:nvSpPr>
        <p:spPr>
          <a:xfrm>
            <a:off x="0" y="1"/>
            <a:ext cx="12192000" cy="21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8C66DA4-3842-41AB-A413-DA2CAB207332}"/>
              </a:ext>
            </a:extLst>
          </p:cNvPr>
          <p:cNvSpPr txBox="1"/>
          <p:nvPr userDrawn="1"/>
        </p:nvSpPr>
        <p:spPr>
          <a:xfrm>
            <a:off x="939519" y="6364207"/>
            <a:ext cx="5818102" cy="343469"/>
          </a:xfrm>
          <a:prstGeom prst="rect">
            <a:avLst/>
          </a:prstGeom>
          <a:noFill/>
        </p:spPr>
        <p:txBody>
          <a:bodyPr wrap="square" rtlCol="0" anchor="b">
            <a:noAutofit/>
          </a:bodyPr>
          <a:lstStyle/>
          <a:p>
            <a:pPr algn="l"/>
            <a:r>
              <a:rPr lang="en-US" sz="700" b="0" i="0" cap="all" spc="50" baseline="0">
                <a:solidFill>
                  <a:schemeClr val="bg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
        <p:nvSpPr>
          <p:cNvPr id="16" name="Slide Number Placeholder 1">
            <a:extLst>
              <a:ext uri="{FF2B5EF4-FFF2-40B4-BE49-F238E27FC236}">
                <a16:creationId xmlns:a16="http://schemas.microsoft.com/office/drawing/2014/main" id="{AF788F4C-F3F1-4D1E-9E78-69BDCFEDEA0E}"/>
              </a:ext>
            </a:extLst>
          </p:cNvPr>
          <p:cNvSpPr txBox="1">
            <a:spLocks/>
          </p:cNvSpPr>
          <p:nvPr userDrawn="1"/>
        </p:nvSpPr>
        <p:spPr>
          <a:xfrm>
            <a:off x="6757621" y="6429865"/>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2">
                    <a:lumMod val="75000"/>
                  </a:schemeClr>
                </a:solidFill>
                <a:latin typeface="Arial" panose="020B0604020202020204" pitchFamily="34" charset="0"/>
                <a:cs typeface="Arial" panose="020B0604020202020204" pitchFamily="34" charset="0"/>
              </a:rPr>
              <a:pPr algn="r"/>
              <a:t>‹#›</a:t>
            </a:fld>
            <a:endParaRPr lang="en-US" sz="1000" b="1" spc="30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3A6489-F2EE-48AA-AF66-CF911B054E5B}"/>
              </a:ext>
            </a:extLst>
          </p:cNvPr>
          <p:cNvSpPr txBox="1"/>
          <p:nvPr userDrawn="1"/>
        </p:nvSpPr>
        <p:spPr>
          <a:xfrm>
            <a:off x="939519" y="6115278"/>
            <a:ext cx="2590528" cy="308777"/>
          </a:xfrm>
          <a:prstGeom prst="rect">
            <a:avLst/>
          </a:prstGeom>
          <a:noFill/>
        </p:spPr>
        <p:txBody>
          <a:bodyPr wrap="square" rtlCol="0" anchor="b">
            <a:noAutofit/>
          </a:bodyPr>
          <a:lstStyle/>
          <a:p>
            <a:pPr algn="l"/>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45DCA3A-3479-4CA4-B85C-C27090ADD0B2}"/>
              </a:ext>
            </a:extLst>
          </p:cNvPr>
          <p:cNvSpPr/>
          <p:nvPr userDrawn="1"/>
        </p:nvSpPr>
        <p:spPr>
          <a:xfrm>
            <a:off x="10163174" y="0"/>
            <a:ext cx="2028826" cy="6857999"/>
          </a:xfrm>
          <a:prstGeom prst="rect">
            <a:avLst/>
          </a:prstGeom>
          <a:solidFill>
            <a:srgbClr val="98B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4" name="Graphic 33">
            <a:extLst>
              <a:ext uri="{FF2B5EF4-FFF2-40B4-BE49-F238E27FC236}">
                <a16:creationId xmlns:a16="http://schemas.microsoft.com/office/drawing/2014/main" id="{5A7B107C-1960-4D18-8903-018BBE08D65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9906" y="5228176"/>
            <a:ext cx="995362" cy="995362"/>
          </a:xfrm>
          <a:prstGeom prst="rect">
            <a:avLst/>
          </a:prstGeom>
        </p:spPr>
      </p:pic>
      <p:sp>
        <p:nvSpPr>
          <p:cNvPr id="35" name="Rectangle 34">
            <a:extLst>
              <a:ext uri="{FF2B5EF4-FFF2-40B4-BE49-F238E27FC236}">
                <a16:creationId xmlns:a16="http://schemas.microsoft.com/office/drawing/2014/main" id="{CADADDD7-27DF-4F1B-AF83-2336CE552FBC}"/>
              </a:ext>
            </a:extLst>
          </p:cNvPr>
          <p:cNvSpPr/>
          <p:nvPr userDrawn="1"/>
        </p:nvSpPr>
        <p:spPr>
          <a:xfrm>
            <a:off x="9972674" y="0"/>
            <a:ext cx="200026" cy="6858000"/>
          </a:xfrm>
          <a:prstGeom prst="rect">
            <a:avLst/>
          </a:prstGeom>
          <a:solidFill>
            <a:srgbClr val="7F9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9" name="Graphic 18">
            <a:extLst>
              <a:ext uri="{FF2B5EF4-FFF2-40B4-BE49-F238E27FC236}">
                <a16:creationId xmlns:a16="http://schemas.microsoft.com/office/drawing/2014/main" id="{15C90563-5E31-4BB6-A451-C74BBA9E275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6446" y="5043977"/>
            <a:ext cx="5592432" cy="1226264"/>
          </a:xfrm>
          <a:prstGeom prst="rect">
            <a:avLst/>
          </a:prstGeom>
        </p:spPr>
      </p:pic>
      <p:sp>
        <p:nvSpPr>
          <p:cNvPr id="20" name="Rectangle 226">
            <a:extLst>
              <a:ext uri="{FF2B5EF4-FFF2-40B4-BE49-F238E27FC236}">
                <a16:creationId xmlns:a16="http://schemas.microsoft.com/office/drawing/2014/main" id="{B20325F3-D3B7-4667-B443-7A5E875CEFF4}"/>
              </a:ext>
            </a:extLst>
          </p:cNvPr>
          <p:cNvSpPr>
            <a:spLocks noGrp="1" noChangeArrowheads="1"/>
          </p:cNvSpPr>
          <p:nvPr>
            <p:ph type="title" hasCustomPrompt="1"/>
          </p:nvPr>
        </p:nvSpPr>
        <p:spPr bwMode="auto">
          <a:xfrm>
            <a:off x="936080" y="1634279"/>
            <a:ext cx="7009333" cy="2454464"/>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ts val="6000"/>
              </a:lnSpc>
              <a:spcBef>
                <a:spcPts val="0"/>
              </a:spcBef>
              <a:spcAft>
                <a:spcPct val="0"/>
              </a:spcAft>
              <a:defRPr lang="en-US" sz="5500" b="0" kern="1200" cap="none" spc="-50" baseline="0" dirty="0">
                <a:solidFill>
                  <a:schemeClr val="tx1"/>
                </a:solidFill>
                <a:effectLst/>
                <a:latin typeface="Arial" panose="020B0604020202020204" pitchFamily="34" charset="0"/>
                <a:ea typeface="+mn-ea"/>
                <a:cs typeface="Arial" panose="020B0604020202020204" pitchFamily="34" charset="0"/>
              </a:defRPr>
            </a:lvl1pPr>
          </a:lstStyle>
          <a:p>
            <a:pPr lvl="0"/>
            <a:r>
              <a:rPr lang="en-US"/>
              <a:t>Title Goes Here</a:t>
            </a:r>
            <a:br>
              <a:rPr lang="en-US"/>
            </a:br>
            <a:r>
              <a:rPr lang="en-US"/>
              <a:t>Second Line Title</a:t>
            </a:r>
            <a:br>
              <a:rPr lang="en-US"/>
            </a:br>
            <a:r>
              <a:rPr lang="en-US"/>
              <a:t>Third Line Title</a:t>
            </a:r>
          </a:p>
        </p:txBody>
      </p:sp>
      <p:grpSp>
        <p:nvGrpSpPr>
          <p:cNvPr id="21" name="Group 20">
            <a:extLst>
              <a:ext uri="{FF2B5EF4-FFF2-40B4-BE49-F238E27FC236}">
                <a16:creationId xmlns:a16="http://schemas.microsoft.com/office/drawing/2014/main" id="{79A50CE8-C42A-40BE-B8BE-DD6BA74EC96D}"/>
              </a:ext>
            </a:extLst>
          </p:cNvPr>
          <p:cNvGrpSpPr/>
          <p:nvPr userDrawn="1"/>
        </p:nvGrpSpPr>
        <p:grpSpPr>
          <a:xfrm>
            <a:off x="1" y="4335146"/>
            <a:ext cx="7945412" cy="59196"/>
            <a:chOff x="0" y="-1"/>
            <a:chExt cx="12190081" cy="1350190"/>
          </a:xfrm>
        </p:grpSpPr>
        <p:sp>
          <p:nvSpPr>
            <p:cNvPr id="22" name="Rectangle 21">
              <a:extLst>
                <a:ext uri="{FF2B5EF4-FFF2-40B4-BE49-F238E27FC236}">
                  <a16:creationId xmlns:a16="http://schemas.microsoft.com/office/drawing/2014/main" id="{B079EEBE-0AA2-4B9F-8CA5-4EF66EBBF8CE}"/>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652E4ED-5154-481E-9CD9-E54F58D898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7FA421C-F569-4674-A016-EEEC0F3E71CF}"/>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098BED1-31EA-40EC-979E-CC6D43308799}"/>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A82CE24-80C3-4E10-AE08-C8E299AD93A9}"/>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216662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A16C9-C041-49C5-AC50-D0FF3E5085DA}"/>
              </a:ext>
            </a:extLst>
          </p:cNvPr>
          <p:cNvSpPr/>
          <p:nvPr userDrawn="1"/>
        </p:nvSpPr>
        <p:spPr>
          <a:xfrm>
            <a:off x="0" y="5834418"/>
            <a:ext cx="12192000" cy="1023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453E47-1254-4AED-A541-BB7CE36A4C87}"/>
              </a:ext>
            </a:extLst>
          </p:cNvPr>
          <p:cNvSpPr/>
          <p:nvPr userDrawn="1"/>
        </p:nvSpPr>
        <p:spPr>
          <a:xfrm>
            <a:off x="0" y="1"/>
            <a:ext cx="12192000" cy="21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Slide Number Placeholder 1">
            <a:extLst>
              <a:ext uri="{FF2B5EF4-FFF2-40B4-BE49-F238E27FC236}">
                <a16:creationId xmlns:a16="http://schemas.microsoft.com/office/drawing/2014/main" id="{AF788F4C-F3F1-4D1E-9E78-69BDCFEDEA0E}"/>
              </a:ext>
            </a:extLst>
          </p:cNvPr>
          <p:cNvSpPr txBox="1">
            <a:spLocks/>
          </p:cNvSpPr>
          <p:nvPr userDrawn="1"/>
        </p:nvSpPr>
        <p:spPr>
          <a:xfrm>
            <a:off x="6757621" y="6429865"/>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2">
                    <a:lumMod val="75000"/>
                  </a:schemeClr>
                </a:solidFill>
                <a:latin typeface="Arial" panose="020B0604020202020204" pitchFamily="34" charset="0"/>
                <a:cs typeface="Arial" panose="020B0604020202020204" pitchFamily="34" charset="0"/>
              </a:rPr>
              <a:pPr algn="r"/>
              <a:t>‹#›</a:t>
            </a:fld>
            <a:endParaRPr lang="en-US" sz="1000" b="1" spc="30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3A6489-F2EE-48AA-AF66-CF911B054E5B}"/>
              </a:ext>
            </a:extLst>
          </p:cNvPr>
          <p:cNvSpPr txBox="1"/>
          <p:nvPr userDrawn="1"/>
        </p:nvSpPr>
        <p:spPr>
          <a:xfrm>
            <a:off x="939519" y="6115278"/>
            <a:ext cx="2590528" cy="308777"/>
          </a:xfrm>
          <a:prstGeom prst="rect">
            <a:avLst/>
          </a:prstGeom>
          <a:noFill/>
        </p:spPr>
        <p:txBody>
          <a:bodyPr wrap="square" rtlCol="0" anchor="b">
            <a:noAutofit/>
          </a:bodyPr>
          <a:lstStyle/>
          <a:p>
            <a:pPr algn="l"/>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29639A3C-5B99-4F0B-8C96-2711DE232E7A}"/>
              </a:ext>
            </a:extLst>
          </p:cNvPr>
          <p:cNvSpPr/>
          <p:nvPr userDrawn="1"/>
        </p:nvSpPr>
        <p:spPr>
          <a:xfrm>
            <a:off x="10163174" y="0"/>
            <a:ext cx="2028826" cy="6857999"/>
          </a:xfrm>
          <a:prstGeom prst="rect">
            <a:avLst/>
          </a:prstGeom>
          <a:solidFill>
            <a:srgbClr val="FF9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1" name="Graphic 30">
            <a:extLst>
              <a:ext uri="{FF2B5EF4-FFF2-40B4-BE49-F238E27FC236}">
                <a16:creationId xmlns:a16="http://schemas.microsoft.com/office/drawing/2014/main" id="{B081DA00-9A65-4F43-BEC9-5D54EC6101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9906" y="5228176"/>
            <a:ext cx="995362" cy="995362"/>
          </a:xfrm>
          <a:prstGeom prst="rect">
            <a:avLst/>
          </a:prstGeom>
        </p:spPr>
      </p:pic>
      <p:sp>
        <p:nvSpPr>
          <p:cNvPr id="32" name="Rectangle 31">
            <a:extLst>
              <a:ext uri="{FF2B5EF4-FFF2-40B4-BE49-F238E27FC236}">
                <a16:creationId xmlns:a16="http://schemas.microsoft.com/office/drawing/2014/main" id="{9EA282F3-18EF-46C0-BE23-00B6F460489B}"/>
              </a:ext>
            </a:extLst>
          </p:cNvPr>
          <p:cNvSpPr/>
          <p:nvPr userDrawn="1"/>
        </p:nvSpPr>
        <p:spPr>
          <a:xfrm>
            <a:off x="9972674" y="0"/>
            <a:ext cx="200026" cy="6858000"/>
          </a:xfrm>
          <a:prstGeom prst="rect">
            <a:avLst/>
          </a:prstGeom>
          <a:solidFill>
            <a:srgbClr val="E6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9" name="Graphic 18">
            <a:extLst>
              <a:ext uri="{FF2B5EF4-FFF2-40B4-BE49-F238E27FC236}">
                <a16:creationId xmlns:a16="http://schemas.microsoft.com/office/drawing/2014/main" id="{D536963C-3E89-44A3-8B67-93A64F4E3DA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6446" y="5043977"/>
            <a:ext cx="5592432" cy="1226264"/>
          </a:xfrm>
          <a:prstGeom prst="rect">
            <a:avLst/>
          </a:prstGeom>
        </p:spPr>
      </p:pic>
      <p:sp>
        <p:nvSpPr>
          <p:cNvPr id="20" name="TextBox 19">
            <a:extLst>
              <a:ext uri="{FF2B5EF4-FFF2-40B4-BE49-F238E27FC236}">
                <a16:creationId xmlns:a16="http://schemas.microsoft.com/office/drawing/2014/main" id="{8AE8EA48-8A72-4DFF-8F74-E81BDBAEF43A}"/>
              </a:ext>
            </a:extLst>
          </p:cNvPr>
          <p:cNvSpPr txBox="1"/>
          <p:nvPr userDrawn="1"/>
        </p:nvSpPr>
        <p:spPr>
          <a:xfrm>
            <a:off x="939519" y="6364207"/>
            <a:ext cx="5818102" cy="343469"/>
          </a:xfrm>
          <a:prstGeom prst="rect">
            <a:avLst/>
          </a:prstGeom>
          <a:noFill/>
        </p:spPr>
        <p:txBody>
          <a:bodyPr wrap="square" rtlCol="0" anchor="b">
            <a:noAutofit/>
          </a:bodyPr>
          <a:lstStyle/>
          <a:p>
            <a:pPr algn="l"/>
            <a:r>
              <a:rPr lang="en-US" sz="700" b="0" i="0" cap="all" spc="50" baseline="0">
                <a:solidFill>
                  <a:schemeClr val="bg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
        <p:nvSpPr>
          <p:cNvPr id="21" name="Rectangle 226">
            <a:extLst>
              <a:ext uri="{FF2B5EF4-FFF2-40B4-BE49-F238E27FC236}">
                <a16:creationId xmlns:a16="http://schemas.microsoft.com/office/drawing/2014/main" id="{9DDFC051-4C35-4AC2-A3C2-87EF3BE5ACC5}"/>
              </a:ext>
            </a:extLst>
          </p:cNvPr>
          <p:cNvSpPr>
            <a:spLocks noGrp="1" noChangeArrowheads="1"/>
          </p:cNvSpPr>
          <p:nvPr>
            <p:ph type="title" hasCustomPrompt="1"/>
          </p:nvPr>
        </p:nvSpPr>
        <p:spPr bwMode="auto">
          <a:xfrm>
            <a:off x="936080" y="1634279"/>
            <a:ext cx="7009333" cy="2454464"/>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ts val="6000"/>
              </a:lnSpc>
              <a:spcBef>
                <a:spcPts val="0"/>
              </a:spcBef>
              <a:spcAft>
                <a:spcPct val="0"/>
              </a:spcAft>
              <a:defRPr lang="en-US" sz="5500" b="0" kern="1200" cap="none" spc="-50" baseline="0" dirty="0">
                <a:solidFill>
                  <a:schemeClr val="tx1"/>
                </a:solidFill>
                <a:effectLst/>
                <a:latin typeface="Arial" panose="020B0604020202020204" pitchFamily="34" charset="0"/>
                <a:ea typeface="+mn-ea"/>
                <a:cs typeface="Arial" panose="020B0604020202020204" pitchFamily="34" charset="0"/>
              </a:defRPr>
            </a:lvl1pPr>
          </a:lstStyle>
          <a:p>
            <a:pPr lvl="0"/>
            <a:r>
              <a:rPr lang="en-US"/>
              <a:t>Title Goes Here</a:t>
            </a:r>
            <a:br>
              <a:rPr lang="en-US"/>
            </a:br>
            <a:r>
              <a:rPr lang="en-US"/>
              <a:t>Second Line Title</a:t>
            </a:r>
            <a:br>
              <a:rPr lang="en-US"/>
            </a:br>
            <a:r>
              <a:rPr lang="en-US"/>
              <a:t>Third Line Title</a:t>
            </a:r>
          </a:p>
        </p:txBody>
      </p:sp>
      <p:grpSp>
        <p:nvGrpSpPr>
          <p:cNvPr id="22" name="Group 21">
            <a:extLst>
              <a:ext uri="{FF2B5EF4-FFF2-40B4-BE49-F238E27FC236}">
                <a16:creationId xmlns:a16="http://schemas.microsoft.com/office/drawing/2014/main" id="{A734B508-19CE-4E96-99FC-3DE740789F3D}"/>
              </a:ext>
            </a:extLst>
          </p:cNvPr>
          <p:cNvGrpSpPr/>
          <p:nvPr userDrawn="1"/>
        </p:nvGrpSpPr>
        <p:grpSpPr>
          <a:xfrm>
            <a:off x="1" y="4335146"/>
            <a:ext cx="7945412" cy="59196"/>
            <a:chOff x="0" y="-1"/>
            <a:chExt cx="12190081" cy="1350190"/>
          </a:xfrm>
        </p:grpSpPr>
        <p:sp>
          <p:nvSpPr>
            <p:cNvPr id="23" name="Rectangle 22">
              <a:extLst>
                <a:ext uri="{FF2B5EF4-FFF2-40B4-BE49-F238E27FC236}">
                  <a16:creationId xmlns:a16="http://schemas.microsoft.com/office/drawing/2014/main" id="{27E3FE20-D5A7-49D4-9FC3-1C51497B1D95}"/>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4BBDC35-DA26-42D8-B8AD-9BA7AB4CB70C}"/>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C061553-8252-4DB2-8E43-E8D8704C9A75}"/>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01ECAB66-D623-4D2F-8EF9-FF10CEF71088}"/>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3960A1F-C2ED-40E3-8DD3-DC97CF1E1CAB}"/>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991040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ud, Image, Content">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500039" y="431801"/>
            <a:ext cx="4884679" cy="5839346"/>
          </a:xfrm>
          <a:solidFill>
            <a:schemeClr val="bg1">
              <a:lumMod val="95000"/>
            </a:schemeClr>
          </a:solidFill>
        </p:spPr>
        <p:txBody>
          <a:bodyPr anchor="ct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a:t>Click to Insert Picture</a:t>
            </a:r>
          </a:p>
        </p:txBody>
      </p:sp>
      <p:sp>
        <p:nvSpPr>
          <p:cNvPr id="5" name="Rectangle 226">
            <a:extLst>
              <a:ext uri="{FF2B5EF4-FFF2-40B4-BE49-F238E27FC236}">
                <a16:creationId xmlns:a16="http://schemas.microsoft.com/office/drawing/2014/main" id="{6D349D80-209D-4869-B663-DDBD96A271B4}"/>
              </a:ext>
            </a:extLst>
          </p:cNvPr>
          <p:cNvSpPr>
            <a:spLocks noGrp="1" noChangeArrowheads="1"/>
          </p:cNvSpPr>
          <p:nvPr>
            <p:ph type="title" hasCustomPrompt="1"/>
          </p:nvPr>
        </p:nvSpPr>
        <p:spPr bwMode="auto">
          <a:xfrm>
            <a:off x="5732890" y="431801"/>
            <a:ext cx="6188603" cy="137519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lang="en-US" sz="2300" b="1" kern="1200" cap="all" spc="210" baseline="0" dirty="0">
                <a:solidFill>
                  <a:schemeClr val="tx1"/>
                </a:solidFill>
                <a:effectLst/>
                <a:latin typeface="Arial" panose="020B0604020202020204" pitchFamily="34" charset="0"/>
                <a:ea typeface="+mn-ea"/>
                <a:cs typeface="Arial" panose="020B0604020202020204" pitchFamily="34" charset="0"/>
              </a:defRPr>
            </a:lvl1pPr>
          </a:lstStyle>
          <a:p>
            <a:pPr marL="0" lvl="0" indent="0" algn="l" rtl="0" fontAlgn="base">
              <a:lnSpc>
                <a:spcPct val="100000"/>
              </a:lnSpc>
              <a:spcBef>
                <a:spcPts val="1200"/>
              </a:spcBef>
              <a:spcAft>
                <a:spcPts val="75"/>
              </a:spcAft>
              <a:buClrTx/>
              <a:buSzPct val="80000"/>
              <a:buFontTx/>
              <a:buNone/>
            </a:pPr>
            <a:r>
              <a:rPr lang="en-US"/>
              <a:t>Title Goes Here</a:t>
            </a:r>
            <a:br>
              <a:rPr lang="en-US"/>
            </a:br>
            <a:r>
              <a:rPr lang="en-US"/>
              <a:t>Second Line Title Here</a:t>
            </a:r>
          </a:p>
        </p:txBody>
      </p:sp>
      <p:sp>
        <p:nvSpPr>
          <p:cNvPr id="6" name="Text Placeholder 45">
            <a:extLst>
              <a:ext uri="{FF2B5EF4-FFF2-40B4-BE49-F238E27FC236}">
                <a16:creationId xmlns:a16="http://schemas.microsoft.com/office/drawing/2014/main" id="{F467A178-3F40-46AE-B142-7537AEFA635F}"/>
              </a:ext>
            </a:extLst>
          </p:cNvPr>
          <p:cNvSpPr>
            <a:spLocks noGrp="1"/>
          </p:cNvSpPr>
          <p:nvPr>
            <p:ph type="body" sz="quarter" idx="10"/>
          </p:nvPr>
        </p:nvSpPr>
        <p:spPr>
          <a:xfrm>
            <a:off x="5732888" y="1958337"/>
            <a:ext cx="6188603" cy="4312810"/>
          </a:xfrm>
        </p:spPr>
        <p:txBody>
          <a:bodyPr/>
          <a:lstStyle>
            <a:lvl1pPr>
              <a:spcBef>
                <a:spcPts val="1200"/>
              </a:spcBef>
              <a:defRPr>
                <a:latin typeface="Arial" panose="020B0604020202020204" pitchFamily="34" charset="0"/>
                <a:cs typeface="Arial" panose="020B0604020202020204" pitchFamily="34" charset="0"/>
              </a:defRPr>
            </a:lvl1pPr>
            <a:lvl2pPr>
              <a:spcBef>
                <a:spcPts val="1200"/>
              </a:spcBef>
              <a:defRPr>
                <a:latin typeface="Arial" panose="020B0604020202020204" pitchFamily="34" charset="0"/>
                <a:cs typeface="Arial" panose="020B0604020202020204" pitchFamily="34" charset="0"/>
              </a:defRPr>
            </a:lvl2pPr>
            <a:lvl3pPr>
              <a:spcBef>
                <a:spcPts val="1200"/>
              </a:spcBef>
              <a:defRPr>
                <a:latin typeface="Arial" panose="020B0604020202020204" pitchFamily="34" charset="0"/>
                <a:cs typeface="Arial" panose="020B0604020202020204" pitchFamily="34" charset="0"/>
              </a:defRPr>
            </a:lvl3pPr>
            <a:lvl4pPr>
              <a:spcBef>
                <a:spcPts val="1200"/>
              </a:spcBef>
              <a:defRPr>
                <a:latin typeface="Arial" panose="020B0604020202020204" pitchFamily="34" charset="0"/>
                <a:cs typeface="Arial" panose="020B0604020202020204" pitchFamily="34" charset="0"/>
              </a:defRPr>
            </a:lvl4pPr>
            <a:lvl5pPr>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29723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3316-8C03-4E14-A26A-B573F6170B51}"/>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userDrawn="1"/>
        </p:nvSpPr>
        <p:spPr>
          <a:xfrm>
            <a:off x="0" y="0"/>
            <a:ext cx="5651500" cy="68834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911CAFD9-C949-4672-8099-280A9D3A4A5D}"/>
              </a:ext>
            </a:extLst>
          </p:cNvPr>
          <p:cNvSpPr>
            <a:spLocks noGrp="1"/>
          </p:cNvSpPr>
          <p:nvPr>
            <p:ph type="pic" sz="quarter" idx="11" hasCustomPrompt="1"/>
          </p:nvPr>
        </p:nvSpPr>
        <p:spPr>
          <a:xfrm>
            <a:off x="0" y="79514"/>
            <a:ext cx="5651500" cy="6778486"/>
          </a:xfrm>
        </p:spPr>
        <p:txBody>
          <a:bodyP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a:t>Click to Insert Picture</a:t>
            </a:r>
          </a:p>
        </p:txBody>
      </p:sp>
      <p:grpSp>
        <p:nvGrpSpPr>
          <p:cNvPr id="14" name="Group 13">
            <a:extLst>
              <a:ext uri="{FF2B5EF4-FFF2-40B4-BE49-F238E27FC236}">
                <a16:creationId xmlns:a16="http://schemas.microsoft.com/office/drawing/2014/main" id="{D6143B65-FAC5-4D31-9319-78DB1093D45C}"/>
              </a:ext>
            </a:extLst>
          </p:cNvPr>
          <p:cNvGrpSpPr/>
          <p:nvPr userDrawn="1"/>
        </p:nvGrpSpPr>
        <p:grpSpPr>
          <a:xfrm>
            <a:off x="0" y="0"/>
            <a:ext cx="12190081" cy="79514"/>
            <a:chOff x="0" y="-1"/>
            <a:chExt cx="12190081" cy="1350190"/>
          </a:xfrm>
        </p:grpSpPr>
        <p:sp>
          <p:nvSpPr>
            <p:cNvPr id="15" name="Rectangle 14">
              <a:extLst>
                <a:ext uri="{FF2B5EF4-FFF2-40B4-BE49-F238E27FC236}">
                  <a16:creationId xmlns:a16="http://schemas.microsoft.com/office/drawing/2014/main" id="{543F77FA-B6E2-422A-A9CA-B7D9CD063394}"/>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0A4F3DD-51AF-4E21-AF3F-235370EFB9DD}"/>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DD84D32-7C7C-420C-88C2-251264F588C4}"/>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32946DA-2B91-4542-A1A4-EEA43900A0DA}"/>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EA99CD9-05CA-4AC9-8CB5-B8AAB07C7B0A}"/>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Rectangle 226">
            <a:extLst>
              <a:ext uri="{FF2B5EF4-FFF2-40B4-BE49-F238E27FC236}">
                <a16:creationId xmlns:a16="http://schemas.microsoft.com/office/drawing/2014/main" id="{7F1B957F-4AD2-4311-BB34-8768EC6BB75D}"/>
              </a:ext>
            </a:extLst>
          </p:cNvPr>
          <p:cNvSpPr>
            <a:spLocks noGrp="1" noChangeArrowheads="1"/>
          </p:cNvSpPr>
          <p:nvPr>
            <p:ph type="title" hasCustomPrompt="1"/>
          </p:nvPr>
        </p:nvSpPr>
        <p:spPr bwMode="auto">
          <a:xfrm>
            <a:off x="6077070" y="431801"/>
            <a:ext cx="5844423" cy="137519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lang="en-US" sz="2300" b="1" kern="1200" cap="all" spc="210" baseline="0" dirty="0">
                <a:solidFill>
                  <a:schemeClr val="tx1"/>
                </a:solidFill>
                <a:effectLst/>
                <a:latin typeface="Arial" panose="020B0604020202020204" pitchFamily="34" charset="0"/>
                <a:ea typeface="+mn-ea"/>
                <a:cs typeface="Arial" panose="020B0604020202020204" pitchFamily="34" charset="0"/>
              </a:defRPr>
            </a:lvl1pPr>
          </a:lstStyle>
          <a:p>
            <a:pPr marL="0" lvl="0" indent="0" algn="l" rtl="0" fontAlgn="base">
              <a:lnSpc>
                <a:spcPct val="100000"/>
              </a:lnSpc>
              <a:spcBef>
                <a:spcPts val="1200"/>
              </a:spcBef>
              <a:spcAft>
                <a:spcPts val="75"/>
              </a:spcAft>
              <a:buClrTx/>
              <a:buSzPct val="80000"/>
              <a:buFontTx/>
              <a:buNone/>
            </a:pPr>
            <a:r>
              <a:rPr lang="en-US"/>
              <a:t>Title Goes Here</a:t>
            </a:r>
            <a:br>
              <a:rPr lang="en-US"/>
            </a:br>
            <a:r>
              <a:rPr lang="en-US"/>
              <a:t>Second Line Title Here</a:t>
            </a:r>
          </a:p>
        </p:txBody>
      </p:sp>
      <p:sp>
        <p:nvSpPr>
          <p:cNvPr id="21" name="Text Placeholder 45">
            <a:extLst>
              <a:ext uri="{FF2B5EF4-FFF2-40B4-BE49-F238E27FC236}">
                <a16:creationId xmlns:a16="http://schemas.microsoft.com/office/drawing/2014/main" id="{839A5A7E-A866-43B0-9F76-EA26A619B0A3}"/>
              </a:ext>
            </a:extLst>
          </p:cNvPr>
          <p:cNvSpPr>
            <a:spLocks noGrp="1"/>
          </p:cNvSpPr>
          <p:nvPr>
            <p:ph type="body" sz="quarter" idx="10"/>
          </p:nvPr>
        </p:nvSpPr>
        <p:spPr>
          <a:xfrm>
            <a:off x="6077068" y="1958337"/>
            <a:ext cx="5844423" cy="4312810"/>
          </a:xfrm>
        </p:spPr>
        <p:txBody>
          <a:bodyPr/>
          <a:lstStyle>
            <a:lvl1pPr>
              <a:spcBef>
                <a:spcPts val="1200"/>
              </a:spcBef>
              <a:defRPr>
                <a:latin typeface="Arial" panose="020B0604020202020204" pitchFamily="34" charset="0"/>
                <a:cs typeface="Arial" panose="020B0604020202020204" pitchFamily="34" charset="0"/>
              </a:defRPr>
            </a:lvl1pPr>
            <a:lvl2pPr>
              <a:spcBef>
                <a:spcPts val="1200"/>
              </a:spcBef>
              <a:defRPr>
                <a:latin typeface="Arial" panose="020B0604020202020204" pitchFamily="34" charset="0"/>
                <a:cs typeface="Arial" panose="020B0604020202020204" pitchFamily="34" charset="0"/>
              </a:defRPr>
            </a:lvl2pPr>
            <a:lvl3pPr>
              <a:spcBef>
                <a:spcPts val="1200"/>
              </a:spcBef>
              <a:defRPr>
                <a:latin typeface="Arial" panose="020B0604020202020204" pitchFamily="34" charset="0"/>
                <a:cs typeface="Arial" panose="020B0604020202020204" pitchFamily="34" charset="0"/>
              </a:defRPr>
            </a:lvl3pPr>
            <a:lvl4pPr>
              <a:spcBef>
                <a:spcPts val="1200"/>
              </a:spcBef>
              <a:defRPr>
                <a:latin typeface="Arial" panose="020B0604020202020204" pitchFamily="34" charset="0"/>
                <a:cs typeface="Arial" panose="020B0604020202020204" pitchFamily="34" charset="0"/>
              </a:defRPr>
            </a:lvl4pPr>
            <a:lvl5pPr>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1552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3316-8C03-4E14-A26A-B573F6170B51}"/>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userDrawn="1"/>
        </p:nvSpPr>
        <p:spPr>
          <a:xfrm>
            <a:off x="0" y="0"/>
            <a:ext cx="5651500" cy="685799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46" name="Text Placeholder 45"/>
          <p:cNvSpPr>
            <a:spLocks noGrp="1"/>
          </p:cNvSpPr>
          <p:nvPr>
            <p:ph type="body" sz="quarter" idx="10"/>
          </p:nvPr>
        </p:nvSpPr>
        <p:spPr>
          <a:xfrm>
            <a:off x="470848" y="964060"/>
            <a:ext cx="4749421" cy="4450312"/>
          </a:xfrm>
        </p:spPr>
        <p:txBody>
          <a:bodyPr anchor="ctr">
            <a:normAutofit/>
          </a:bodyPr>
          <a:lstStyle>
            <a:lvl1pPr marL="0" indent="0">
              <a:spcBef>
                <a:spcPts val="1200"/>
              </a:spcBef>
              <a:buFontTx/>
              <a:buNone/>
              <a:defRPr sz="3500">
                <a:solidFill>
                  <a:schemeClr val="tx1"/>
                </a:solidFill>
                <a:latin typeface="Arial" panose="020B0604020202020204" pitchFamily="34" charset="0"/>
                <a:cs typeface="Arial" panose="020B0604020202020204" pitchFamily="34" charset="0"/>
              </a:defRPr>
            </a:lvl1pPr>
            <a:lvl2pPr marL="169863" indent="0">
              <a:spcBef>
                <a:spcPts val="1200"/>
              </a:spcBef>
              <a:buFontTx/>
              <a:buNone/>
              <a:defRPr/>
            </a:lvl2pPr>
            <a:lvl3pPr marL="341312" indent="0">
              <a:spcBef>
                <a:spcPts val="1200"/>
              </a:spcBef>
              <a:buFontTx/>
              <a:buNone/>
              <a:defRPr/>
            </a:lvl3pPr>
            <a:lvl4pPr marL="511175" indent="0">
              <a:spcBef>
                <a:spcPts val="1200"/>
              </a:spcBef>
              <a:buFontTx/>
              <a:buNone/>
              <a:defRPr/>
            </a:lvl4pPr>
            <a:lvl5pPr marL="688975" indent="0">
              <a:spcBef>
                <a:spcPts val="1200"/>
              </a:spcBef>
              <a:buFontTx/>
              <a:buNone/>
              <a:defRPr/>
            </a:lvl5pPr>
          </a:lstStyle>
          <a:p>
            <a:pPr lvl="0"/>
            <a:r>
              <a:rPr lang="en-US"/>
              <a:t>Click to edit Master text styles</a:t>
            </a:r>
          </a:p>
        </p:txBody>
      </p:sp>
      <p:grpSp>
        <p:nvGrpSpPr>
          <p:cNvPr id="11" name="Group 10">
            <a:extLst>
              <a:ext uri="{FF2B5EF4-FFF2-40B4-BE49-F238E27FC236}">
                <a16:creationId xmlns:a16="http://schemas.microsoft.com/office/drawing/2014/main" id="{DF9C1B87-6A8D-4C64-83AE-14D387F7CF23}"/>
              </a:ext>
            </a:extLst>
          </p:cNvPr>
          <p:cNvGrpSpPr/>
          <p:nvPr userDrawn="1"/>
        </p:nvGrpSpPr>
        <p:grpSpPr>
          <a:xfrm>
            <a:off x="0" y="0"/>
            <a:ext cx="12190081" cy="79514"/>
            <a:chOff x="0" y="-1"/>
            <a:chExt cx="12190081" cy="1350190"/>
          </a:xfrm>
        </p:grpSpPr>
        <p:sp>
          <p:nvSpPr>
            <p:cNvPr id="12" name="Rectangle 11">
              <a:extLst>
                <a:ext uri="{FF2B5EF4-FFF2-40B4-BE49-F238E27FC236}">
                  <a16:creationId xmlns:a16="http://schemas.microsoft.com/office/drawing/2014/main" id="{2EEF9623-B990-4FC5-B3AF-ABCC21E73ED3}"/>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E6F548F-1A42-4C2C-94CE-E08BCCAF458E}"/>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1DD7377-0B81-4391-AF3B-45468D1DB841}"/>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372F4AB-7E8B-4283-9E7D-D13FB39EF1D1}"/>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82FAF1A-055B-442A-B4D3-7551731C83F3}"/>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551716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3316-8C03-4E14-A26A-B573F6170B51}"/>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userDrawn="1"/>
        </p:nvSpPr>
        <p:spPr>
          <a:xfrm>
            <a:off x="0" y="0"/>
            <a:ext cx="5651500" cy="685799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081D92BB-6197-48EF-BA05-DDD2BA2B9E4C}"/>
              </a:ext>
            </a:extLst>
          </p:cNvPr>
          <p:cNvSpPr>
            <a:spLocks noGrp="1"/>
          </p:cNvSpPr>
          <p:nvPr>
            <p:ph type="pic" sz="quarter" idx="11"/>
          </p:nvPr>
        </p:nvSpPr>
        <p:spPr>
          <a:xfrm>
            <a:off x="-2" y="79514"/>
            <a:ext cx="5651500" cy="6778486"/>
          </a:xfrm>
        </p:spPr>
        <p:txBody>
          <a:bodyPr anchor="t">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a:t>Click icon to add picture</a:t>
            </a:r>
          </a:p>
        </p:txBody>
      </p:sp>
      <p:sp>
        <p:nvSpPr>
          <p:cNvPr id="46" name="Text Placeholder 45"/>
          <p:cNvSpPr>
            <a:spLocks noGrp="1"/>
          </p:cNvSpPr>
          <p:nvPr>
            <p:ph type="body" sz="quarter" idx="10"/>
          </p:nvPr>
        </p:nvSpPr>
        <p:spPr>
          <a:xfrm>
            <a:off x="6500173" y="964060"/>
            <a:ext cx="4749421" cy="4450312"/>
          </a:xfrm>
        </p:spPr>
        <p:txBody>
          <a:bodyPr anchor="ctr">
            <a:normAutofit/>
          </a:bodyPr>
          <a:lstStyle>
            <a:lvl1pPr marL="0" indent="0">
              <a:spcBef>
                <a:spcPts val="1200"/>
              </a:spcBef>
              <a:buFontTx/>
              <a:buNone/>
              <a:defRPr sz="3500" spc="-50" baseline="0">
                <a:solidFill>
                  <a:schemeClr val="tx1"/>
                </a:solidFill>
                <a:latin typeface="Arial" panose="020B0604020202020204" pitchFamily="34" charset="0"/>
                <a:cs typeface="Arial" panose="020B0604020202020204" pitchFamily="34" charset="0"/>
              </a:defRPr>
            </a:lvl1pPr>
            <a:lvl2pPr marL="169863" indent="0">
              <a:spcBef>
                <a:spcPts val="1200"/>
              </a:spcBef>
              <a:buFontTx/>
              <a:buNone/>
              <a:defRPr/>
            </a:lvl2pPr>
            <a:lvl3pPr marL="341312" indent="0">
              <a:spcBef>
                <a:spcPts val="1200"/>
              </a:spcBef>
              <a:buFontTx/>
              <a:buNone/>
              <a:defRPr/>
            </a:lvl3pPr>
            <a:lvl4pPr marL="511175" indent="0">
              <a:spcBef>
                <a:spcPts val="1200"/>
              </a:spcBef>
              <a:buFontTx/>
              <a:buNone/>
              <a:defRPr/>
            </a:lvl4pPr>
            <a:lvl5pPr marL="688975" indent="0">
              <a:spcBef>
                <a:spcPts val="1200"/>
              </a:spcBef>
              <a:buFontTx/>
              <a:buNone/>
              <a:defRPr/>
            </a:lvl5pPr>
          </a:lstStyle>
          <a:p>
            <a:pPr lvl="0"/>
            <a:r>
              <a:rPr lang="en-US"/>
              <a:t>Click to edit Master text styles</a:t>
            </a:r>
          </a:p>
        </p:txBody>
      </p:sp>
      <p:grpSp>
        <p:nvGrpSpPr>
          <p:cNvPr id="31" name="Group 30">
            <a:extLst>
              <a:ext uri="{FF2B5EF4-FFF2-40B4-BE49-F238E27FC236}">
                <a16:creationId xmlns:a16="http://schemas.microsoft.com/office/drawing/2014/main" id="{54ACD430-9C72-4B6A-B10A-943F02048CDE}"/>
              </a:ext>
            </a:extLst>
          </p:cNvPr>
          <p:cNvGrpSpPr/>
          <p:nvPr userDrawn="1"/>
        </p:nvGrpSpPr>
        <p:grpSpPr>
          <a:xfrm>
            <a:off x="0" y="0"/>
            <a:ext cx="12190081" cy="79514"/>
            <a:chOff x="0" y="-1"/>
            <a:chExt cx="12190081" cy="1350190"/>
          </a:xfrm>
        </p:grpSpPr>
        <p:sp>
          <p:nvSpPr>
            <p:cNvPr id="32" name="Rectangle 31">
              <a:extLst>
                <a:ext uri="{FF2B5EF4-FFF2-40B4-BE49-F238E27FC236}">
                  <a16:creationId xmlns:a16="http://schemas.microsoft.com/office/drawing/2014/main" id="{FBF04E46-E2BA-4BD2-84A0-F679AAF5F474}"/>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7B0136C-860D-47DF-962F-5249914E9CAD}"/>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6A236E7-78E4-4C63-BF5E-44FD09CB7200}"/>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F09FD2CF-0A88-4CC0-9792-A1832D08536B}"/>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F5AB9414-4DBB-4193-85F6-FF73EE339171}"/>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782550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utomotive large headline">
    <p:spTree>
      <p:nvGrpSpPr>
        <p:cNvPr id="1" name=""/>
        <p:cNvGrpSpPr/>
        <p:nvPr/>
      </p:nvGrpSpPr>
      <p:grpSpPr>
        <a:xfrm>
          <a:off x="0" y="0"/>
          <a:ext cx="0" cy="0"/>
          <a:chOff x="0" y="0"/>
          <a:chExt cx="0" cy="0"/>
        </a:xfrm>
      </p:grpSpPr>
      <p:pic>
        <p:nvPicPr>
          <p:cNvPr id="22" name="Picture Placeholder 4" descr="A passenger seat of a car&#10;&#10;Description automatically generated">
            <a:extLst>
              <a:ext uri="{FF2B5EF4-FFF2-40B4-BE49-F238E27FC236}">
                <a16:creationId xmlns:a16="http://schemas.microsoft.com/office/drawing/2014/main" id="{1D45FBBC-207E-4D58-85BF-A85644E74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sp>
        <p:nvSpPr>
          <p:cNvPr id="38" name="Rectangle 37">
            <a:extLst>
              <a:ext uri="{FF2B5EF4-FFF2-40B4-BE49-F238E27FC236}">
                <a16:creationId xmlns:a16="http://schemas.microsoft.com/office/drawing/2014/main" id="{823A222D-2665-49C2-A352-41261E92E261}"/>
              </a:ext>
            </a:extLst>
          </p:cNvPr>
          <p:cNvSpPr/>
          <p:nvPr userDrawn="1"/>
        </p:nvSpPr>
        <p:spPr>
          <a:xfrm rot="10800000">
            <a:off x="-1" y="79514"/>
            <a:ext cx="4560213" cy="5653376"/>
          </a:xfrm>
          <a:prstGeom prst="rect">
            <a:avLst/>
          </a:prstGeom>
          <a:gradFill flip="none" rotWithShape="1">
            <a:gsLst>
              <a:gs pos="3000">
                <a:schemeClr val="accent4">
                  <a:alpha val="27000"/>
                </a:schemeClr>
              </a:gs>
              <a:gs pos="50000">
                <a:schemeClr val="accent4">
                  <a:alpha val="0"/>
                </a:schemeClr>
              </a:gs>
              <a:gs pos="100000">
                <a:schemeClr val="accent4">
                  <a:lumMod val="20000"/>
                  <a:lumOff val="80000"/>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DB60511C-2A65-4F06-8213-A97675390082}"/>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92A4D78-1073-4D7F-BFFB-2D6120677F74}"/>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B581FCDD-ACE7-4426-A971-5FCA0CCF78B9}"/>
              </a:ext>
            </a:extLst>
          </p:cNvPr>
          <p:cNvGrpSpPr/>
          <p:nvPr userDrawn="1"/>
        </p:nvGrpSpPr>
        <p:grpSpPr>
          <a:xfrm>
            <a:off x="11369623" y="6476214"/>
            <a:ext cx="489002" cy="176138"/>
            <a:chOff x="271463" y="2852738"/>
            <a:chExt cx="3190876" cy="1149350"/>
          </a:xfrm>
        </p:grpSpPr>
        <p:sp>
          <p:nvSpPr>
            <p:cNvPr id="26" name="Freeform 6">
              <a:extLst>
                <a:ext uri="{FF2B5EF4-FFF2-40B4-BE49-F238E27FC236}">
                  <a16:creationId xmlns:a16="http://schemas.microsoft.com/office/drawing/2014/main" id="{B9C456B0-4A5D-4885-994C-95243A7A39B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E162F602-55E8-4B3D-A11C-2027D56E9FDF}"/>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51D5D649-9376-48D5-8D91-4D2DDEB0E982}"/>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C1F632B-6197-496B-9EEA-C4840363A8F0}"/>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5006E74E-CDF9-4696-8BB6-B1B2F10B7C0A}"/>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3214646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Rectangle 4"/>
          <p:cNvSpPr/>
          <p:nvPr userDrawn="1"/>
        </p:nvSpPr>
        <p:spPr>
          <a:xfrm>
            <a:off x="0" y="0"/>
            <a:ext cx="12192000" cy="630369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3" name="Picture Placeholder 2"/>
          <p:cNvSpPr>
            <a:spLocks noGrp="1"/>
          </p:cNvSpPr>
          <p:nvPr>
            <p:ph type="pic" sz="quarter" idx="11" hasCustomPrompt="1"/>
          </p:nvPr>
        </p:nvSpPr>
        <p:spPr>
          <a:xfrm>
            <a:off x="0" y="0"/>
            <a:ext cx="12192000" cy="6275070"/>
          </a:xfrm>
        </p:spPr>
        <p:txBody>
          <a:bodyPr>
            <a:normAutofit/>
          </a:bodyPr>
          <a:lstStyle>
            <a:lvl1pPr marL="0" indent="0" algn="ctr">
              <a:buFontTx/>
              <a:buNone/>
              <a:defRPr lang="en-US" sz="1500" cap="all" baseline="0" dirty="0">
                <a:latin typeface="Arial" panose="020B0604020202020204" pitchFamily="34" charset="0"/>
                <a:cs typeface="Arial" panose="020B0604020202020204" pitchFamily="34" charset="0"/>
              </a:defRPr>
            </a:lvl1pPr>
          </a:lstStyle>
          <a:p>
            <a:r>
              <a:rPr lang="en-US"/>
              <a:t>Click to Insert Picture</a:t>
            </a:r>
          </a:p>
        </p:txBody>
      </p:sp>
    </p:spTree>
    <p:extLst>
      <p:ext uri="{BB962C8B-B14F-4D97-AF65-F5344CB8AC3E}">
        <p14:creationId xmlns:p14="http://schemas.microsoft.com/office/powerpoint/2010/main" val="30628417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Image w tagline logo">
    <p:spTree>
      <p:nvGrpSpPr>
        <p:cNvPr id="1" name=""/>
        <p:cNvGrpSpPr/>
        <p:nvPr/>
      </p:nvGrpSpPr>
      <p:grpSpPr>
        <a:xfrm>
          <a:off x="0" y="0"/>
          <a:ext cx="0" cy="0"/>
          <a:chOff x="0" y="0"/>
          <a:chExt cx="0" cy="0"/>
        </a:xfrm>
      </p:grpSpPr>
      <p:sp>
        <p:nvSpPr>
          <p:cNvPr id="5" name="Rectangle 4"/>
          <p:cNvSpPr/>
          <p:nvPr userDrawn="1"/>
        </p:nvSpPr>
        <p:spPr>
          <a:xfrm>
            <a:off x="0" y="-71562"/>
            <a:ext cx="12192000" cy="692956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3" name="Picture Placeholder 2"/>
          <p:cNvSpPr>
            <a:spLocks noGrp="1"/>
          </p:cNvSpPr>
          <p:nvPr>
            <p:ph type="pic" sz="quarter" idx="11" hasCustomPrompt="1"/>
          </p:nvPr>
        </p:nvSpPr>
        <p:spPr>
          <a:xfrm>
            <a:off x="0" y="-71562"/>
            <a:ext cx="12191999" cy="6929562"/>
          </a:xfrm>
        </p:spPr>
        <p:txBody>
          <a:bodyP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a:t>Click to Insert Picture</a:t>
            </a:r>
          </a:p>
        </p:txBody>
      </p:sp>
    </p:spTree>
    <p:extLst>
      <p:ext uri="{BB962C8B-B14F-4D97-AF65-F5344CB8AC3E}">
        <p14:creationId xmlns:p14="http://schemas.microsoft.com/office/powerpoint/2010/main" val="211498072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verview">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83A94EBF-98FE-4812-9A14-44279029264B}"/>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03D1922-F66C-4A65-BADA-585E83654932}"/>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712E3D91-19A9-47E1-A2D0-389742C55D2F}"/>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ACAB0B10-E424-4C5F-81CD-AE869D728553}"/>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0F5701D1-A391-456C-8948-07FBBDD32D2C}"/>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2A0F9761-7943-4EDD-AD61-B82DDD42EE1A}"/>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C1A76E3-E547-459A-AA20-2A41DD1D59AF}"/>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468C635A-20C5-45ED-A75C-99F8C469DED1}"/>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pic>
        <p:nvPicPr>
          <p:cNvPr id="22" name="Picture 21" descr="A view of a city&#10;&#10;Description automatically generated">
            <a:extLst>
              <a:ext uri="{FF2B5EF4-FFF2-40B4-BE49-F238E27FC236}">
                <a16:creationId xmlns:a16="http://schemas.microsoft.com/office/drawing/2014/main" id="{CB9ABCE8-B5F4-48BD-86CE-887669C5B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73" y="78900"/>
            <a:ext cx="4558359" cy="6779099"/>
          </a:xfrm>
          <a:prstGeom prst="rect">
            <a:avLst/>
          </a:prstGeom>
        </p:spPr>
      </p:pic>
      <p:sp>
        <p:nvSpPr>
          <p:cNvPr id="23" name="Rectangle 22">
            <a:extLst>
              <a:ext uri="{FF2B5EF4-FFF2-40B4-BE49-F238E27FC236}">
                <a16:creationId xmlns:a16="http://schemas.microsoft.com/office/drawing/2014/main" id="{F63BE673-EBB9-4511-BBA9-928E31D9C62B}"/>
              </a:ext>
            </a:extLst>
          </p:cNvPr>
          <p:cNvSpPr/>
          <p:nvPr userDrawn="1"/>
        </p:nvSpPr>
        <p:spPr>
          <a:xfrm flipV="1">
            <a:off x="-6831" y="78902"/>
            <a:ext cx="4558359" cy="2192350"/>
          </a:xfrm>
          <a:prstGeom prst="rect">
            <a:avLst/>
          </a:prstGeom>
          <a:gradFill flip="none" rotWithShape="1">
            <a:gsLst>
              <a:gs pos="3000">
                <a:schemeClr val="accent1">
                  <a:alpha val="41000"/>
                </a:schemeClr>
              </a:gs>
              <a:gs pos="70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24" name="Picture Placeholder 76">
            <a:extLst>
              <a:ext uri="{FF2B5EF4-FFF2-40B4-BE49-F238E27FC236}">
                <a16:creationId xmlns:a16="http://schemas.microsoft.com/office/drawing/2014/main" id="{994508B0-A33C-4CE0-B505-0D816FBBCF7B}"/>
              </a:ext>
            </a:extLst>
          </p:cNvPr>
          <p:cNvSpPr>
            <a:spLocks noGrp="1"/>
          </p:cNvSpPr>
          <p:nvPr>
            <p:ph type="pic" sz="quarter" idx="13" hasCustomPrompt="1"/>
          </p:nvPr>
        </p:nvSpPr>
        <p:spPr>
          <a:xfrm>
            <a:off x="-8749" y="78902"/>
            <a:ext cx="4562132"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21" name="Rectangle 226">
            <a:extLst>
              <a:ext uri="{FF2B5EF4-FFF2-40B4-BE49-F238E27FC236}">
                <a16:creationId xmlns:a16="http://schemas.microsoft.com/office/drawing/2014/main" id="{7543CAAA-6F25-49A2-B44A-0CDA9741E0E6}"/>
              </a:ext>
            </a:extLst>
          </p:cNvPr>
          <p:cNvSpPr>
            <a:spLocks noGrp="1" noChangeArrowheads="1"/>
          </p:cNvSpPr>
          <p:nvPr>
            <p:ph type="title" hasCustomPrompt="1"/>
          </p:nvPr>
        </p:nvSpPr>
        <p:spPr bwMode="auto">
          <a:xfrm>
            <a:off x="5402732" y="431801"/>
            <a:ext cx="6196032" cy="888999"/>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lang="en-US" sz="2300" b="1" kern="1200" cap="all" spc="210" baseline="0" dirty="0">
                <a:solidFill>
                  <a:schemeClr val="tx1"/>
                </a:solidFill>
                <a:effectLst/>
                <a:latin typeface="Arial" panose="020B0604020202020204" pitchFamily="34" charset="0"/>
                <a:ea typeface="+mn-ea"/>
                <a:cs typeface="Arial" panose="020B0604020202020204" pitchFamily="34" charset="0"/>
              </a:defRPr>
            </a:lvl1pPr>
          </a:lstStyle>
          <a:p>
            <a:pPr marL="0" lvl="0" indent="0" algn="l" rtl="0" fontAlgn="base">
              <a:lnSpc>
                <a:spcPct val="100000"/>
              </a:lnSpc>
              <a:spcBef>
                <a:spcPts val="1200"/>
              </a:spcBef>
              <a:spcAft>
                <a:spcPts val="75"/>
              </a:spcAft>
              <a:buClrTx/>
              <a:buSzPct val="80000"/>
              <a:buFontTx/>
              <a:buNone/>
            </a:pPr>
            <a:r>
              <a:rPr lang="en-US"/>
              <a:t>OVERVIEW</a:t>
            </a:r>
          </a:p>
        </p:txBody>
      </p:sp>
      <p:sp>
        <p:nvSpPr>
          <p:cNvPr id="25" name="Text Placeholder 45">
            <a:extLst>
              <a:ext uri="{FF2B5EF4-FFF2-40B4-BE49-F238E27FC236}">
                <a16:creationId xmlns:a16="http://schemas.microsoft.com/office/drawing/2014/main" id="{94593C39-015D-4277-AF05-46464E652DDF}"/>
              </a:ext>
            </a:extLst>
          </p:cNvPr>
          <p:cNvSpPr>
            <a:spLocks noGrp="1"/>
          </p:cNvSpPr>
          <p:nvPr>
            <p:ph type="body" sz="quarter" idx="10" hasCustomPrompt="1"/>
          </p:nvPr>
        </p:nvSpPr>
        <p:spPr>
          <a:xfrm>
            <a:off x="5402730" y="1470212"/>
            <a:ext cx="6196032" cy="4800935"/>
          </a:xfrm>
        </p:spPr>
        <p:txBody>
          <a:bodyPr/>
          <a:lstStyle>
            <a:lvl1pPr marL="0" indent="0">
              <a:spcBef>
                <a:spcPts val="1200"/>
              </a:spcBef>
              <a:buNone/>
              <a:defRPr>
                <a:latin typeface="Arial" panose="020B0604020202020204" pitchFamily="34" charset="0"/>
                <a:cs typeface="Arial" panose="020B0604020202020204" pitchFamily="34" charset="0"/>
              </a:defRPr>
            </a:lvl1pPr>
            <a:lvl2pPr>
              <a:spcBef>
                <a:spcPts val="1200"/>
              </a:spcBef>
              <a:defRPr>
                <a:latin typeface="Arial" panose="020B0604020202020204" pitchFamily="34" charset="0"/>
                <a:cs typeface="Arial" panose="020B0604020202020204" pitchFamily="34" charset="0"/>
              </a:defRPr>
            </a:lvl2pPr>
            <a:lvl3pPr>
              <a:spcBef>
                <a:spcPts val="1200"/>
              </a:spcBef>
              <a:defRPr>
                <a:latin typeface="Arial" panose="020B0604020202020204" pitchFamily="34" charset="0"/>
                <a:cs typeface="Arial" panose="020B0604020202020204" pitchFamily="34" charset="0"/>
              </a:defRPr>
            </a:lvl3pPr>
            <a:lvl4pPr>
              <a:spcBef>
                <a:spcPts val="1200"/>
              </a:spcBef>
              <a:defRPr>
                <a:latin typeface="Arial" panose="020B0604020202020204" pitchFamily="34" charset="0"/>
                <a:cs typeface="Arial" panose="020B0604020202020204" pitchFamily="34" charset="0"/>
              </a:defRPr>
            </a:lvl4pPr>
            <a:lvl5pPr>
              <a:spcBef>
                <a:spcPts val="1200"/>
              </a:spcBef>
              <a:defRPr>
                <a:latin typeface="Arial" panose="020B0604020202020204" pitchFamily="34" charset="0"/>
                <a:cs typeface="Arial" panose="020B0604020202020204" pitchFamily="34" charset="0"/>
              </a:defRPr>
            </a:lvl5pPr>
          </a:lstStyle>
          <a:p>
            <a:pPr lvl="0"/>
            <a:r>
              <a:rPr lang="en-US"/>
              <a:t>Line item one</a:t>
            </a:r>
          </a:p>
          <a:p>
            <a:pPr lvl="0"/>
            <a:r>
              <a:rPr lang="en-US"/>
              <a:t>Line item two</a:t>
            </a:r>
          </a:p>
          <a:p>
            <a:pPr lvl="0"/>
            <a:r>
              <a:rPr lang="en-US"/>
              <a:t>Line item three</a:t>
            </a:r>
          </a:p>
          <a:p>
            <a:pPr lvl="0"/>
            <a:r>
              <a:rPr lang="en-US"/>
              <a:t>Line item four</a:t>
            </a:r>
          </a:p>
          <a:p>
            <a:pPr lvl="0"/>
            <a:r>
              <a:rPr lang="en-US"/>
              <a:t>Line item five</a:t>
            </a:r>
          </a:p>
          <a:p>
            <a:pPr lvl="0"/>
            <a:r>
              <a:rPr lang="en-US"/>
              <a:t>Line item six</a:t>
            </a:r>
          </a:p>
        </p:txBody>
      </p:sp>
    </p:spTree>
    <p:extLst>
      <p:ext uri="{BB962C8B-B14F-4D97-AF65-F5344CB8AC3E}">
        <p14:creationId xmlns:p14="http://schemas.microsoft.com/office/powerpoint/2010/main" val="38115579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7914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299524" y="280714"/>
            <a:ext cx="11663021"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2">
                    <a:lumMod val="75000"/>
                  </a:schemeClr>
                </a:solidFill>
              </a:defRPr>
            </a:lvl1pPr>
          </a:lstStyle>
          <a:p>
            <a:pPr lvl="0"/>
            <a:r>
              <a:rPr lang="en-US"/>
              <a:t>Title Goes Here</a:t>
            </a:r>
          </a:p>
        </p:txBody>
      </p:sp>
      <p:sp>
        <p:nvSpPr>
          <p:cNvPr id="46" name="Text Placeholder 45"/>
          <p:cNvSpPr>
            <a:spLocks noGrp="1"/>
          </p:cNvSpPr>
          <p:nvPr>
            <p:ph type="body" sz="quarter" idx="10"/>
          </p:nvPr>
        </p:nvSpPr>
        <p:spPr>
          <a:xfrm>
            <a:off x="299523" y="1019916"/>
            <a:ext cx="11663021" cy="466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589812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Slide Vert">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D06403FE-A5C1-4F8C-9DB3-87AD5BC911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2853" y="1750077"/>
            <a:ext cx="11226294" cy="2461612"/>
          </a:xfrm>
          <a:prstGeom prst="rect">
            <a:avLst/>
          </a:prstGeom>
        </p:spPr>
      </p:pic>
      <p:sp>
        <p:nvSpPr>
          <p:cNvPr id="2" name="Rectangle 1">
            <a:extLst>
              <a:ext uri="{FF2B5EF4-FFF2-40B4-BE49-F238E27FC236}">
                <a16:creationId xmlns:a16="http://schemas.microsoft.com/office/drawing/2014/main" id="{5F1EFAB0-BF7B-486F-9F35-82AD1ED04BF1}"/>
              </a:ext>
            </a:extLst>
          </p:cNvPr>
          <p:cNvSpPr/>
          <p:nvPr userDrawn="1"/>
        </p:nvSpPr>
        <p:spPr>
          <a:xfrm>
            <a:off x="0" y="0"/>
            <a:ext cx="12192000" cy="6106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CB4EE5C-CBF1-48C2-9111-7AF141DC059D}"/>
              </a:ext>
            </a:extLst>
          </p:cNvPr>
          <p:cNvGrpSpPr/>
          <p:nvPr userDrawn="1"/>
        </p:nvGrpSpPr>
        <p:grpSpPr>
          <a:xfrm>
            <a:off x="3751325" y="1373534"/>
            <a:ext cx="4689351" cy="1689100"/>
            <a:chOff x="271463" y="2852738"/>
            <a:chExt cx="3190876" cy="1149350"/>
          </a:xfrm>
        </p:grpSpPr>
        <p:sp>
          <p:nvSpPr>
            <p:cNvPr id="40" name="Freeform 6">
              <a:extLst>
                <a:ext uri="{FF2B5EF4-FFF2-40B4-BE49-F238E27FC236}">
                  <a16:creationId xmlns:a16="http://schemas.microsoft.com/office/drawing/2014/main" id="{80DC613D-8F28-4356-9AE2-4B01CAD6F54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25389CD5-8A7A-4E07-8890-BA09512461C6}"/>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57CD6AE5-1C17-4916-ABDE-B2D11320C0AB}"/>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985F11E2-F842-41CA-9AF1-5287558B506C}"/>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B0E5ECB3-F85C-46BC-B46B-3B8A9FE93BC0}"/>
                </a:ext>
              </a:extLst>
            </p:cNvPr>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981DB8D8-7921-42FD-BC22-C65AD4B022CA}"/>
              </a:ext>
            </a:extLst>
          </p:cNvPr>
          <p:cNvGrpSpPr/>
          <p:nvPr userDrawn="1"/>
        </p:nvGrpSpPr>
        <p:grpSpPr>
          <a:xfrm>
            <a:off x="3364707" y="3905597"/>
            <a:ext cx="5462587" cy="1034628"/>
            <a:chOff x="4252913" y="4551363"/>
            <a:chExt cx="7040562" cy="1333500"/>
          </a:xfrm>
        </p:grpSpPr>
        <p:sp>
          <p:nvSpPr>
            <p:cNvPr id="5" name="Rectangle 12">
              <a:extLst>
                <a:ext uri="{FF2B5EF4-FFF2-40B4-BE49-F238E27FC236}">
                  <a16:creationId xmlns:a16="http://schemas.microsoft.com/office/drawing/2014/main" id="{00CC96BC-4DA8-479D-87E6-C4E04952DE55}"/>
                </a:ext>
              </a:extLst>
            </p:cNvPr>
            <p:cNvSpPr>
              <a:spLocks noChangeArrowheads="1"/>
            </p:cNvSpPr>
            <p:nvPr userDrawn="1"/>
          </p:nvSpPr>
          <p:spPr bwMode="auto">
            <a:xfrm>
              <a:off x="4252913" y="4551363"/>
              <a:ext cx="28575" cy="13335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 name="Rectangle 13">
              <a:extLst>
                <a:ext uri="{FF2B5EF4-FFF2-40B4-BE49-F238E27FC236}">
                  <a16:creationId xmlns:a16="http://schemas.microsoft.com/office/drawing/2014/main" id="{6D87A060-163D-464D-9776-AB1C8145BC00}"/>
                </a:ext>
              </a:extLst>
            </p:cNvPr>
            <p:cNvSpPr>
              <a:spLocks noChangeArrowheads="1"/>
            </p:cNvSpPr>
            <p:nvPr userDrawn="1"/>
          </p:nvSpPr>
          <p:spPr bwMode="auto">
            <a:xfrm>
              <a:off x="11264900" y="4551363"/>
              <a:ext cx="28575" cy="13335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 name="Freeform 14">
              <a:extLst>
                <a:ext uri="{FF2B5EF4-FFF2-40B4-BE49-F238E27FC236}">
                  <a16:creationId xmlns:a16="http://schemas.microsoft.com/office/drawing/2014/main" id="{178870DD-1F10-460E-BF01-C0295B1366F8}"/>
                </a:ext>
              </a:extLst>
            </p:cNvPr>
            <p:cNvSpPr>
              <a:spLocks/>
            </p:cNvSpPr>
            <p:nvPr userDrawn="1"/>
          </p:nvSpPr>
          <p:spPr bwMode="auto">
            <a:xfrm>
              <a:off x="4714875" y="4765676"/>
              <a:ext cx="250825" cy="396875"/>
            </a:xfrm>
            <a:custGeom>
              <a:avLst/>
              <a:gdLst>
                <a:gd name="T0" fmla="*/ 88 w 158"/>
                <a:gd name="T1" fmla="*/ 0 h 250"/>
                <a:gd name="T2" fmla="*/ 114 w 158"/>
                <a:gd name="T3" fmla="*/ 3 h 250"/>
                <a:gd name="T4" fmla="*/ 137 w 158"/>
                <a:gd name="T5" fmla="*/ 10 h 250"/>
                <a:gd name="T6" fmla="*/ 156 w 158"/>
                <a:gd name="T7" fmla="*/ 26 h 250"/>
                <a:gd name="T8" fmla="*/ 130 w 158"/>
                <a:gd name="T9" fmla="*/ 52 h 250"/>
                <a:gd name="T10" fmla="*/ 114 w 158"/>
                <a:gd name="T11" fmla="*/ 35 h 250"/>
                <a:gd name="T12" fmla="*/ 88 w 158"/>
                <a:gd name="T13" fmla="*/ 31 h 250"/>
                <a:gd name="T14" fmla="*/ 65 w 158"/>
                <a:gd name="T15" fmla="*/ 33 h 250"/>
                <a:gd name="T16" fmla="*/ 51 w 158"/>
                <a:gd name="T17" fmla="*/ 42 h 250"/>
                <a:gd name="T18" fmla="*/ 44 w 158"/>
                <a:gd name="T19" fmla="*/ 54 h 250"/>
                <a:gd name="T20" fmla="*/ 41 w 158"/>
                <a:gd name="T21" fmla="*/ 66 h 250"/>
                <a:gd name="T22" fmla="*/ 46 w 158"/>
                <a:gd name="T23" fmla="*/ 84 h 250"/>
                <a:gd name="T24" fmla="*/ 55 w 158"/>
                <a:gd name="T25" fmla="*/ 94 h 250"/>
                <a:gd name="T26" fmla="*/ 72 w 158"/>
                <a:gd name="T27" fmla="*/ 103 h 250"/>
                <a:gd name="T28" fmla="*/ 90 w 158"/>
                <a:gd name="T29" fmla="*/ 110 h 250"/>
                <a:gd name="T30" fmla="*/ 109 w 158"/>
                <a:gd name="T31" fmla="*/ 115 h 250"/>
                <a:gd name="T32" fmla="*/ 128 w 158"/>
                <a:gd name="T33" fmla="*/ 124 h 250"/>
                <a:gd name="T34" fmla="*/ 144 w 158"/>
                <a:gd name="T35" fmla="*/ 136 h 250"/>
                <a:gd name="T36" fmla="*/ 156 w 158"/>
                <a:gd name="T37" fmla="*/ 152 h 250"/>
                <a:gd name="T38" fmla="*/ 158 w 158"/>
                <a:gd name="T39" fmla="*/ 178 h 250"/>
                <a:gd name="T40" fmla="*/ 156 w 158"/>
                <a:gd name="T41" fmla="*/ 203 h 250"/>
                <a:gd name="T42" fmla="*/ 144 w 158"/>
                <a:gd name="T43" fmla="*/ 222 h 250"/>
                <a:gd name="T44" fmla="*/ 125 w 158"/>
                <a:gd name="T45" fmla="*/ 238 h 250"/>
                <a:gd name="T46" fmla="*/ 102 w 158"/>
                <a:gd name="T47" fmla="*/ 248 h 250"/>
                <a:gd name="T48" fmla="*/ 76 w 158"/>
                <a:gd name="T49" fmla="*/ 250 h 250"/>
                <a:gd name="T50" fmla="*/ 46 w 158"/>
                <a:gd name="T51" fmla="*/ 248 h 250"/>
                <a:gd name="T52" fmla="*/ 21 w 158"/>
                <a:gd name="T53" fmla="*/ 236 h 250"/>
                <a:gd name="T54" fmla="*/ 0 w 158"/>
                <a:gd name="T55" fmla="*/ 217 h 250"/>
                <a:gd name="T56" fmla="*/ 28 w 158"/>
                <a:gd name="T57" fmla="*/ 194 h 250"/>
                <a:gd name="T58" fmla="*/ 41 w 158"/>
                <a:gd name="T59" fmla="*/ 210 h 250"/>
                <a:gd name="T60" fmla="*/ 58 w 158"/>
                <a:gd name="T61" fmla="*/ 217 h 250"/>
                <a:gd name="T62" fmla="*/ 76 w 158"/>
                <a:gd name="T63" fmla="*/ 220 h 250"/>
                <a:gd name="T64" fmla="*/ 93 w 158"/>
                <a:gd name="T65" fmla="*/ 217 h 250"/>
                <a:gd name="T66" fmla="*/ 109 w 158"/>
                <a:gd name="T67" fmla="*/ 210 h 250"/>
                <a:gd name="T68" fmla="*/ 121 w 158"/>
                <a:gd name="T69" fmla="*/ 199 h 250"/>
                <a:gd name="T70" fmla="*/ 125 w 158"/>
                <a:gd name="T71" fmla="*/ 180 h 250"/>
                <a:gd name="T72" fmla="*/ 121 w 158"/>
                <a:gd name="T73" fmla="*/ 166 h 250"/>
                <a:gd name="T74" fmla="*/ 109 w 158"/>
                <a:gd name="T75" fmla="*/ 154 h 250"/>
                <a:gd name="T76" fmla="*/ 95 w 158"/>
                <a:gd name="T77" fmla="*/ 147 h 250"/>
                <a:gd name="T78" fmla="*/ 76 w 158"/>
                <a:gd name="T79" fmla="*/ 140 h 250"/>
                <a:gd name="T80" fmla="*/ 55 w 158"/>
                <a:gd name="T81" fmla="*/ 133 h 250"/>
                <a:gd name="T82" fmla="*/ 37 w 158"/>
                <a:gd name="T83" fmla="*/ 126 h 250"/>
                <a:gd name="T84" fmla="*/ 23 w 158"/>
                <a:gd name="T85" fmla="*/ 112 h 250"/>
                <a:gd name="T86" fmla="*/ 11 w 158"/>
                <a:gd name="T87" fmla="*/ 94 h 250"/>
                <a:gd name="T88" fmla="*/ 7 w 158"/>
                <a:gd name="T89" fmla="*/ 66 h 250"/>
                <a:gd name="T90" fmla="*/ 9 w 158"/>
                <a:gd name="T91" fmla="*/ 49 h 250"/>
                <a:gd name="T92" fmla="*/ 18 w 158"/>
                <a:gd name="T93" fmla="*/ 31 h 250"/>
                <a:gd name="T94" fmla="*/ 35 w 158"/>
                <a:gd name="T95" fmla="*/ 14 h 250"/>
                <a:gd name="T96" fmla="*/ 58 w 158"/>
                <a:gd name="T97" fmla="*/ 3 h 250"/>
                <a:gd name="T98" fmla="*/ 88 w 158"/>
                <a:gd name="T9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250">
                  <a:moveTo>
                    <a:pt x="88" y="0"/>
                  </a:moveTo>
                  <a:lnTo>
                    <a:pt x="114" y="3"/>
                  </a:lnTo>
                  <a:lnTo>
                    <a:pt x="137" y="10"/>
                  </a:lnTo>
                  <a:lnTo>
                    <a:pt x="156" y="26"/>
                  </a:lnTo>
                  <a:lnTo>
                    <a:pt x="130" y="52"/>
                  </a:lnTo>
                  <a:lnTo>
                    <a:pt x="114" y="35"/>
                  </a:lnTo>
                  <a:lnTo>
                    <a:pt x="88" y="31"/>
                  </a:lnTo>
                  <a:lnTo>
                    <a:pt x="65" y="33"/>
                  </a:lnTo>
                  <a:lnTo>
                    <a:pt x="51" y="42"/>
                  </a:lnTo>
                  <a:lnTo>
                    <a:pt x="44" y="54"/>
                  </a:lnTo>
                  <a:lnTo>
                    <a:pt x="41" y="66"/>
                  </a:lnTo>
                  <a:lnTo>
                    <a:pt x="46" y="84"/>
                  </a:lnTo>
                  <a:lnTo>
                    <a:pt x="55" y="94"/>
                  </a:lnTo>
                  <a:lnTo>
                    <a:pt x="72" y="103"/>
                  </a:lnTo>
                  <a:lnTo>
                    <a:pt x="90" y="110"/>
                  </a:lnTo>
                  <a:lnTo>
                    <a:pt x="109" y="115"/>
                  </a:lnTo>
                  <a:lnTo>
                    <a:pt x="128" y="124"/>
                  </a:lnTo>
                  <a:lnTo>
                    <a:pt x="144" y="136"/>
                  </a:lnTo>
                  <a:lnTo>
                    <a:pt x="156" y="152"/>
                  </a:lnTo>
                  <a:lnTo>
                    <a:pt x="158" y="178"/>
                  </a:lnTo>
                  <a:lnTo>
                    <a:pt x="156" y="203"/>
                  </a:lnTo>
                  <a:lnTo>
                    <a:pt x="144" y="222"/>
                  </a:lnTo>
                  <a:lnTo>
                    <a:pt x="125" y="238"/>
                  </a:lnTo>
                  <a:lnTo>
                    <a:pt x="102" y="248"/>
                  </a:lnTo>
                  <a:lnTo>
                    <a:pt x="76" y="250"/>
                  </a:lnTo>
                  <a:lnTo>
                    <a:pt x="46" y="248"/>
                  </a:lnTo>
                  <a:lnTo>
                    <a:pt x="21" y="236"/>
                  </a:lnTo>
                  <a:lnTo>
                    <a:pt x="0" y="217"/>
                  </a:lnTo>
                  <a:lnTo>
                    <a:pt x="28" y="194"/>
                  </a:lnTo>
                  <a:lnTo>
                    <a:pt x="41" y="210"/>
                  </a:lnTo>
                  <a:lnTo>
                    <a:pt x="58" y="217"/>
                  </a:lnTo>
                  <a:lnTo>
                    <a:pt x="76" y="220"/>
                  </a:lnTo>
                  <a:lnTo>
                    <a:pt x="93" y="217"/>
                  </a:lnTo>
                  <a:lnTo>
                    <a:pt x="109" y="210"/>
                  </a:lnTo>
                  <a:lnTo>
                    <a:pt x="121" y="199"/>
                  </a:lnTo>
                  <a:lnTo>
                    <a:pt x="125" y="180"/>
                  </a:lnTo>
                  <a:lnTo>
                    <a:pt x="121" y="166"/>
                  </a:lnTo>
                  <a:lnTo>
                    <a:pt x="109" y="154"/>
                  </a:lnTo>
                  <a:lnTo>
                    <a:pt x="95" y="147"/>
                  </a:lnTo>
                  <a:lnTo>
                    <a:pt x="76" y="140"/>
                  </a:lnTo>
                  <a:lnTo>
                    <a:pt x="55" y="133"/>
                  </a:lnTo>
                  <a:lnTo>
                    <a:pt x="37" y="126"/>
                  </a:lnTo>
                  <a:lnTo>
                    <a:pt x="23" y="112"/>
                  </a:lnTo>
                  <a:lnTo>
                    <a:pt x="11" y="94"/>
                  </a:lnTo>
                  <a:lnTo>
                    <a:pt x="7" y="66"/>
                  </a:lnTo>
                  <a:lnTo>
                    <a:pt x="9" y="49"/>
                  </a:lnTo>
                  <a:lnTo>
                    <a:pt x="18" y="31"/>
                  </a:lnTo>
                  <a:lnTo>
                    <a:pt x="35" y="14"/>
                  </a:lnTo>
                  <a:lnTo>
                    <a:pt x="58" y="3"/>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 name="Freeform 15">
              <a:extLst>
                <a:ext uri="{FF2B5EF4-FFF2-40B4-BE49-F238E27FC236}">
                  <a16:creationId xmlns:a16="http://schemas.microsoft.com/office/drawing/2014/main" id="{F79E3EF8-75A2-4972-91E3-048106FE4E33}"/>
                </a:ext>
              </a:extLst>
            </p:cNvPr>
            <p:cNvSpPr>
              <a:spLocks/>
            </p:cNvSpPr>
            <p:nvPr userDrawn="1"/>
          </p:nvSpPr>
          <p:spPr bwMode="auto">
            <a:xfrm>
              <a:off x="5043488" y="4773613"/>
              <a:ext cx="254000" cy="381000"/>
            </a:xfrm>
            <a:custGeom>
              <a:avLst/>
              <a:gdLst>
                <a:gd name="T0" fmla="*/ 0 w 160"/>
                <a:gd name="T1" fmla="*/ 0 h 240"/>
                <a:gd name="T2" fmla="*/ 153 w 160"/>
                <a:gd name="T3" fmla="*/ 0 h 240"/>
                <a:gd name="T4" fmla="*/ 153 w 160"/>
                <a:gd name="T5" fmla="*/ 30 h 240"/>
                <a:gd name="T6" fmla="*/ 32 w 160"/>
                <a:gd name="T7" fmla="*/ 30 h 240"/>
                <a:gd name="T8" fmla="*/ 32 w 160"/>
                <a:gd name="T9" fmla="*/ 103 h 240"/>
                <a:gd name="T10" fmla="*/ 146 w 160"/>
                <a:gd name="T11" fmla="*/ 103 h 240"/>
                <a:gd name="T12" fmla="*/ 146 w 160"/>
                <a:gd name="T13" fmla="*/ 133 h 240"/>
                <a:gd name="T14" fmla="*/ 32 w 160"/>
                <a:gd name="T15" fmla="*/ 133 h 240"/>
                <a:gd name="T16" fmla="*/ 32 w 160"/>
                <a:gd name="T17" fmla="*/ 210 h 240"/>
                <a:gd name="T18" fmla="*/ 160 w 160"/>
                <a:gd name="T19" fmla="*/ 210 h 240"/>
                <a:gd name="T20" fmla="*/ 160 w 160"/>
                <a:gd name="T21" fmla="*/ 240 h 240"/>
                <a:gd name="T22" fmla="*/ 0 w 160"/>
                <a:gd name="T23" fmla="*/ 240 h 240"/>
                <a:gd name="T24" fmla="*/ 0 w 160"/>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40">
                  <a:moveTo>
                    <a:pt x="0" y="0"/>
                  </a:moveTo>
                  <a:lnTo>
                    <a:pt x="153" y="0"/>
                  </a:lnTo>
                  <a:lnTo>
                    <a:pt x="153" y="30"/>
                  </a:lnTo>
                  <a:lnTo>
                    <a:pt x="32" y="30"/>
                  </a:lnTo>
                  <a:lnTo>
                    <a:pt x="32" y="103"/>
                  </a:lnTo>
                  <a:lnTo>
                    <a:pt x="146" y="103"/>
                  </a:lnTo>
                  <a:lnTo>
                    <a:pt x="146" y="133"/>
                  </a:lnTo>
                  <a:lnTo>
                    <a:pt x="32" y="133"/>
                  </a:lnTo>
                  <a:lnTo>
                    <a:pt x="32" y="210"/>
                  </a:lnTo>
                  <a:lnTo>
                    <a:pt x="160" y="210"/>
                  </a:lnTo>
                  <a:lnTo>
                    <a:pt x="160"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6">
              <a:extLst>
                <a:ext uri="{FF2B5EF4-FFF2-40B4-BE49-F238E27FC236}">
                  <a16:creationId xmlns:a16="http://schemas.microsoft.com/office/drawing/2014/main" id="{67DD1A5C-D1B9-46AF-924C-131E9060ABBA}"/>
                </a:ext>
              </a:extLst>
            </p:cNvPr>
            <p:cNvSpPr>
              <a:spLocks/>
            </p:cNvSpPr>
            <p:nvPr userDrawn="1"/>
          </p:nvSpPr>
          <p:spPr bwMode="auto">
            <a:xfrm>
              <a:off x="5335588" y="4765676"/>
              <a:ext cx="339725" cy="396875"/>
            </a:xfrm>
            <a:custGeom>
              <a:avLst/>
              <a:gdLst>
                <a:gd name="T0" fmla="*/ 125 w 214"/>
                <a:gd name="T1" fmla="*/ 0 h 250"/>
                <a:gd name="T2" fmla="*/ 156 w 214"/>
                <a:gd name="T3" fmla="*/ 3 h 250"/>
                <a:gd name="T4" fmla="*/ 186 w 214"/>
                <a:gd name="T5" fmla="*/ 17 h 250"/>
                <a:gd name="T6" fmla="*/ 209 w 214"/>
                <a:gd name="T7" fmla="*/ 38 h 250"/>
                <a:gd name="T8" fmla="*/ 181 w 214"/>
                <a:gd name="T9" fmla="*/ 56 h 250"/>
                <a:gd name="T10" fmla="*/ 165 w 214"/>
                <a:gd name="T11" fmla="*/ 42 h 250"/>
                <a:gd name="T12" fmla="*/ 146 w 214"/>
                <a:gd name="T13" fmla="*/ 33 h 250"/>
                <a:gd name="T14" fmla="*/ 123 w 214"/>
                <a:gd name="T15" fmla="*/ 31 h 250"/>
                <a:gd name="T16" fmla="*/ 95 w 214"/>
                <a:gd name="T17" fmla="*/ 35 h 250"/>
                <a:gd name="T18" fmla="*/ 69 w 214"/>
                <a:gd name="T19" fmla="*/ 49 h 250"/>
                <a:gd name="T20" fmla="*/ 51 w 214"/>
                <a:gd name="T21" fmla="*/ 70 h 250"/>
                <a:gd name="T22" fmla="*/ 39 w 214"/>
                <a:gd name="T23" fmla="*/ 96 h 250"/>
                <a:gd name="T24" fmla="*/ 34 w 214"/>
                <a:gd name="T25" fmla="*/ 126 h 250"/>
                <a:gd name="T26" fmla="*/ 39 w 214"/>
                <a:gd name="T27" fmla="*/ 157 h 250"/>
                <a:gd name="T28" fmla="*/ 51 w 214"/>
                <a:gd name="T29" fmla="*/ 182 h 250"/>
                <a:gd name="T30" fmla="*/ 69 w 214"/>
                <a:gd name="T31" fmla="*/ 201 h 250"/>
                <a:gd name="T32" fmla="*/ 93 w 214"/>
                <a:gd name="T33" fmla="*/ 215 h 250"/>
                <a:gd name="T34" fmla="*/ 123 w 214"/>
                <a:gd name="T35" fmla="*/ 220 h 250"/>
                <a:gd name="T36" fmla="*/ 149 w 214"/>
                <a:gd name="T37" fmla="*/ 217 h 250"/>
                <a:gd name="T38" fmla="*/ 169 w 214"/>
                <a:gd name="T39" fmla="*/ 206 h 250"/>
                <a:gd name="T40" fmla="*/ 186 w 214"/>
                <a:gd name="T41" fmla="*/ 189 h 250"/>
                <a:gd name="T42" fmla="*/ 214 w 214"/>
                <a:gd name="T43" fmla="*/ 208 h 250"/>
                <a:gd name="T44" fmla="*/ 207 w 214"/>
                <a:gd name="T45" fmla="*/ 217 h 250"/>
                <a:gd name="T46" fmla="*/ 195 w 214"/>
                <a:gd name="T47" fmla="*/ 229 h 250"/>
                <a:gd name="T48" fmla="*/ 176 w 214"/>
                <a:gd name="T49" fmla="*/ 238 h 250"/>
                <a:gd name="T50" fmla="*/ 153 w 214"/>
                <a:gd name="T51" fmla="*/ 248 h 250"/>
                <a:gd name="T52" fmla="*/ 123 w 214"/>
                <a:gd name="T53" fmla="*/ 250 h 250"/>
                <a:gd name="T54" fmla="*/ 88 w 214"/>
                <a:gd name="T55" fmla="*/ 245 h 250"/>
                <a:gd name="T56" fmla="*/ 58 w 214"/>
                <a:gd name="T57" fmla="*/ 231 h 250"/>
                <a:gd name="T58" fmla="*/ 32 w 214"/>
                <a:gd name="T59" fmla="*/ 213 h 250"/>
                <a:gd name="T60" fmla="*/ 16 w 214"/>
                <a:gd name="T61" fmla="*/ 187 h 250"/>
                <a:gd name="T62" fmla="*/ 4 w 214"/>
                <a:gd name="T63" fmla="*/ 157 h 250"/>
                <a:gd name="T64" fmla="*/ 0 w 214"/>
                <a:gd name="T65" fmla="*/ 126 h 250"/>
                <a:gd name="T66" fmla="*/ 7 w 214"/>
                <a:gd name="T67" fmla="*/ 84 h 250"/>
                <a:gd name="T68" fmla="*/ 23 w 214"/>
                <a:gd name="T69" fmla="*/ 49 h 250"/>
                <a:gd name="T70" fmla="*/ 48 w 214"/>
                <a:gd name="T71" fmla="*/ 24 h 250"/>
                <a:gd name="T72" fmla="*/ 83 w 214"/>
                <a:gd name="T73" fmla="*/ 5 h 250"/>
                <a:gd name="T74" fmla="*/ 125 w 214"/>
                <a:gd name="T7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250">
                  <a:moveTo>
                    <a:pt x="125" y="0"/>
                  </a:moveTo>
                  <a:lnTo>
                    <a:pt x="156" y="3"/>
                  </a:lnTo>
                  <a:lnTo>
                    <a:pt x="186" y="17"/>
                  </a:lnTo>
                  <a:lnTo>
                    <a:pt x="209" y="38"/>
                  </a:lnTo>
                  <a:lnTo>
                    <a:pt x="181" y="56"/>
                  </a:lnTo>
                  <a:lnTo>
                    <a:pt x="165" y="42"/>
                  </a:lnTo>
                  <a:lnTo>
                    <a:pt x="146" y="33"/>
                  </a:lnTo>
                  <a:lnTo>
                    <a:pt x="123" y="31"/>
                  </a:lnTo>
                  <a:lnTo>
                    <a:pt x="95" y="35"/>
                  </a:lnTo>
                  <a:lnTo>
                    <a:pt x="69" y="49"/>
                  </a:lnTo>
                  <a:lnTo>
                    <a:pt x="51" y="70"/>
                  </a:lnTo>
                  <a:lnTo>
                    <a:pt x="39" y="96"/>
                  </a:lnTo>
                  <a:lnTo>
                    <a:pt x="34" y="126"/>
                  </a:lnTo>
                  <a:lnTo>
                    <a:pt x="39" y="157"/>
                  </a:lnTo>
                  <a:lnTo>
                    <a:pt x="51" y="182"/>
                  </a:lnTo>
                  <a:lnTo>
                    <a:pt x="69" y="201"/>
                  </a:lnTo>
                  <a:lnTo>
                    <a:pt x="93" y="215"/>
                  </a:lnTo>
                  <a:lnTo>
                    <a:pt x="123" y="220"/>
                  </a:lnTo>
                  <a:lnTo>
                    <a:pt x="149" y="217"/>
                  </a:lnTo>
                  <a:lnTo>
                    <a:pt x="169" y="206"/>
                  </a:lnTo>
                  <a:lnTo>
                    <a:pt x="186" y="189"/>
                  </a:lnTo>
                  <a:lnTo>
                    <a:pt x="214" y="208"/>
                  </a:lnTo>
                  <a:lnTo>
                    <a:pt x="207" y="217"/>
                  </a:lnTo>
                  <a:lnTo>
                    <a:pt x="195" y="229"/>
                  </a:lnTo>
                  <a:lnTo>
                    <a:pt x="176" y="238"/>
                  </a:lnTo>
                  <a:lnTo>
                    <a:pt x="153" y="248"/>
                  </a:lnTo>
                  <a:lnTo>
                    <a:pt x="123" y="250"/>
                  </a:lnTo>
                  <a:lnTo>
                    <a:pt x="88" y="245"/>
                  </a:lnTo>
                  <a:lnTo>
                    <a:pt x="58" y="231"/>
                  </a:lnTo>
                  <a:lnTo>
                    <a:pt x="32" y="213"/>
                  </a:lnTo>
                  <a:lnTo>
                    <a:pt x="16" y="187"/>
                  </a:lnTo>
                  <a:lnTo>
                    <a:pt x="4" y="157"/>
                  </a:lnTo>
                  <a:lnTo>
                    <a:pt x="0" y="126"/>
                  </a:lnTo>
                  <a:lnTo>
                    <a:pt x="7" y="84"/>
                  </a:lnTo>
                  <a:lnTo>
                    <a:pt x="23" y="49"/>
                  </a:lnTo>
                  <a:lnTo>
                    <a:pt x="48" y="24"/>
                  </a:lnTo>
                  <a:lnTo>
                    <a:pt x="83" y="5"/>
                  </a:lnTo>
                  <a:lnTo>
                    <a:pt x="12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7">
              <a:extLst>
                <a:ext uri="{FF2B5EF4-FFF2-40B4-BE49-F238E27FC236}">
                  <a16:creationId xmlns:a16="http://schemas.microsoft.com/office/drawing/2014/main" id="{8DD091C3-AD23-4B73-B114-AAB4BAB7A46B}"/>
                </a:ext>
              </a:extLst>
            </p:cNvPr>
            <p:cNvSpPr>
              <a:spLocks/>
            </p:cNvSpPr>
            <p:nvPr userDrawn="1"/>
          </p:nvSpPr>
          <p:spPr bwMode="auto">
            <a:xfrm>
              <a:off x="5719763" y="4773613"/>
              <a:ext cx="290513" cy="388938"/>
            </a:xfrm>
            <a:custGeom>
              <a:avLst/>
              <a:gdLst>
                <a:gd name="T0" fmla="*/ 0 w 183"/>
                <a:gd name="T1" fmla="*/ 0 h 245"/>
                <a:gd name="T2" fmla="*/ 32 w 183"/>
                <a:gd name="T3" fmla="*/ 0 h 245"/>
                <a:gd name="T4" fmla="*/ 32 w 183"/>
                <a:gd name="T5" fmla="*/ 147 h 245"/>
                <a:gd name="T6" fmla="*/ 35 w 183"/>
                <a:gd name="T7" fmla="*/ 166 h 245"/>
                <a:gd name="T8" fmla="*/ 39 w 183"/>
                <a:gd name="T9" fmla="*/ 184 h 245"/>
                <a:gd name="T10" fmla="*/ 51 w 183"/>
                <a:gd name="T11" fmla="*/ 201 h 245"/>
                <a:gd name="T12" fmla="*/ 67 w 183"/>
                <a:gd name="T13" fmla="*/ 212 h 245"/>
                <a:gd name="T14" fmla="*/ 93 w 183"/>
                <a:gd name="T15" fmla="*/ 215 h 245"/>
                <a:gd name="T16" fmla="*/ 116 w 183"/>
                <a:gd name="T17" fmla="*/ 212 h 245"/>
                <a:gd name="T18" fmla="*/ 132 w 183"/>
                <a:gd name="T19" fmla="*/ 201 h 245"/>
                <a:gd name="T20" fmla="*/ 144 w 183"/>
                <a:gd name="T21" fmla="*/ 184 h 245"/>
                <a:gd name="T22" fmla="*/ 151 w 183"/>
                <a:gd name="T23" fmla="*/ 166 h 245"/>
                <a:gd name="T24" fmla="*/ 151 w 183"/>
                <a:gd name="T25" fmla="*/ 147 h 245"/>
                <a:gd name="T26" fmla="*/ 151 w 183"/>
                <a:gd name="T27" fmla="*/ 0 h 245"/>
                <a:gd name="T28" fmla="*/ 183 w 183"/>
                <a:gd name="T29" fmla="*/ 0 h 245"/>
                <a:gd name="T30" fmla="*/ 183 w 183"/>
                <a:gd name="T31" fmla="*/ 152 h 245"/>
                <a:gd name="T32" fmla="*/ 179 w 183"/>
                <a:gd name="T33" fmla="*/ 184 h 245"/>
                <a:gd name="T34" fmla="*/ 167 w 183"/>
                <a:gd name="T35" fmla="*/ 210 h 245"/>
                <a:gd name="T36" fmla="*/ 146 w 183"/>
                <a:gd name="T37" fmla="*/ 229 h 245"/>
                <a:gd name="T38" fmla="*/ 121 w 183"/>
                <a:gd name="T39" fmla="*/ 240 h 245"/>
                <a:gd name="T40" fmla="*/ 93 w 183"/>
                <a:gd name="T41" fmla="*/ 245 h 245"/>
                <a:gd name="T42" fmla="*/ 62 w 183"/>
                <a:gd name="T43" fmla="*/ 240 h 245"/>
                <a:gd name="T44" fmla="*/ 37 w 183"/>
                <a:gd name="T45" fmla="*/ 229 h 245"/>
                <a:gd name="T46" fmla="*/ 16 w 183"/>
                <a:gd name="T47" fmla="*/ 210 h 245"/>
                <a:gd name="T48" fmla="*/ 4 w 183"/>
                <a:gd name="T49" fmla="*/ 184 h 245"/>
                <a:gd name="T50" fmla="*/ 0 w 183"/>
                <a:gd name="T51" fmla="*/ 152 h 245"/>
                <a:gd name="T52" fmla="*/ 0 w 183"/>
                <a:gd name="T5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45">
                  <a:moveTo>
                    <a:pt x="0" y="0"/>
                  </a:moveTo>
                  <a:lnTo>
                    <a:pt x="32" y="0"/>
                  </a:lnTo>
                  <a:lnTo>
                    <a:pt x="32" y="147"/>
                  </a:lnTo>
                  <a:lnTo>
                    <a:pt x="35" y="166"/>
                  </a:lnTo>
                  <a:lnTo>
                    <a:pt x="39" y="184"/>
                  </a:lnTo>
                  <a:lnTo>
                    <a:pt x="51" y="201"/>
                  </a:lnTo>
                  <a:lnTo>
                    <a:pt x="67" y="212"/>
                  </a:lnTo>
                  <a:lnTo>
                    <a:pt x="93" y="215"/>
                  </a:lnTo>
                  <a:lnTo>
                    <a:pt x="116" y="212"/>
                  </a:lnTo>
                  <a:lnTo>
                    <a:pt x="132" y="201"/>
                  </a:lnTo>
                  <a:lnTo>
                    <a:pt x="144" y="184"/>
                  </a:lnTo>
                  <a:lnTo>
                    <a:pt x="151" y="166"/>
                  </a:lnTo>
                  <a:lnTo>
                    <a:pt x="151" y="147"/>
                  </a:lnTo>
                  <a:lnTo>
                    <a:pt x="151" y="0"/>
                  </a:lnTo>
                  <a:lnTo>
                    <a:pt x="183" y="0"/>
                  </a:lnTo>
                  <a:lnTo>
                    <a:pt x="183" y="152"/>
                  </a:lnTo>
                  <a:lnTo>
                    <a:pt x="179" y="184"/>
                  </a:lnTo>
                  <a:lnTo>
                    <a:pt x="167" y="210"/>
                  </a:lnTo>
                  <a:lnTo>
                    <a:pt x="146" y="229"/>
                  </a:lnTo>
                  <a:lnTo>
                    <a:pt x="121" y="240"/>
                  </a:lnTo>
                  <a:lnTo>
                    <a:pt x="93" y="245"/>
                  </a:lnTo>
                  <a:lnTo>
                    <a:pt x="62" y="240"/>
                  </a:lnTo>
                  <a:lnTo>
                    <a:pt x="37" y="229"/>
                  </a:lnTo>
                  <a:lnTo>
                    <a:pt x="16" y="210"/>
                  </a:lnTo>
                  <a:lnTo>
                    <a:pt x="4" y="184"/>
                  </a:lnTo>
                  <a:lnTo>
                    <a:pt x="0" y="15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18">
              <a:extLst>
                <a:ext uri="{FF2B5EF4-FFF2-40B4-BE49-F238E27FC236}">
                  <a16:creationId xmlns:a16="http://schemas.microsoft.com/office/drawing/2014/main" id="{10EEE44F-F515-49DE-81E8-EF93A352EB88}"/>
                </a:ext>
              </a:extLst>
            </p:cNvPr>
            <p:cNvSpPr>
              <a:spLocks noEditPoints="1"/>
            </p:cNvSpPr>
            <p:nvPr userDrawn="1"/>
          </p:nvSpPr>
          <p:spPr bwMode="auto">
            <a:xfrm>
              <a:off x="6103938" y="4773613"/>
              <a:ext cx="269875" cy="381000"/>
            </a:xfrm>
            <a:custGeom>
              <a:avLst/>
              <a:gdLst>
                <a:gd name="T0" fmla="*/ 32 w 170"/>
                <a:gd name="T1" fmla="*/ 28 h 240"/>
                <a:gd name="T2" fmla="*/ 32 w 170"/>
                <a:gd name="T3" fmla="*/ 105 h 240"/>
                <a:gd name="T4" fmla="*/ 74 w 170"/>
                <a:gd name="T5" fmla="*/ 105 h 240"/>
                <a:gd name="T6" fmla="*/ 88 w 170"/>
                <a:gd name="T7" fmla="*/ 105 h 240"/>
                <a:gd name="T8" fmla="*/ 102 w 170"/>
                <a:gd name="T9" fmla="*/ 103 h 240"/>
                <a:gd name="T10" fmla="*/ 114 w 170"/>
                <a:gd name="T11" fmla="*/ 96 h 240"/>
                <a:gd name="T12" fmla="*/ 123 w 170"/>
                <a:gd name="T13" fmla="*/ 84 h 240"/>
                <a:gd name="T14" fmla="*/ 125 w 170"/>
                <a:gd name="T15" fmla="*/ 68 h 240"/>
                <a:gd name="T16" fmla="*/ 123 w 170"/>
                <a:gd name="T17" fmla="*/ 51 h 240"/>
                <a:gd name="T18" fmla="*/ 114 w 170"/>
                <a:gd name="T19" fmla="*/ 40 h 240"/>
                <a:gd name="T20" fmla="*/ 102 w 170"/>
                <a:gd name="T21" fmla="*/ 33 h 240"/>
                <a:gd name="T22" fmla="*/ 88 w 170"/>
                <a:gd name="T23" fmla="*/ 30 h 240"/>
                <a:gd name="T24" fmla="*/ 74 w 170"/>
                <a:gd name="T25" fmla="*/ 28 h 240"/>
                <a:gd name="T26" fmla="*/ 32 w 170"/>
                <a:gd name="T27" fmla="*/ 28 h 240"/>
                <a:gd name="T28" fmla="*/ 0 w 170"/>
                <a:gd name="T29" fmla="*/ 0 h 240"/>
                <a:gd name="T30" fmla="*/ 83 w 170"/>
                <a:gd name="T31" fmla="*/ 0 h 240"/>
                <a:gd name="T32" fmla="*/ 109 w 170"/>
                <a:gd name="T33" fmla="*/ 2 h 240"/>
                <a:gd name="T34" fmla="*/ 130 w 170"/>
                <a:gd name="T35" fmla="*/ 12 h 240"/>
                <a:gd name="T36" fmla="*/ 144 w 170"/>
                <a:gd name="T37" fmla="*/ 23 h 240"/>
                <a:gd name="T38" fmla="*/ 153 w 170"/>
                <a:gd name="T39" fmla="*/ 37 h 240"/>
                <a:gd name="T40" fmla="*/ 158 w 170"/>
                <a:gd name="T41" fmla="*/ 51 h 240"/>
                <a:gd name="T42" fmla="*/ 160 w 170"/>
                <a:gd name="T43" fmla="*/ 68 h 240"/>
                <a:gd name="T44" fmla="*/ 156 w 170"/>
                <a:gd name="T45" fmla="*/ 89 h 240"/>
                <a:gd name="T46" fmla="*/ 144 w 170"/>
                <a:gd name="T47" fmla="*/ 110 h 240"/>
                <a:gd name="T48" fmla="*/ 125 w 170"/>
                <a:gd name="T49" fmla="*/ 124 h 240"/>
                <a:gd name="T50" fmla="*/ 102 w 170"/>
                <a:gd name="T51" fmla="*/ 131 h 240"/>
                <a:gd name="T52" fmla="*/ 170 w 170"/>
                <a:gd name="T53" fmla="*/ 240 h 240"/>
                <a:gd name="T54" fmla="*/ 128 w 170"/>
                <a:gd name="T55" fmla="*/ 240 h 240"/>
                <a:gd name="T56" fmla="*/ 67 w 170"/>
                <a:gd name="T57" fmla="*/ 135 h 240"/>
                <a:gd name="T58" fmla="*/ 32 w 170"/>
                <a:gd name="T59" fmla="*/ 135 h 240"/>
                <a:gd name="T60" fmla="*/ 32 w 170"/>
                <a:gd name="T61" fmla="*/ 240 h 240"/>
                <a:gd name="T62" fmla="*/ 0 w 170"/>
                <a:gd name="T63" fmla="*/ 240 h 240"/>
                <a:gd name="T64" fmla="*/ 0 w 170"/>
                <a:gd name="T6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0">
                  <a:moveTo>
                    <a:pt x="32" y="28"/>
                  </a:moveTo>
                  <a:lnTo>
                    <a:pt x="32" y="105"/>
                  </a:lnTo>
                  <a:lnTo>
                    <a:pt x="74" y="105"/>
                  </a:lnTo>
                  <a:lnTo>
                    <a:pt x="88" y="105"/>
                  </a:lnTo>
                  <a:lnTo>
                    <a:pt x="102" y="103"/>
                  </a:lnTo>
                  <a:lnTo>
                    <a:pt x="114" y="96"/>
                  </a:lnTo>
                  <a:lnTo>
                    <a:pt x="123" y="84"/>
                  </a:lnTo>
                  <a:lnTo>
                    <a:pt x="125" y="68"/>
                  </a:lnTo>
                  <a:lnTo>
                    <a:pt x="123" y="51"/>
                  </a:lnTo>
                  <a:lnTo>
                    <a:pt x="114" y="40"/>
                  </a:lnTo>
                  <a:lnTo>
                    <a:pt x="102" y="33"/>
                  </a:lnTo>
                  <a:lnTo>
                    <a:pt x="88" y="30"/>
                  </a:lnTo>
                  <a:lnTo>
                    <a:pt x="74" y="28"/>
                  </a:lnTo>
                  <a:lnTo>
                    <a:pt x="32" y="28"/>
                  </a:lnTo>
                  <a:close/>
                  <a:moveTo>
                    <a:pt x="0" y="0"/>
                  </a:moveTo>
                  <a:lnTo>
                    <a:pt x="83" y="0"/>
                  </a:lnTo>
                  <a:lnTo>
                    <a:pt x="109" y="2"/>
                  </a:lnTo>
                  <a:lnTo>
                    <a:pt x="130" y="12"/>
                  </a:lnTo>
                  <a:lnTo>
                    <a:pt x="144" y="23"/>
                  </a:lnTo>
                  <a:lnTo>
                    <a:pt x="153" y="37"/>
                  </a:lnTo>
                  <a:lnTo>
                    <a:pt x="158" y="51"/>
                  </a:lnTo>
                  <a:lnTo>
                    <a:pt x="160" y="68"/>
                  </a:lnTo>
                  <a:lnTo>
                    <a:pt x="156" y="89"/>
                  </a:lnTo>
                  <a:lnTo>
                    <a:pt x="144" y="110"/>
                  </a:lnTo>
                  <a:lnTo>
                    <a:pt x="125" y="124"/>
                  </a:lnTo>
                  <a:lnTo>
                    <a:pt x="102" y="131"/>
                  </a:lnTo>
                  <a:lnTo>
                    <a:pt x="170" y="240"/>
                  </a:lnTo>
                  <a:lnTo>
                    <a:pt x="128" y="240"/>
                  </a:lnTo>
                  <a:lnTo>
                    <a:pt x="67" y="135"/>
                  </a:lnTo>
                  <a:lnTo>
                    <a:pt x="32" y="135"/>
                  </a:lnTo>
                  <a:lnTo>
                    <a:pt x="32"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19">
              <a:extLst>
                <a:ext uri="{FF2B5EF4-FFF2-40B4-BE49-F238E27FC236}">
                  <a16:creationId xmlns:a16="http://schemas.microsoft.com/office/drawing/2014/main" id="{2348254D-B6B2-402C-86F4-3FEFA3F11BB7}"/>
                </a:ext>
              </a:extLst>
            </p:cNvPr>
            <p:cNvSpPr>
              <a:spLocks/>
            </p:cNvSpPr>
            <p:nvPr userDrawn="1"/>
          </p:nvSpPr>
          <p:spPr bwMode="auto">
            <a:xfrm>
              <a:off x="6427788" y="4773613"/>
              <a:ext cx="255588" cy="381000"/>
            </a:xfrm>
            <a:custGeom>
              <a:avLst/>
              <a:gdLst>
                <a:gd name="T0" fmla="*/ 0 w 161"/>
                <a:gd name="T1" fmla="*/ 0 h 240"/>
                <a:gd name="T2" fmla="*/ 156 w 161"/>
                <a:gd name="T3" fmla="*/ 0 h 240"/>
                <a:gd name="T4" fmla="*/ 156 w 161"/>
                <a:gd name="T5" fmla="*/ 30 h 240"/>
                <a:gd name="T6" fmla="*/ 33 w 161"/>
                <a:gd name="T7" fmla="*/ 30 h 240"/>
                <a:gd name="T8" fmla="*/ 33 w 161"/>
                <a:gd name="T9" fmla="*/ 103 h 240"/>
                <a:gd name="T10" fmla="*/ 147 w 161"/>
                <a:gd name="T11" fmla="*/ 103 h 240"/>
                <a:gd name="T12" fmla="*/ 147 w 161"/>
                <a:gd name="T13" fmla="*/ 133 h 240"/>
                <a:gd name="T14" fmla="*/ 33 w 161"/>
                <a:gd name="T15" fmla="*/ 133 h 240"/>
                <a:gd name="T16" fmla="*/ 33 w 161"/>
                <a:gd name="T17" fmla="*/ 210 h 240"/>
                <a:gd name="T18" fmla="*/ 161 w 161"/>
                <a:gd name="T19" fmla="*/ 210 h 240"/>
                <a:gd name="T20" fmla="*/ 161 w 161"/>
                <a:gd name="T21" fmla="*/ 240 h 240"/>
                <a:gd name="T22" fmla="*/ 0 w 161"/>
                <a:gd name="T23" fmla="*/ 240 h 240"/>
                <a:gd name="T24" fmla="*/ 0 w 16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40">
                  <a:moveTo>
                    <a:pt x="0" y="0"/>
                  </a:moveTo>
                  <a:lnTo>
                    <a:pt x="156" y="0"/>
                  </a:lnTo>
                  <a:lnTo>
                    <a:pt x="156" y="30"/>
                  </a:lnTo>
                  <a:lnTo>
                    <a:pt x="33" y="30"/>
                  </a:lnTo>
                  <a:lnTo>
                    <a:pt x="33" y="103"/>
                  </a:lnTo>
                  <a:lnTo>
                    <a:pt x="147" y="103"/>
                  </a:lnTo>
                  <a:lnTo>
                    <a:pt x="147" y="133"/>
                  </a:lnTo>
                  <a:lnTo>
                    <a:pt x="33" y="133"/>
                  </a:lnTo>
                  <a:lnTo>
                    <a:pt x="33" y="210"/>
                  </a:lnTo>
                  <a:lnTo>
                    <a:pt x="161" y="210"/>
                  </a:lnTo>
                  <a:lnTo>
                    <a:pt x="161"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20">
              <a:extLst>
                <a:ext uri="{FF2B5EF4-FFF2-40B4-BE49-F238E27FC236}">
                  <a16:creationId xmlns:a16="http://schemas.microsoft.com/office/drawing/2014/main" id="{08DE6A05-C7BC-441B-ACBB-A718E14E94E7}"/>
                </a:ext>
              </a:extLst>
            </p:cNvPr>
            <p:cNvSpPr>
              <a:spLocks/>
            </p:cNvSpPr>
            <p:nvPr userDrawn="1"/>
          </p:nvSpPr>
          <p:spPr bwMode="auto">
            <a:xfrm>
              <a:off x="6883400" y="4765676"/>
              <a:ext cx="334963" cy="396875"/>
            </a:xfrm>
            <a:custGeom>
              <a:avLst/>
              <a:gdLst>
                <a:gd name="T0" fmla="*/ 123 w 211"/>
                <a:gd name="T1" fmla="*/ 0 h 250"/>
                <a:gd name="T2" fmla="*/ 156 w 211"/>
                <a:gd name="T3" fmla="*/ 3 h 250"/>
                <a:gd name="T4" fmla="*/ 184 w 211"/>
                <a:gd name="T5" fmla="*/ 17 h 250"/>
                <a:gd name="T6" fmla="*/ 207 w 211"/>
                <a:gd name="T7" fmla="*/ 38 h 250"/>
                <a:gd name="T8" fmla="*/ 181 w 211"/>
                <a:gd name="T9" fmla="*/ 56 h 250"/>
                <a:gd name="T10" fmla="*/ 165 w 211"/>
                <a:gd name="T11" fmla="*/ 42 h 250"/>
                <a:gd name="T12" fmla="*/ 144 w 211"/>
                <a:gd name="T13" fmla="*/ 33 h 250"/>
                <a:gd name="T14" fmla="*/ 123 w 211"/>
                <a:gd name="T15" fmla="*/ 31 h 250"/>
                <a:gd name="T16" fmla="*/ 93 w 211"/>
                <a:gd name="T17" fmla="*/ 35 h 250"/>
                <a:gd name="T18" fmla="*/ 67 w 211"/>
                <a:gd name="T19" fmla="*/ 49 h 250"/>
                <a:gd name="T20" fmla="*/ 49 w 211"/>
                <a:gd name="T21" fmla="*/ 70 h 250"/>
                <a:gd name="T22" fmla="*/ 37 w 211"/>
                <a:gd name="T23" fmla="*/ 96 h 250"/>
                <a:gd name="T24" fmla="*/ 35 w 211"/>
                <a:gd name="T25" fmla="*/ 126 h 250"/>
                <a:gd name="T26" fmla="*/ 37 w 211"/>
                <a:gd name="T27" fmla="*/ 157 h 250"/>
                <a:gd name="T28" fmla="*/ 49 w 211"/>
                <a:gd name="T29" fmla="*/ 182 h 250"/>
                <a:gd name="T30" fmla="*/ 67 w 211"/>
                <a:gd name="T31" fmla="*/ 201 h 250"/>
                <a:gd name="T32" fmla="*/ 93 w 211"/>
                <a:gd name="T33" fmla="*/ 215 h 250"/>
                <a:gd name="T34" fmla="*/ 123 w 211"/>
                <a:gd name="T35" fmla="*/ 220 h 250"/>
                <a:gd name="T36" fmla="*/ 149 w 211"/>
                <a:gd name="T37" fmla="*/ 217 h 250"/>
                <a:gd name="T38" fmla="*/ 170 w 211"/>
                <a:gd name="T39" fmla="*/ 206 h 250"/>
                <a:gd name="T40" fmla="*/ 186 w 211"/>
                <a:gd name="T41" fmla="*/ 189 h 250"/>
                <a:gd name="T42" fmla="*/ 211 w 211"/>
                <a:gd name="T43" fmla="*/ 208 h 250"/>
                <a:gd name="T44" fmla="*/ 205 w 211"/>
                <a:gd name="T45" fmla="*/ 217 h 250"/>
                <a:gd name="T46" fmla="*/ 193 w 211"/>
                <a:gd name="T47" fmla="*/ 229 h 250"/>
                <a:gd name="T48" fmla="*/ 174 w 211"/>
                <a:gd name="T49" fmla="*/ 238 h 250"/>
                <a:gd name="T50" fmla="*/ 151 w 211"/>
                <a:gd name="T51" fmla="*/ 248 h 250"/>
                <a:gd name="T52" fmla="*/ 121 w 211"/>
                <a:gd name="T53" fmla="*/ 250 h 250"/>
                <a:gd name="T54" fmla="*/ 86 w 211"/>
                <a:gd name="T55" fmla="*/ 245 h 250"/>
                <a:gd name="T56" fmla="*/ 56 w 211"/>
                <a:gd name="T57" fmla="*/ 231 h 250"/>
                <a:gd name="T58" fmla="*/ 32 w 211"/>
                <a:gd name="T59" fmla="*/ 213 h 250"/>
                <a:gd name="T60" fmla="*/ 14 w 211"/>
                <a:gd name="T61" fmla="*/ 187 h 250"/>
                <a:gd name="T62" fmla="*/ 2 w 211"/>
                <a:gd name="T63" fmla="*/ 157 h 250"/>
                <a:gd name="T64" fmla="*/ 0 w 211"/>
                <a:gd name="T65" fmla="*/ 126 h 250"/>
                <a:gd name="T66" fmla="*/ 4 w 211"/>
                <a:gd name="T67" fmla="*/ 84 h 250"/>
                <a:gd name="T68" fmla="*/ 21 w 211"/>
                <a:gd name="T69" fmla="*/ 49 h 250"/>
                <a:gd name="T70" fmla="*/ 49 w 211"/>
                <a:gd name="T71" fmla="*/ 24 h 250"/>
                <a:gd name="T72" fmla="*/ 83 w 211"/>
                <a:gd name="T73" fmla="*/ 5 h 250"/>
                <a:gd name="T74" fmla="*/ 123 w 211"/>
                <a:gd name="T7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250">
                  <a:moveTo>
                    <a:pt x="123" y="0"/>
                  </a:moveTo>
                  <a:lnTo>
                    <a:pt x="156" y="3"/>
                  </a:lnTo>
                  <a:lnTo>
                    <a:pt x="184" y="17"/>
                  </a:lnTo>
                  <a:lnTo>
                    <a:pt x="207" y="38"/>
                  </a:lnTo>
                  <a:lnTo>
                    <a:pt x="181" y="56"/>
                  </a:lnTo>
                  <a:lnTo>
                    <a:pt x="165" y="42"/>
                  </a:lnTo>
                  <a:lnTo>
                    <a:pt x="144" y="33"/>
                  </a:lnTo>
                  <a:lnTo>
                    <a:pt x="123" y="31"/>
                  </a:lnTo>
                  <a:lnTo>
                    <a:pt x="93" y="35"/>
                  </a:lnTo>
                  <a:lnTo>
                    <a:pt x="67" y="49"/>
                  </a:lnTo>
                  <a:lnTo>
                    <a:pt x="49" y="70"/>
                  </a:lnTo>
                  <a:lnTo>
                    <a:pt x="37" y="96"/>
                  </a:lnTo>
                  <a:lnTo>
                    <a:pt x="35" y="126"/>
                  </a:lnTo>
                  <a:lnTo>
                    <a:pt x="37" y="157"/>
                  </a:lnTo>
                  <a:lnTo>
                    <a:pt x="49" y="182"/>
                  </a:lnTo>
                  <a:lnTo>
                    <a:pt x="67" y="201"/>
                  </a:lnTo>
                  <a:lnTo>
                    <a:pt x="93" y="215"/>
                  </a:lnTo>
                  <a:lnTo>
                    <a:pt x="123" y="220"/>
                  </a:lnTo>
                  <a:lnTo>
                    <a:pt x="149" y="217"/>
                  </a:lnTo>
                  <a:lnTo>
                    <a:pt x="170" y="206"/>
                  </a:lnTo>
                  <a:lnTo>
                    <a:pt x="186" y="189"/>
                  </a:lnTo>
                  <a:lnTo>
                    <a:pt x="211" y="208"/>
                  </a:lnTo>
                  <a:lnTo>
                    <a:pt x="205" y="217"/>
                  </a:lnTo>
                  <a:lnTo>
                    <a:pt x="193" y="229"/>
                  </a:lnTo>
                  <a:lnTo>
                    <a:pt x="174" y="238"/>
                  </a:lnTo>
                  <a:lnTo>
                    <a:pt x="151" y="248"/>
                  </a:lnTo>
                  <a:lnTo>
                    <a:pt x="121" y="250"/>
                  </a:lnTo>
                  <a:lnTo>
                    <a:pt x="86" y="245"/>
                  </a:lnTo>
                  <a:lnTo>
                    <a:pt x="56" y="231"/>
                  </a:lnTo>
                  <a:lnTo>
                    <a:pt x="32" y="213"/>
                  </a:lnTo>
                  <a:lnTo>
                    <a:pt x="14" y="187"/>
                  </a:lnTo>
                  <a:lnTo>
                    <a:pt x="2" y="157"/>
                  </a:lnTo>
                  <a:lnTo>
                    <a:pt x="0" y="126"/>
                  </a:lnTo>
                  <a:lnTo>
                    <a:pt x="4" y="84"/>
                  </a:lnTo>
                  <a:lnTo>
                    <a:pt x="21" y="49"/>
                  </a:lnTo>
                  <a:lnTo>
                    <a:pt x="49" y="24"/>
                  </a:lnTo>
                  <a:lnTo>
                    <a:pt x="83" y="5"/>
                  </a:lnTo>
                  <a:lnTo>
                    <a:pt x="1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Freeform 21">
              <a:extLst>
                <a:ext uri="{FF2B5EF4-FFF2-40B4-BE49-F238E27FC236}">
                  <a16:creationId xmlns:a16="http://schemas.microsoft.com/office/drawing/2014/main" id="{3263EE2E-385D-4439-9F23-2DD8CC79C0F5}"/>
                </a:ext>
              </a:extLst>
            </p:cNvPr>
            <p:cNvSpPr>
              <a:spLocks noEditPoints="1"/>
            </p:cNvSpPr>
            <p:nvPr userDrawn="1"/>
          </p:nvSpPr>
          <p:spPr bwMode="auto">
            <a:xfrm>
              <a:off x="7248525" y="4765676"/>
              <a:ext cx="395288" cy="396875"/>
            </a:xfrm>
            <a:custGeom>
              <a:avLst/>
              <a:gdLst>
                <a:gd name="T0" fmla="*/ 123 w 249"/>
                <a:gd name="T1" fmla="*/ 31 h 250"/>
                <a:gd name="T2" fmla="*/ 93 w 249"/>
                <a:gd name="T3" fmla="*/ 35 h 250"/>
                <a:gd name="T4" fmla="*/ 70 w 249"/>
                <a:gd name="T5" fmla="*/ 49 h 250"/>
                <a:gd name="T6" fmla="*/ 49 w 249"/>
                <a:gd name="T7" fmla="*/ 68 h 250"/>
                <a:gd name="T8" fmla="*/ 37 w 249"/>
                <a:gd name="T9" fmla="*/ 96 h 250"/>
                <a:gd name="T10" fmla="*/ 35 w 249"/>
                <a:gd name="T11" fmla="*/ 124 h 250"/>
                <a:gd name="T12" fmla="*/ 37 w 249"/>
                <a:gd name="T13" fmla="*/ 154 h 250"/>
                <a:gd name="T14" fmla="*/ 49 w 249"/>
                <a:gd name="T15" fmla="*/ 182 h 250"/>
                <a:gd name="T16" fmla="*/ 70 w 249"/>
                <a:gd name="T17" fmla="*/ 201 h 250"/>
                <a:gd name="T18" fmla="*/ 93 w 249"/>
                <a:gd name="T19" fmla="*/ 215 h 250"/>
                <a:gd name="T20" fmla="*/ 123 w 249"/>
                <a:gd name="T21" fmla="*/ 220 h 250"/>
                <a:gd name="T22" fmla="*/ 154 w 249"/>
                <a:gd name="T23" fmla="*/ 215 h 250"/>
                <a:gd name="T24" fmla="*/ 179 w 249"/>
                <a:gd name="T25" fmla="*/ 201 h 250"/>
                <a:gd name="T26" fmla="*/ 198 w 249"/>
                <a:gd name="T27" fmla="*/ 182 h 250"/>
                <a:gd name="T28" fmla="*/ 210 w 249"/>
                <a:gd name="T29" fmla="*/ 154 h 250"/>
                <a:gd name="T30" fmla="*/ 214 w 249"/>
                <a:gd name="T31" fmla="*/ 124 h 250"/>
                <a:gd name="T32" fmla="*/ 210 w 249"/>
                <a:gd name="T33" fmla="*/ 96 h 250"/>
                <a:gd name="T34" fmla="*/ 198 w 249"/>
                <a:gd name="T35" fmla="*/ 68 h 250"/>
                <a:gd name="T36" fmla="*/ 179 w 249"/>
                <a:gd name="T37" fmla="*/ 49 h 250"/>
                <a:gd name="T38" fmla="*/ 154 w 249"/>
                <a:gd name="T39" fmla="*/ 35 h 250"/>
                <a:gd name="T40" fmla="*/ 123 w 249"/>
                <a:gd name="T41" fmla="*/ 31 h 250"/>
                <a:gd name="T42" fmla="*/ 123 w 249"/>
                <a:gd name="T43" fmla="*/ 0 h 250"/>
                <a:gd name="T44" fmla="*/ 165 w 249"/>
                <a:gd name="T45" fmla="*/ 5 h 250"/>
                <a:gd name="T46" fmla="*/ 200 w 249"/>
                <a:gd name="T47" fmla="*/ 24 h 250"/>
                <a:gd name="T48" fmla="*/ 226 w 249"/>
                <a:gd name="T49" fmla="*/ 49 h 250"/>
                <a:gd name="T50" fmla="*/ 242 w 249"/>
                <a:gd name="T51" fmla="*/ 84 h 250"/>
                <a:gd name="T52" fmla="*/ 249 w 249"/>
                <a:gd name="T53" fmla="*/ 124 h 250"/>
                <a:gd name="T54" fmla="*/ 242 w 249"/>
                <a:gd name="T55" fmla="*/ 166 h 250"/>
                <a:gd name="T56" fmla="*/ 226 w 249"/>
                <a:gd name="T57" fmla="*/ 201 h 250"/>
                <a:gd name="T58" fmla="*/ 200 w 249"/>
                <a:gd name="T59" fmla="*/ 227 h 250"/>
                <a:gd name="T60" fmla="*/ 165 w 249"/>
                <a:gd name="T61" fmla="*/ 245 h 250"/>
                <a:gd name="T62" fmla="*/ 123 w 249"/>
                <a:gd name="T63" fmla="*/ 250 h 250"/>
                <a:gd name="T64" fmla="*/ 84 w 249"/>
                <a:gd name="T65" fmla="*/ 245 h 250"/>
                <a:gd name="T66" fmla="*/ 49 w 249"/>
                <a:gd name="T67" fmla="*/ 227 h 250"/>
                <a:gd name="T68" fmla="*/ 23 w 249"/>
                <a:gd name="T69" fmla="*/ 201 h 250"/>
                <a:gd name="T70" fmla="*/ 5 w 249"/>
                <a:gd name="T71" fmla="*/ 166 h 250"/>
                <a:gd name="T72" fmla="*/ 0 w 249"/>
                <a:gd name="T73" fmla="*/ 124 h 250"/>
                <a:gd name="T74" fmla="*/ 5 w 249"/>
                <a:gd name="T75" fmla="*/ 84 h 250"/>
                <a:gd name="T76" fmla="*/ 23 w 249"/>
                <a:gd name="T77" fmla="*/ 49 h 250"/>
                <a:gd name="T78" fmla="*/ 49 w 249"/>
                <a:gd name="T79" fmla="*/ 24 h 250"/>
                <a:gd name="T80" fmla="*/ 84 w 249"/>
                <a:gd name="T81" fmla="*/ 5 h 250"/>
                <a:gd name="T82" fmla="*/ 123 w 249"/>
                <a:gd name="T8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250">
                  <a:moveTo>
                    <a:pt x="123" y="31"/>
                  </a:moveTo>
                  <a:lnTo>
                    <a:pt x="93" y="35"/>
                  </a:lnTo>
                  <a:lnTo>
                    <a:pt x="70" y="49"/>
                  </a:lnTo>
                  <a:lnTo>
                    <a:pt x="49" y="68"/>
                  </a:lnTo>
                  <a:lnTo>
                    <a:pt x="37" y="96"/>
                  </a:lnTo>
                  <a:lnTo>
                    <a:pt x="35" y="124"/>
                  </a:lnTo>
                  <a:lnTo>
                    <a:pt x="37" y="154"/>
                  </a:lnTo>
                  <a:lnTo>
                    <a:pt x="49" y="182"/>
                  </a:lnTo>
                  <a:lnTo>
                    <a:pt x="70" y="201"/>
                  </a:lnTo>
                  <a:lnTo>
                    <a:pt x="93" y="215"/>
                  </a:lnTo>
                  <a:lnTo>
                    <a:pt x="123" y="220"/>
                  </a:lnTo>
                  <a:lnTo>
                    <a:pt x="154" y="215"/>
                  </a:lnTo>
                  <a:lnTo>
                    <a:pt x="179" y="201"/>
                  </a:lnTo>
                  <a:lnTo>
                    <a:pt x="198" y="182"/>
                  </a:lnTo>
                  <a:lnTo>
                    <a:pt x="210" y="154"/>
                  </a:lnTo>
                  <a:lnTo>
                    <a:pt x="214" y="124"/>
                  </a:lnTo>
                  <a:lnTo>
                    <a:pt x="210" y="96"/>
                  </a:lnTo>
                  <a:lnTo>
                    <a:pt x="198" y="68"/>
                  </a:lnTo>
                  <a:lnTo>
                    <a:pt x="179" y="49"/>
                  </a:lnTo>
                  <a:lnTo>
                    <a:pt x="154" y="35"/>
                  </a:lnTo>
                  <a:lnTo>
                    <a:pt x="123" y="31"/>
                  </a:lnTo>
                  <a:close/>
                  <a:moveTo>
                    <a:pt x="123" y="0"/>
                  </a:moveTo>
                  <a:lnTo>
                    <a:pt x="165" y="5"/>
                  </a:lnTo>
                  <a:lnTo>
                    <a:pt x="200" y="24"/>
                  </a:lnTo>
                  <a:lnTo>
                    <a:pt x="226" y="49"/>
                  </a:lnTo>
                  <a:lnTo>
                    <a:pt x="242" y="84"/>
                  </a:lnTo>
                  <a:lnTo>
                    <a:pt x="249" y="124"/>
                  </a:lnTo>
                  <a:lnTo>
                    <a:pt x="242" y="166"/>
                  </a:lnTo>
                  <a:lnTo>
                    <a:pt x="226" y="201"/>
                  </a:lnTo>
                  <a:lnTo>
                    <a:pt x="200" y="227"/>
                  </a:lnTo>
                  <a:lnTo>
                    <a:pt x="165" y="245"/>
                  </a:lnTo>
                  <a:lnTo>
                    <a:pt x="123" y="250"/>
                  </a:lnTo>
                  <a:lnTo>
                    <a:pt x="84" y="245"/>
                  </a:lnTo>
                  <a:lnTo>
                    <a:pt x="49" y="227"/>
                  </a:lnTo>
                  <a:lnTo>
                    <a:pt x="23" y="201"/>
                  </a:lnTo>
                  <a:lnTo>
                    <a:pt x="5" y="166"/>
                  </a:lnTo>
                  <a:lnTo>
                    <a:pt x="0" y="124"/>
                  </a:lnTo>
                  <a:lnTo>
                    <a:pt x="5" y="84"/>
                  </a:lnTo>
                  <a:lnTo>
                    <a:pt x="23" y="49"/>
                  </a:lnTo>
                  <a:lnTo>
                    <a:pt x="49" y="24"/>
                  </a:lnTo>
                  <a:lnTo>
                    <a:pt x="84" y="5"/>
                  </a:lnTo>
                  <a:lnTo>
                    <a:pt x="1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 name="Freeform 22">
              <a:extLst>
                <a:ext uri="{FF2B5EF4-FFF2-40B4-BE49-F238E27FC236}">
                  <a16:creationId xmlns:a16="http://schemas.microsoft.com/office/drawing/2014/main" id="{1C444F54-FE98-4D3F-B2BF-9E943561A1B3}"/>
                </a:ext>
              </a:extLst>
            </p:cNvPr>
            <p:cNvSpPr>
              <a:spLocks/>
            </p:cNvSpPr>
            <p:nvPr userDrawn="1"/>
          </p:nvSpPr>
          <p:spPr bwMode="auto">
            <a:xfrm>
              <a:off x="7718425" y="4773613"/>
              <a:ext cx="328613" cy="381000"/>
            </a:xfrm>
            <a:custGeom>
              <a:avLst/>
              <a:gdLst>
                <a:gd name="T0" fmla="*/ 0 w 207"/>
                <a:gd name="T1" fmla="*/ 0 h 240"/>
                <a:gd name="T2" fmla="*/ 42 w 207"/>
                <a:gd name="T3" fmla="*/ 0 h 240"/>
                <a:gd name="T4" fmla="*/ 172 w 207"/>
                <a:gd name="T5" fmla="*/ 198 h 240"/>
                <a:gd name="T6" fmla="*/ 174 w 207"/>
                <a:gd name="T7" fmla="*/ 198 h 240"/>
                <a:gd name="T8" fmla="*/ 174 w 207"/>
                <a:gd name="T9" fmla="*/ 0 h 240"/>
                <a:gd name="T10" fmla="*/ 207 w 207"/>
                <a:gd name="T11" fmla="*/ 0 h 240"/>
                <a:gd name="T12" fmla="*/ 207 w 207"/>
                <a:gd name="T13" fmla="*/ 240 h 240"/>
                <a:gd name="T14" fmla="*/ 165 w 207"/>
                <a:gd name="T15" fmla="*/ 240 h 240"/>
                <a:gd name="T16" fmla="*/ 32 w 207"/>
                <a:gd name="T17" fmla="*/ 42 h 240"/>
                <a:gd name="T18" fmla="*/ 32 w 207"/>
                <a:gd name="T19" fmla="*/ 42 h 240"/>
                <a:gd name="T20" fmla="*/ 32 w 207"/>
                <a:gd name="T21" fmla="*/ 240 h 240"/>
                <a:gd name="T22" fmla="*/ 0 w 207"/>
                <a:gd name="T23" fmla="*/ 240 h 240"/>
                <a:gd name="T24" fmla="*/ 0 w 207"/>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40">
                  <a:moveTo>
                    <a:pt x="0" y="0"/>
                  </a:moveTo>
                  <a:lnTo>
                    <a:pt x="42" y="0"/>
                  </a:lnTo>
                  <a:lnTo>
                    <a:pt x="172" y="198"/>
                  </a:lnTo>
                  <a:lnTo>
                    <a:pt x="174" y="198"/>
                  </a:lnTo>
                  <a:lnTo>
                    <a:pt x="174" y="0"/>
                  </a:lnTo>
                  <a:lnTo>
                    <a:pt x="207" y="0"/>
                  </a:lnTo>
                  <a:lnTo>
                    <a:pt x="207" y="240"/>
                  </a:lnTo>
                  <a:lnTo>
                    <a:pt x="165" y="240"/>
                  </a:lnTo>
                  <a:lnTo>
                    <a:pt x="32" y="42"/>
                  </a:lnTo>
                  <a:lnTo>
                    <a:pt x="32" y="42"/>
                  </a:lnTo>
                  <a:lnTo>
                    <a:pt x="32"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 name="Freeform 23">
              <a:extLst>
                <a:ext uri="{FF2B5EF4-FFF2-40B4-BE49-F238E27FC236}">
                  <a16:creationId xmlns:a16="http://schemas.microsoft.com/office/drawing/2014/main" id="{70DE95AC-6559-4209-B4BF-3F7A0F99FD05}"/>
                </a:ext>
              </a:extLst>
            </p:cNvPr>
            <p:cNvSpPr>
              <a:spLocks/>
            </p:cNvSpPr>
            <p:nvPr userDrawn="1"/>
          </p:nvSpPr>
          <p:spPr bwMode="auto">
            <a:xfrm>
              <a:off x="8131175" y="4773613"/>
              <a:ext cx="328613" cy="381000"/>
            </a:xfrm>
            <a:custGeom>
              <a:avLst/>
              <a:gdLst>
                <a:gd name="T0" fmla="*/ 0 w 207"/>
                <a:gd name="T1" fmla="*/ 0 h 240"/>
                <a:gd name="T2" fmla="*/ 42 w 207"/>
                <a:gd name="T3" fmla="*/ 0 h 240"/>
                <a:gd name="T4" fmla="*/ 175 w 207"/>
                <a:gd name="T5" fmla="*/ 198 h 240"/>
                <a:gd name="T6" fmla="*/ 175 w 207"/>
                <a:gd name="T7" fmla="*/ 198 h 240"/>
                <a:gd name="T8" fmla="*/ 175 w 207"/>
                <a:gd name="T9" fmla="*/ 0 h 240"/>
                <a:gd name="T10" fmla="*/ 207 w 207"/>
                <a:gd name="T11" fmla="*/ 0 h 240"/>
                <a:gd name="T12" fmla="*/ 207 w 207"/>
                <a:gd name="T13" fmla="*/ 240 h 240"/>
                <a:gd name="T14" fmla="*/ 166 w 207"/>
                <a:gd name="T15" fmla="*/ 240 h 240"/>
                <a:gd name="T16" fmla="*/ 33 w 207"/>
                <a:gd name="T17" fmla="*/ 42 h 240"/>
                <a:gd name="T18" fmla="*/ 33 w 207"/>
                <a:gd name="T19" fmla="*/ 42 h 240"/>
                <a:gd name="T20" fmla="*/ 33 w 207"/>
                <a:gd name="T21" fmla="*/ 240 h 240"/>
                <a:gd name="T22" fmla="*/ 0 w 207"/>
                <a:gd name="T23" fmla="*/ 240 h 240"/>
                <a:gd name="T24" fmla="*/ 0 w 207"/>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40">
                  <a:moveTo>
                    <a:pt x="0" y="0"/>
                  </a:moveTo>
                  <a:lnTo>
                    <a:pt x="42" y="0"/>
                  </a:lnTo>
                  <a:lnTo>
                    <a:pt x="175" y="198"/>
                  </a:lnTo>
                  <a:lnTo>
                    <a:pt x="175" y="198"/>
                  </a:lnTo>
                  <a:lnTo>
                    <a:pt x="175" y="0"/>
                  </a:lnTo>
                  <a:lnTo>
                    <a:pt x="207" y="0"/>
                  </a:lnTo>
                  <a:lnTo>
                    <a:pt x="207" y="240"/>
                  </a:lnTo>
                  <a:lnTo>
                    <a:pt x="166" y="240"/>
                  </a:lnTo>
                  <a:lnTo>
                    <a:pt x="33" y="42"/>
                  </a:lnTo>
                  <a:lnTo>
                    <a:pt x="33" y="42"/>
                  </a:lnTo>
                  <a:lnTo>
                    <a:pt x="33"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24">
              <a:extLst>
                <a:ext uri="{FF2B5EF4-FFF2-40B4-BE49-F238E27FC236}">
                  <a16:creationId xmlns:a16="http://schemas.microsoft.com/office/drawing/2014/main" id="{0B3D8A17-9A89-406F-BDDA-692E691C5197}"/>
                </a:ext>
              </a:extLst>
            </p:cNvPr>
            <p:cNvSpPr>
              <a:spLocks/>
            </p:cNvSpPr>
            <p:nvPr userDrawn="1"/>
          </p:nvSpPr>
          <p:spPr bwMode="auto">
            <a:xfrm>
              <a:off x="8559800" y="4773613"/>
              <a:ext cx="252413" cy="381000"/>
            </a:xfrm>
            <a:custGeom>
              <a:avLst/>
              <a:gdLst>
                <a:gd name="T0" fmla="*/ 0 w 159"/>
                <a:gd name="T1" fmla="*/ 0 h 240"/>
                <a:gd name="T2" fmla="*/ 154 w 159"/>
                <a:gd name="T3" fmla="*/ 0 h 240"/>
                <a:gd name="T4" fmla="*/ 154 w 159"/>
                <a:gd name="T5" fmla="*/ 30 h 240"/>
                <a:gd name="T6" fmla="*/ 31 w 159"/>
                <a:gd name="T7" fmla="*/ 30 h 240"/>
                <a:gd name="T8" fmla="*/ 31 w 159"/>
                <a:gd name="T9" fmla="*/ 103 h 240"/>
                <a:gd name="T10" fmla="*/ 145 w 159"/>
                <a:gd name="T11" fmla="*/ 103 h 240"/>
                <a:gd name="T12" fmla="*/ 145 w 159"/>
                <a:gd name="T13" fmla="*/ 133 h 240"/>
                <a:gd name="T14" fmla="*/ 31 w 159"/>
                <a:gd name="T15" fmla="*/ 133 h 240"/>
                <a:gd name="T16" fmla="*/ 31 w 159"/>
                <a:gd name="T17" fmla="*/ 210 h 240"/>
                <a:gd name="T18" fmla="*/ 159 w 159"/>
                <a:gd name="T19" fmla="*/ 210 h 240"/>
                <a:gd name="T20" fmla="*/ 159 w 159"/>
                <a:gd name="T21" fmla="*/ 240 h 240"/>
                <a:gd name="T22" fmla="*/ 0 w 159"/>
                <a:gd name="T23" fmla="*/ 240 h 240"/>
                <a:gd name="T24" fmla="*/ 0 w 159"/>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240">
                  <a:moveTo>
                    <a:pt x="0" y="0"/>
                  </a:moveTo>
                  <a:lnTo>
                    <a:pt x="154" y="0"/>
                  </a:lnTo>
                  <a:lnTo>
                    <a:pt x="154" y="30"/>
                  </a:lnTo>
                  <a:lnTo>
                    <a:pt x="31" y="30"/>
                  </a:lnTo>
                  <a:lnTo>
                    <a:pt x="31" y="103"/>
                  </a:lnTo>
                  <a:lnTo>
                    <a:pt x="145" y="103"/>
                  </a:lnTo>
                  <a:lnTo>
                    <a:pt x="145" y="133"/>
                  </a:lnTo>
                  <a:lnTo>
                    <a:pt x="31" y="133"/>
                  </a:lnTo>
                  <a:lnTo>
                    <a:pt x="31" y="210"/>
                  </a:lnTo>
                  <a:lnTo>
                    <a:pt x="159" y="210"/>
                  </a:lnTo>
                  <a:lnTo>
                    <a:pt x="159"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 name="Freeform 25">
              <a:extLst>
                <a:ext uri="{FF2B5EF4-FFF2-40B4-BE49-F238E27FC236}">
                  <a16:creationId xmlns:a16="http://schemas.microsoft.com/office/drawing/2014/main" id="{6D59C8B4-43F1-48C7-90E9-E42FCC626BD3}"/>
                </a:ext>
              </a:extLst>
            </p:cNvPr>
            <p:cNvSpPr>
              <a:spLocks/>
            </p:cNvSpPr>
            <p:nvPr userDrawn="1"/>
          </p:nvSpPr>
          <p:spPr bwMode="auto">
            <a:xfrm>
              <a:off x="8863013" y="4765676"/>
              <a:ext cx="336550" cy="396875"/>
            </a:xfrm>
            <a:custGeom>
              <a:avLst/>
              <a:gdLst>
                <a:gd name="T0" fmla="*/ 123 w 212"/>
                <a:gd name="T1" fmla="*/ 0 h 250"/>
                <a:gd name="T2" fmla="*/ 156 w 212"/>
                <a:gd name="T3" fmla="*/ 3 h 250"/>
                <a:gd name="T4" fmla="*/ 184 w 212"/>
                <a:gd name="T5" fmla="*/ 17 h 250"/>
                <a:gd name="T6" fmla="*/ 207 w 212"/>
                <a:gd name="T7" fmla="*/ 38 h 250"/>
                <a:gd name="T8" fmla="*/ 179 w 212"/>
                <a:gd name="T9" fmla="*/ 56 h 250"/>
                <a:gd name="T10" fmla="*/ 165 w 212"/>
                <a:gd name="T11" fmla="*/ 42 h 250"/>
                <a:gd name="T12" fmla="*/ 144 w 212"/>
                <a:gd name="T13" fmla="*/ 33 h 250"/>
                <a:gd name="T14" fmla="*/ 123 w 212"/>
                <a:gd name="T15" fmla="*/ 31 h 250"/>
                <a:gd name="T16" fmla="*/ 93 w 212"/>
                <a:gd name="T17" fmla="*/ 35 h 250"/>
                <a:gd name="T18" fmla="*/ 68 w 212"/>
                <a:gd name="T19" fmla="*/ 49 h 250"/>
                <a:gd name="T20" fmla="*/ 49 w 212"/>
                <a:gd name="T21" fmla="*/ 70 h 250"/>
                <a:gd name="T22" fmla="*/ 37 w 212"/>
                <a:gd name="T23" fmla="*/ 96 h 250"/>
                <a:gd name="T24" fmla="*/ 33 w 212"/>
                <a:gd name="T25" fmla="*/ 126 h 250"/>
                <a:gd name="T26" fmla="*/ 37 w 212"/>
                <a:gd name="T27" fmla="*/ 157 h 250"/>
                <a:gd name="T28" fmla="*/ 49 w 212"/>
                <a:gd name="T29" fmla="*/ 182 h 250"/>
                <a:gd name="T30" fmla="*/ 68 w 212"/>
                <a:gd name="T31" fmla="*/ 201 h 250"/>
                <a:gd name="T32" fmla="*/ 93 w 212"/>
                <a:gd name="T33" fmla="*/ 215 h 250"/>
                <a:gd name="T34" fmla="*/ 123 w 212"/>
                <a:gd name="T35" fmla="*/ 220 h 250"/>
                <a:gd name="T36" fmla="*/ 147 w 212"/>
                <a:gd name="T37" fmla="*/ 217 h 250"/>
                <a:gd name="T38" fmla="*/ 168 w 212"/>
                <a:gd name="T39" fmla="*/ 206 h 250"/>
                <a:gd name="T40" fmla="*/ 184 w 212"/>
                <a:gd name="T41" fmla="*/ 189 h 250"/>
                <a:gd name="T42" fmla="*/ 212 w 212"/>
                <a:gd name="T43" fmla="*/ 208 h 250"/>
                <a:gd name="T44" fmla="*/ 205 w 212"/>
                <a:gd name="T45" fmla="*/ 217 h 250"/>
                <a:gd name="T46" fmla="*/ 193 w 212"/>
                <a:gd name="T47" fmla="*/ 229 h 250"/>
                <a:gd name="T48" fmla="*/ 175 w 212"/>
                <a:gd name="T49" fmla="*/ 238 h 250"/>
                <a:gd name="T50" fmla="*/ 151 w 212"/>
                <a:gd name="T51" fmla="*/ 248 h 250"/>
                <a:gd name="T52" fmla="*/ 121 w 212"/>
                <a:gd name="T53" fmla="*/ 250 h 250"/>
                <a:gd name="T54" fmla="*/ 86 w 212"/>
                <a:gd name="T55" fmla="*/ 245 h 250"/>
                <a:gd name="T56" fmla="*/ 56 w 212"/>
                <a:gd name="T57" fmla="*/ 231 h 250"/>
                <a:gd name="T58" fmla="*/ 33 w 212"/>
                <a:gd name="T59" fmla="*/ 213 h 250"/>
                <a:gd name="T60" fmla="*/ 14 w 212"/>
                <a:gd name="T61" fmla="*/ 187 h 250"/>
                <a:gd name="T62" fmla="*/ 2 w 212"/>
                <a:gd name="T63" fmla="*/ 157 h 250"/>
                <a:gd name="T64" fmla="*/ 0 w 212"/>
                <a:gd name="T65" fmla="*/ 126 h 250"/>
                <a:gd name="T66" fmla="*/ 5 w 212"/>
                <a:gd name="T67" fmla="*/ 84 h 250"/>
                <a:gd name="T68" fmla="*/ 21 w 212"/>
                <a:gd name="T69" fmla="*/ 49 h 250"/>
                <a:gd name="T70" fmla="*/ 49 w 212"/>
                <a:gd name="T71" fmla="*/ 24 h 250"/>
                <a:gd name="T72" fmla="*/ 82 w 212"/>
                <a:gd name="T73" fmla="*/ 5 h 250"/>
                <a:gd name="T74" fmla="*/ 123 w 212"/>
                <a:gd name="T7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 h="250">
                  <a:moveTo>
                    <a:pt x="123" y="0"/>
                  </a:moveTo>
                  <a:lnTo>
                    <a:pt x="156" y="3"/>
                  </a:lnTo>
                  <a:lnTo>
                    <a:pt x="184" y="17"/>
                  </a:lnTo>
                  <a:lnTo>
                    <a:pt x="207" y="38"/>
                  </a:lnTo>
                  <a:lnTo>
                    <a:pt x="179" y="56"/>
                  </a:lnTo>
                  <a:lnTo>
                    <a:pt x="165" y="42"/>
                  </a:lnTo>
                  <a:lnTo>
                    <a:pt x="144" y="33"/>
                  </a:lnTo>
                  <a:lnTo>
                    <a:pt x="123" y="31"/>
                  </a:lnTo>
                  <a:lnTo>
                    <a:pt x="93" y="35"/>
                  </a:lnTo>
                  <a:lnTo>
                    <a:pt x="68" y="49"/>
                  </a:lnTo>
                  <a:lnTo>
                    <a:pt x="49" y="70"/>
                  </a:lnTo>
                  <a:lnTo>
                    <a:pt x="37" y="96"/>
                  </a:lnTo>
                  <a:lnTo>
                    <a:pt x="33" y="126"/>
                  </a:lnTo>
                  <a:lnTo>
                    <a:pt x="37" y="157"/>
                  </a:lnTo>
                  <a:lnTo>
                    <a:pt x="49" y="182"/>
                  </a:lnTo>
                  <a:lnTo>
                    <a:pt x="68" y="201"/>
                  </a:lnTo>
                  <a:lnTo>
                    <a:pt x="93" y="215"/>
                  </a:lnTo>
                  <a:lnTo>
                    <a:pt x="123" y="220"/>
                  </a:lnTo>
                  <a:lnTo>
                    <a:pt x="147" y="217"/>
                  </a:lnTo>
                  <a:lnTo>
                    <a:pt x="168" y="206"/>
                  </a:lnTo>
                  <a:lnTo>
                    <a:pt x="184" y="189"/>
                  </a:lnTo>
                  <a:lnTo>
                    <a:pt x="212" y="208"/>
                  </a:lnTo>
                  <a:lnTo>
                    <a:pt x="205" y="217"/>
                  </a:lnTo>
                  <a:lnTo>
                    <a:pt x="193" y="229"/>
                  </a:lnTo>
                  <a:lnTo>
                    <a:pt x="175" y="238"/>
                  </a:lnTo>
                  <a:lnTo>
                    <a:pt x="151" y="248"/>
                  </a:lnTo>
                  <a:lnTo>
                    <a:pt x="121" y="250"/>
                  </a:lnTo>
                  <a:lnTo>
                    <a:pt x="86" y="245"/>
                  </a:lnTo>
                  <a:lnTo>
                    <a:pt x="56" y="231"/>
                  </a:lnTo>
                  <a:lnTo>
                    <a:pt x="33" y="213"/>
                  </a:lnTo>
                  <a:lnTo>
                    <a:pt x="14" y="187"/>
                  </a:lnTo>
                  <a:lnTo>
                    <a:pt x="2" y="157"/>
                  </a:lnTo>
                  <a:lnTo>
                    <a:pt x="0" y="126"/>
                  </a:lnTo>
                  <a:lnTo>
                    <a:pt x="5" y="84"/>
                  </a:lnTo>
                  <a:lnTo>
                    <a:pt x="21" y="49"/>
                  </a:lnTo>
                  <a:lnTo>
                    <a:pt x="49" y="24"/>
                  </a:lnTo>
                  <a:lnTo>
                    <a:pt x="82" y="5"/>
                  </a:lnTo>
                  <a:lnTo>
                    <a:pt x="1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 name="Freeform 26">
              <a:extLst>
                <a:ext uri="{FF2B5EF4-FFF2-40B4-BE49-F238E27FC236}">
                  <a16:creationId xmlns:a16="http://schemas.microsoft.com/office/drawing/2014/main" id="{8FE9DE02-D405-481D-AA4A-5BF5156FCC21}"/>
                </a:ext>
              </a:extLst>
            </p:cNvPr>
            <p:cNvSpPr>
              <a:spLocks/>
            </p:cNvSpPr>
            <p:nvPr userDrawn="1"/>
          </p:nvSpPr>
          <p:spPr bwMode="auto">
            <a:xfrm>
              <a:off x="9218613" y="4773613"/>
              <a:ext cx="295275" cy="381000"/>
            </a:xfrm>
            <a:custGeom>
              <a:avLst/>
              <a:gdLst>
                <a:gd name="T0" fmla="*/ 0 w 186"/>
                <a:gd name="T1" fmla="*/ 0 h 240"/>
                <a:gd name="T2" fmla="*/ 186 w 186"/>
                <a:gd name="T3" fmla="*/ 0 h 240"/>
                <a:gd name="T4" fmla="*/ 186 w 186"/>
                <a:gd name="T5" fmla="*/ 30 h 240"/>
                <a:gd name="T6" fmla="*/ 109 w 186"/>
                <a:gd name="T7" fmla="*/ 30 h 240"/>
                <a:gd name="T8" fmla="*/ 109 w 186"/>
                <a:gd name="T9" fmla="*/ 240 h 240"/>
                <a:gd name="T10" fmla="*/ 76 w 186"/>
                <a:gd name="T11" fmla="*/ 240 h 240"/>
                <a:gd name="T12" fmla="*/ 76 w 186"/>
                <a:gd name="T13" fmla="*/ 30 h 240"/>
                <a:gd name="T14" fmla="*/ 0 w 186"/>
                <a:gd name="T15" fmla="*/ 30 h 240"/>
                <a:gd name="T16" fmla="*/ 0 w 186"/>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40">
                  <a:moveTo>
                    <a:pt x="0" y="0"/>
                  </a:moveTo>
                  <a:lnTo>
                    <a:pt x="186" y="0"/>
                  </a:lnTo>
                  <a:lnTo>
                    <a:pt x="186" y="30"/>
                  </a:lnTo>
                  <a:lnTo>
                    <a:pt x="109" y="30"/>
                  </a:lnTo>
                  <a:lnTo>
                    <a:pt x="109" y="240"/>
                  </a:lnTo>
                  <a:lnTo>
                    <a:pt x="76" y="240"/>
                  </a:lnTo>
                  <a:lnTo>
                    <a:pt x="76" y="30"/>
                  </a:lnTo>
                  <a:lnTo>
                    <a:pt x="0" y="3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Rectangle 27">
              <a:extLst>
                <a:ext uri="{FF2B5EF4-FFF2-40B4-BE49-F238E27FC236}">
                  <a16:creationId xmlns:a16="http://schemas.microsoft.com/office/drawing/2014/main" id="{50A1FC23-1C8C-446C-AFEF-919D11344FC7}"/>
                </a:ext>
              </a:extLst>
            </p:cNvPr>
            <p:cNvSpPr>
              <a:spLocks noChangeArrowheads="1"/>
            </p:cNvSpPr>
            <p:nvPr userDrawn="1"/>
          </p:nvSpPr>
          <p:spPr bwMode="auto">
            <a:xfrm>
              <a:off x="9569450" y="4773613"/>
              <a:ext cx="50800" cy="3810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1" name="Freeform 28">
              <a:extLst>
                <a:ext uri="{FF2B5EF4-FFF2-40B4-BE49-F238E27FC236}">
                  <a16:creationId xmlns:a16="http://schemas.microsoft.com/office/drawing/2014/main" id="{BFE1875A-2710-49EB-9C82-3A8C2D77CDAB}"/>
                </a:ext>
              </a:extLst>
            </p:cNvPr>
            <p:cNvSpPr>
              <a:spLocks noEditPoints="1"/>
            </p:cNvSpPr>
            <p:nvPr userDrawn="1"/>
          </p:nvSpPr>
          <p:spPr bwMode="auto">
            <a:xfrm>
              <a:off x="9683750" y="4765676"/>
              <a:ext cx="395288" cy="396875"/>
            </a:xfrm>
            <a:custGeom>
              <a:avLst/>
              <a:gdLst>
                <a:gd name="T0" fmla="*/ 125 w 249"/>
                <a:gd name="T1" fmla="*/ 31 h 250"/>
                <a:gd name="T2" fmla="*/ 95 w 249"/>
                <a:gd name="T3" fmla="*/ 35 h 250"/>
                <a:gd name="T4" fmla="*/ 70 w 249"/>
                <a:gd name="T5" fmla="*/ 49 h 250"/>
                <a:gd name="T6" fmla="*/ 51 w 249"/>
                <a:gd name="T7" fmla="*/ 68 h 250"/>
                <a:gd name="T8" fmla="*/ 39 w 249"/>
                <a:gd name="T9" fmla="*/ 96 h 250"/>
                <a:gd name="T10" fmla="*/ 35 w 249"/>
                <a:gd name="T11" fmla="*/ 124 h 250"/>
                <a:gd name="T12" fmla="*/ 39 w 249"/>
                <a:gd name="T13" fmla="*/ 154 h 250"/>
                <a:gd name="T14" fmla="*/ 51 w 249"/>
                <a:gd name="T15" fmla="*/ 182 h 250"/>
                <a:gd name="T16" fmla="*/ 70 w 249"/>
                <a:gd name="T17" fmla="*/ 201 h 250"/>
                <a:gd name="T18" fmla="*/ 95 w 249"/>
                <a:gd name="T19" fmla="*/ 215 h 250"/>
                <a:gd name="T20" fmla="*/ 125 w 249"/>
                <a:gd name="T21" fmla="*/ 220 h 250"/>
                <a:gd name="T22" fmla="*/ 156 w 249"/>
                <a:gd name="T23" fmla="*/ 215 h 250"/>
                <a:gd name="T24" fmla="*/ 179 w 249"/>
                <a:gd name="T25" fmla="*/ 201 h 250"/>
                <a:gd name="T26" fmla="*/ 198 w 249"/>
                <a:gd name="T27" fmla="*/ 182 h 250"/>
                <a:gd name="T28" fmla="*/ 212 w 249"/>
                <a:gd name="T29" fmla="*/ 154 h 250"/>
                <a:gd name="T30" fmla="*/ 214 w 249"/>
                <a:gd name="T31" fmla="*/ 124 h 250"/>
                <a:gd name="T32" fmla="*/ 212 w 249"/>
                <a:gd name="T33" fmla="*/ 96 h 250"/>
                <a:gd name="T34" fmla="*/ 198 w 249"/>
                <a:gd name="T35" fmla="*/ 68 h 250"/>
                <a:gd name="T36" fmla="*/ 179 w 249"/>
                <a:gd name="T37" fmla="*/ 49 h 250"/>
                <a:gd name="T38" fmla="*/ 156 w 249"/>
                <a:gd name="T39" fmla="*/ 35 h 250"/>
                <a:gd name="T40" fmla="*/ 125 w 249"/>
                <a:gd name="T41" fmla="*/ 31 h 250"/>
                <a:gd name="T42" fmla="*/ 125 w 249"/>
                <a:gd name="T43" fmla="*/ 0 h 250"/>
                <a:gd name="T44" fmla="*/ 165 w 249"/>
                <a:gd name="T45" fmla="*/ 5 h 250"/>
                <a:gd name="T46" fmla="*/ 200 w 249"/>
                <a:gd name="T47" fmla="*/ 24 h 250"/>
                <a:gd name="T48" fmla="*/ 226 w 249"/>
                <a:gd name="T49" fmla="*/ 49 h 250"/>
                <a:gd name="T50" fmla="*/ 244 w 249"/>
                <a:gd name="T51" fmla="*/ 84 h 250"/>
                <a:gd name="T52" fmla="*/ 249 w 249"/>
                <a:gd name="T53" fmla="*/ 124 h 250"/>
                <a:gd name="T54" fmla="*/ 244 w 249"/>
                <a:gd name="T55" fmla="*/ 166 h 250"/>
                <a:gd name="T56" fmla="*/ 226 w 249"/>
                <a:gd name="T57" fmla="*/ 201 h 250"/>
                <a:gd name="T58" fmla="*/ 200 w 249"/>
                <a:gd name="T59" fmla="*/ 227 h 250"/>
                <a:gd name="T60" fmla="*/ 165 w 249"/>
                <a:gd name="T61" fmla="*/ 245 h 250"/>
                <a:gd name="T62" fmla="*/ 125 w 249"/>
                <a:gd name="T63" fmla="*/ 250 h 250"/>
                <a:gd name="T64" fmla="*/ 84 w 249"/>
                <a:gd name="T65" fmla="*/ 245 h 250"/>
                <a:gd name="T66" fmla="*/ 49 w 249"/>
                <a:gd name="T67" fmla="*/ 227 h 250"/>
                <a:gd name="T68" fmla="*/ 23 w 249"/>
                <a:gd name="T69" fmla="*/ 201 h 250"/>
                <a:gd name="T70" fmla="*/ 7 w 249"/>
                <a:gd name="T71" fmla="*/ 166 h 250"/>
                <a:gd name="T72" fmla="*/ 0 w 249"/>
                <a:gd name="T73" fmla="*/ 124 h 250"/>
                <a:gd name="T74" fmla="*/ 7 w 249"/>
                <a:gd name="T75" fmla="*/ 84 h 250"/>
                <a:gd name="T76" fmla="*/ 23 w 249"/>
                <a:gd name="T77" fmla="*/ 49 h 250"/>
                <a:gd name="T78" fmla="*/ 49 w 249"/>
                <a:gd name="T79" fmla="*/ 24 h 250"/>
                <a:gd name="T80" fmla="*/ 84 w 249"/>
                <a:gd name="T81" fmla="*/ 5 h 250"/>
                <a:gd name="T82" fmla="*/ 125 w 249"/>
                <a:gd name="T8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250">
                  <a:moveTo>
                    <a:pt x="125" y="31"/>
                  </a:moveTo>
                  <a:lnTo>
                    <a:pt x="95" y="35"/>
                  </a:lnTo>
                  <a:lnTo>
                    <a:pt x="70" y="49"/>
                  </a:lnTo>
                  <a:lnTo>
                    <a:pt x="51" y="68"/>
                  </a:lnTo>
                  <a:lnTo>
                    <a:pt x="39" y="96"/>
                  </a:lnTo>
                  <a:lnTo>
                    <a:pt x="35" y="124"/>
                  </a:lnTo>
                  <a:lnTo>
                    <a:pt x="39" y="154"/>
                  </a:lnTo>
                  <a:lnTo>
                    <a:pt x="51" y="182"/>
                  </a:lnTo>
                  <a:lnTo>
                    <a:pt x="70" y="201"/>
                  </a:lnTo>
                  <a:lnTo>
                    <a:pt x="95" y="215"/>
                  </a:lnTo>
                  <a:lnTo>
                    <a:pt x="125" y="220"/>
                  </a:lnTo>
                  <a:lnTo>
                    <a:pt x="156" y="215"/>
                  </a:lnTo>
                  <a:lnTo>
                    <a:pt x="179" y="201"/>
                  </a:lnTo>
                  <a:lnTo>
                    <a:pt x="198" y="182"/>
                  </a:lnTo>
                  <a:lnTo>
                    <a:pt x="212" y="154"/>
                  </a:lnTo>
                  <a:lnTo>
                    <a:pt x="214" y="124"/>
                  </a:lnTo>
                  <a:lnTo>
                    <a:pt x="212" y="96"/>
                  </a:lnTo>
                  <a:lnTo>
                    <a:pt x="198" y="68"/>
                  </a:lnTo>
                  <a:lnTo>
                    <a:pt x="179" y="49"/>
                  </a:lnTo>
                  <a:lnTo>
                    <a:pt x="156" y="35"/>
                  </a:lnTo>
                  <a:lnTo>
                    <a:pt x="125" y="31"/>
                  </a:lnTo>
                  <a:close/>
                  <a:moveTo>
                    <a:pt x="125" y="0"/>
                  </a:moveTo>
                  <a:lnTo>
                    <a:pt x="165" y="5"/>
                  </a:lnTo>
                  <a:lnTo>
                    <a:pt x="200" y="24"/>
                  </a:lnTo>
                  <a:lnTo>
                    <a:pt x="226" y="49"/>
                  </a:lnTo>
                  <a:lnTo>
                    <a:pt x="244" y="84"/>
                  </a:lnTo>
                  <a:lnTo>
                    <a:pt x="249" y="124"/>
                  </a:lnTo>
                  <a:lnTo>
                    <a:pt x="244" y="166"/>
                  </a:lnTo>
                  <a:lnTo>
                    <a:pt x="226" y="201"/>
                  </a:lnTo>
                  <a:lnTo>
                    <a:pt x="200" y="227"/>
                  </a:lnTo>
                  <a:lnTo>
                    <a:pt x="165" y="245"/>
                  </a:lnTo>
                  <a:lnTo>
                    <a:pt x="125" y="250"/>
                  </a:lnTo>
                  <a:lnTo>
                    <a:pt x="84" y="245"/>
                  </a:lnTo>
                  <a:lnTo>
                    <a:pt x="49" y="227"/>
                  </a:lnTo>
                  <a:lnTo>
                    <a:pt x="23" y="201"/>
                  </a:lnTo>
                  <a:lnTo>
                    <a:pt x="7" y="166"/>
                  </a:lnTo>
                  <a:lnTo>
                    <a:pt x="0" y="124"/>
                  </a:lnTo>
                  <a:lnTo>
                    <a:pt x="7" y="84"/>
                  </a:lnTo>
                  <a:lnTo>
                    <a:pt x="23" y="49"/>
                  </a:lnTo>
                  <a:lnTo>
                    <a:pt x="49" y="24"/>
                  </a:lnTo>
                  <a:lnTo>
                    <a:pt x="84" y="5"/>
                  </a:lnTo>
                  <a:lnTo>
                    <a:pt x="12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2" name="Freeform 29">
              <a:extLst>
                <a:ext uri="{FF2B5EF4-FFF2-40B4-BE49-F238E27FC236}">
                  <a16:creationId xmlns:a16="http://schemas.microsoft.com/office/drawing/2014/main" id="{BD9A8FB5-2923-47CF-A7A5-7F30C4118785}"/>
                </a:ext>
              </a:extLst>
            </p:cNvPr>
            <p:cNvSpPr>
              <a:spLocks/>
            </p:cNvSpPr>
            <p:nvPr userDrawn="1"/>
          </p:nvSpPr>
          <p:spPr bwMode="auto">
            <a:xfrm>
              <a:off x="10152063" y="4773613"/>
              <a:ext cx="328613" cy="381000"/>
            </a:xfrm>
            <a:custGeom>
              <a:avLst/>
              <a:gdLst>
                <a:gd name="T0" fmla="*/ 0 w 207"/>
                <a:gd name="T1" fmla="*/ 0 h 240"/>
                <a:gd name="T2" fmla="*/ 42 w 207"/>
                <a:gd name="T3" fmla="*/ 0 h 240"/>
                <a:gd name="T4" fmla="*/ 175 w 207"/>
                <a:gd name="T5" fmla="*/ 198 h 240"/>
                <a:gd name="T6" fmla="*/ 175 w 207"/>
                <a:gd name="T7" fmla="*/ 198 h 240"/>
                <a:gd name="T8" fmla="*/ 175 w 207"/>
                <a:gd name="T9" fmla="*/ 0 h 240"/>
                <a:gd name="T10" fmla="*/ 207 w 207"/>
                <a:gd name="T11" fmla="*/ 0 h 240"/>
                <a:gd name="T12" fmla="*/ 207 w 207"/>
                <a:gd name="T13" fmla="*/ 240 h 240"/>
                <a:gd name="T14" fmla="*/ 166 w 207"/>
                <a:gd name="T15" fmla="*/ 240 h 240"/>
                <a:gd name="T16" fmla="*/ 33 w 207"/>
                <a:gd name="T17" fmla="*/ 42 h 240"/>
                <a:gd name="T18" fmla="*/ 33 w 207"/>
                <a:gd name="T19" fmla="*/ 42 h 240"/>
                <a:gd name="T20" fmla="*/ 33 w 207"/>
                <a:gd name="T21" fmla="*/ 240 h 240"/>
                <a:gd name="T22" fmla="*/ 0 w 207"/>
                <a:gd name="T23" fmla="*/ 240 h 240"/>
                <a:gd name="T24" fmla="*/ 0 w 207"/>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40">
                  <a:moveTo>
                    <a:pt x="0" y="0"/>
                  </a:moveTo>
                  <a:lnTo>
                    <a:pt x="42" y="0"/>
                  </a:lnTo>
                  <a:lnTo>
                    <a:pt x="175" y="198"/>
                  </a:lnTo>
                  <a:lnTo>
                    <a:pt x="175" y="198"/>
                  </a:lnTo>
                  <a:lnTo>
                    <a:pt x="175" y="0"/>
                  </a:lnTo>
                  <a:lnTo>
                    <a:pt x="207" y="0"/>
                  </a:lnTo>
                  <a:lnTo>
                    <a:pt x="207" y="240"/>
                  </a:lnTo>
                  <a:lnTo>
                    <a:pt x="166" y="240"/>
                  </a:lnTo>
                  <a:lnTo>
                    <a:pt x="33" y="42"/>
                  </a:lnTo>
                  <a:lnTo>
                    <a:pt x="33" y="42"/>
                  </a:lnTo>
                  <a:lnTo>
                    <a:pt x="33"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30">
              <a:extLst>
                <a:ext uri="{FF2B5EF4-FFF2-40B4-BE49-F238E27FC236}">
                  <a16:creationId xmlns:a16="http://schemas.microsoft.com/office/drawing/2014/main" id="{D006FE11-4B75-4368-8A6D-A2465F9FD365}"/>
                </a:ext>
              </a:extLst>
            </p:cNvPr>
            <p:cNvSpPr>
              <a:spLocks/>
            </p:cNvSpPr>
            <p:nvPr userDrawn="1"/>
          </p:nvSpPr>
          <p:spPr bwMode="auto">
            <a:xfrm>
              <a:off x="10547350" y="4765676"/>
              <a:ext cx="252413" cy="396875"/>
            </a:xfrm>
            <a:custGeom>
              <a:avLst/>
              <a:gdLst>
                <a:gd name="T0" fmla="*/ 89 w 159"/>
                <a:gd name="T1" fmla="*/ 0 h 250"/>
                <a:gd name="T2" fmla="*/ 114 w 159"/>
                <a:gd name="T3" fmla="*/ 3 h 250"/>
                <a:gd name="T4" fmla="*/ 138 w 159"/>
                <a:gd name="T5" fmla="*/ 10 h 250"/>
                <a:gd name="T6" fmla="*/ 156 w 159"/>
                <a:gd name="T7" fmla="*/ 26 h 250"/>
                <a:gd name="T8" fmla="*/ 131 w 159"/>
                <a:gd name="T9" fmla="*/ 52 h 250"/>
                <a:gd name="T10" fmla="*/ 114 w 159"/>
                <a:gd name="T11" fmla="*/ 35 h 250"/>
                <a:gd name="T12" fmla="*/ 89 w 159"/>
                <a:gd name="T13" fmla="*/ 31 h 250"/>
                <a:gd name="T14" fmla="*/ 66 w 159"/>
                <a:gd name="T15" fmla="*/ 33 h 250"/>
                <a:gd name="T16" fmla="*/ 52 w 159"/>
                <a:gd name="T17" fmla="*/ 42 h 250"/>
                <a:gd name="T18" fmla="*/ 45 w 159"/>
                <a:gd name="T19" fmla="*/ 54 h 250"/>
                <a:gd name="T20" fmla="*/ 42 w 159"/>
                <a:gd name="T21" fmla="*/ 66 h 250"/>
                <a:gd name="T22" fmla="*/ 47 w 159"/>
                <a:gd name="T23" fmla="*/ 84 h 250"/>
                <a:gd name="T24" fmla="*/ 56 w 159"/>
                <a:gd name="T25" fmla="*/ 94 h 250"/>
                <a:gd name="T26" fmla="*/ 73 w 159"/>
                <a:gd name="T27" fmla="*/ 103 h 250"/>
                <a:gd name="T28" fmla="*/ 91 w 159"/>
                <a:gd name="T29" fmla="*/ 110 h 250"/>
                <a:gd name="T30" fmla="*/ 110 w 159"/>
                <a:gd name="T31" fmla="*/ 115 h 250"/>
                <a:gd name="T32" fmla="*/ 128 w 159"/>
                <a:gd name="T33" fmla="*/ 124 h 250"/>
                <a:gd name="T34" fmla="*/ 145 w 159"/>
                <a:gd name="T35" fmla="*/ 136 h 250"/>
                <a:gd name="T36" fmla="*/ 156 w 159"/>
                <a:gd name="T37" fmla="*/ 152 h 250"/>
                <a:gd name="T38" fmla="*/ 159 w 159"/>
                <a:gd name="T39" fmla="*/ 178 h 250"/>
                <a:gd name="T40" fmla="*/ 156 w 159"/>
                <a:gd name="T41" fmla="*/ 203 h 250"/>
                <a:gd name="T42" fmla="*/ 145 w 159"/>
                <a:gd name="T43" fmla="*/ 222 h 250"/>
                <a:gd name="T44" fmla="*/ 126 w 159"/>
                <a:gd name="T45" fmla="*/ 238 h 250"/>
                <a:gd name="T46" fmla="*/ 103 w 159"/>
                <a:gd name="T47" fmla="*/ 248 h 250"/>
                <a:gd name="T48" fmla="*/ 77 w 159"/>
                <a:gd name="T49" fmla="*/ 250 h 250"/>
                <a:gd name="T50" fmla="*/ 47 w 159"/>
                <a:gd name="T51" fmla="*/ 248 h 250"/>
                <a:gd name="T52" fmla="*/ 21 w 159"/>
                <a:gd name="T53" fmla="*/ 236 h 250"/>
                <a:gd name="T54" fmla="*/ 0 w 159"/>
                <a:gd name="T55" fmla="*/ 217 h 250"/>
                <a:gd name="T56" fmla="*/ 26 w 159"/>
                <a:gd name="T57" fmla="*/ 194 h 250"/>
                <a:gd name="T58" fmla="*/ 40 w 159"/>
                <a:gd name="T59" fmla="*/ 210 h 250"/>
                <a:gd name="T60" fmla="*/ 59 w 159"/>
                <a:gd name="T61" fmla="*/ 217 h 250"/>
                <a:gd name="T62" fmla="*/ 77 w 159"/>
                <a:gd name="T63" fmla="*/ 220 h 250"/>
                <a:gd name="T64" fmla="*/ 93 w 159"/>
                <a:gd name="T65" fmla="*/ 217 h 250"/>
                <a:gd name="T66" fmla="*/ 110 w 159"/>
                <a:gd name="T67" fmla="*/ 210 h 250"/>
                <a:gd name="T68" fmla="*/ 121 w 159"/>
                <a:gd name="T69" fmla="*/ 199 h 250"/>
                <a:gd name="T70" fmla="*/ 126 w 159"/>
                <a:gd name="T71" fmla="*/ 180 h 250"/>
                <a:gd name="T72" fmla="*/ 121 w 159"/>
                <a:gd name="T73" fmla="*/ 166 h 250"/>
                <a:gd name="T74" fmla="*/ 110 w 159"/>
                <a:gd name="T75" fmla="*/ 154 h 250"/>
                <a:gd name="T76" fmla="*/ 96 w 159"/>
                <a:gd name="T77" fmla="*/ 147 h 250"/>
                <a:gd name="T78" fmla="*/ 77 w 159"/>
                <a:gd name="T79" fmla="*/ 140 h 250"/>
                <a:gd name="T80" fmla="*/ 56 w 159"/>
                <a:gd name="T81" fmla="*/ 133 h 250"/>
                <a:gd name="T82" fmla="*/ 38 w 159"/>
                <a:gd name="T83" fmla="*/ 126 h 250"/>
                <a:gd name="T84" fmla="*/ 21 w 159"/>
                <a:gd name="T85" fmla="*/ 112 h 250"/>
                <a:gd name="T86" fmla="*/ 12 w 159"/>
                <a:gd name="T87" fmla="*/ 94 h 250"/>
                <a:gd name="T88" fmla="*/ 7 w 159"/>
                <a:gd name="T89" fmla="*/ 66 h 250"/>
                <a:gd name="T90" fmla="*/ 10 w 159"/>
                <a:gd name="T91" fmla="*/ 49 h 250"/>
                <a:gd name="T92" fmla="*/ 19 w 159"/>
                <a:gd name="T93" fmla="*/ 31 h 250"/>
                <a:gd name="T94" fmla="*/ 35 w 159"/>
                <a:gd name="T95" fmla="*/ 14 h 250"/>
                <a:gd name="T96" fmla="*/ 59 w 159"/>
                <a:gd name="T97" fmla="*/ 3 h 250"/>
                <a:gd name="T98" fmla="*/ 89 w 159"/>
                <a:gd name="T9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250">
                  <a:moveTo>
                    <a:pt x="89" y="0"/>
                  </a:moveTo>
                  <a:lnTo>
                    <a:pt x="114" y="3"/>
                  </a:lnTo>
                  <a:lnTo>
                    <a:pt x="138" y="10"/>
                  </a:lnTo>
                  <a:lnTo>
                    <a:pt x="156" y="26"/>
                  </a:lnTo>
                  <a:lnTo>
                    <a:pt x="131" y="52"/>
                  </a:lnTo>
                  <a:lnTo>
                    <a:pt x="114" y="35"/>
                  </a:lnTo>
                  <a:lnTo>
                    <a:pt x="89" y="31"/>
                  </a:lnTo>
                  <a:lnTo>
                    <a:pt x="66" y="33"/>
                  </a:lnTo>
                  <a:lnTo>
                    <a:pt x="52" y="42"/>
                  </a:lnTo>
                  <a:lnTo>
                    <a:pt x="45" y="54"/>
                  </a:lnTo>
                  <a:lnTo>
                    <a:pt x="42" y="66"/>
                  </a:lnTo>
                  <a:lnTo>
                    <a:pt x="47" y="84"/>
                  </a:lnTo>
                  <a:lnTo>
                    <a:pt x="56" y="94"/>
                  </a:lnTo>
                  <a:lnTo>
                    <a:pt x="73" y="103"/>
                  </a:lnTo>
                  <a:lnTo>
                    <a:pt x="91" y="110"/>
                  </a:lnTo>
                  <a:lnTo>
                    <a:pt x="110" y="115"/>
                  </a:lnTo>
                  <a:lnTo>
                    <a:pt x="128" y="124"/>
                  </a:lnTo>
                  <a:lnTo>
                    <a:pt x="145" y="136"/>
                  </a:lnTo>
                  <a:lnTo>
                    <a:pt x="156" y="152"/>
                  </a:lnTo>
                  <a:lnTo>
                    <a:pt x="159" y="178"/>
                  </a:lnTo>
                  <a:lnTo>
                    <a:pt x="156" y="203"/>
                  </a:lnTo>
                  <a:lnTo>
                    <a:pt x="145" y="222"/>
                  </a:lnTo>
                  <a:lnTo>
                    <a:pt x="126" y="238"/>
                  </a:lnTo>
                  <a:lnTo>
                    <a:pt x="103" y="248"/>
                  </a:lnTo>
                  <a:lnTo>
                    <a:pt x="77" y="250"/>
                  </a:lnTo>
                  <a:lnTo>
                    <a:pt x="47" y="248"/>
                  </a:lnTo>
                  <a:lnTo>
                    <a:pt x="21" y="236"/>
                  </a:lnTo>
                  <a:lnTo>
                    <a:pt x="0" y="217"/>
                  </a:lnTo>
                  <a:lnTo>
                    <a:pt x="26" y="194"/>
                  </a:lnTo>
                  <a:lnTo>
                    <a:pt x="40" y="210"/>
                  </a:lnTo>
                  <a:lnTo>
                    <a:pt x="59" y="217"/>
                  </a:lnTo>
                  <a:lnTo>
                    <a:pt x="77" y="220"/>
                  </a:lnTo>
                  <a:lnTo>
                    <a:pt x="93" y="217"/>
                  </a:lnTo>
                  <a:lnTo>
                    <a:pt x="110" y="210"/>
                  </a:lnTo>
                  <a:lnTo>
                    <a:pt x="121" y="199"/>
                  </a:lnTo>
                  <a:lnTo>
                    <a:pt x="126" y="180"/>
                  </a:lnTo>
                  <a:lnTo>
                    <a:pt x="121" y="166"/>
                  </a:lnTo>
                  <a:lnTo>
                    <a:pt x="110" y="154"/>
                  </a:lnTo>
                  <a:lnTo>
                    <a:pt x="96" y="147"/>
                  </a:lnTo>
                  <a:lnTo>
                    <a:pt x="77" y="140"/>
                  </a:lnTo>
                  <a:lnTo>
                    <a:pt x="56" y="133"/>
                  </a:lnTo>
                  <a:lnTo>
                    <a:pt x="38" y="126"/>
                  </a:lnTo>
                  <a:lnTo>
                    <a:pt x="21" y="112"/>
                  </a:lnTo>
                  <a:lnTo>
                    <a:pt x="12" y="94"/>
                  </a:lnTo>
                  <a:lnTo>
                    <a:pt x="7" y="66"/>
                  </a:lnTo>
                  <a:lnTo>
                    <a:pt x="10" y="49"/>
                  </a:lnTo>
                  <a:lnTo>
                    <a:pt x="19" y="31"/>
                  </a:lnTo>
                  <a:lnTo>
                    <a:pt x="35" y="14"/>
                  </a:lnTo>
                  <a:lnTo>
                    <a:pt x="59" y="3"/>
                  </a:lnTo>
                  <a:lnTo>
                    <a:pt x="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31">
              <a:extLst>
                <a:ext uri="{FF2B5EF4-FFF2-40B4-BE49-F238E27FC236}">
                  <a16:creationId xmlns:a16="http://schemas.microsoft.com/office/drawing/2014/main" id="{65C9CAA0-65C0-41DF-87AB-707836166A19}"/>
                </a:ext>
              </a:extLst>
            </p:cNvPr>
            <p:cNvSpPr>
              <a:spLocks/>
            </p:cNvSpPr>
            <p:nvPr userDrawn="1"/>
          </p:nvSpPr>
          <p:spPr bwMode="auto">
            <a:xfrm>
              <a:off x="4743450" y="5280026"/>
              <a:ext cx="239713" cy="382588"/>
            </a:xfrm>
            <a:custGeom>
              <a:avLst/>
              <a:gdLst>
                <a:gd name="T0" fmla="*/ 0 w 151"/>
                <a:gd name="T1" fmla="*/ 0 h 241"/>
                <a:gd name="T2" fmla="*/ 151 w 151"/>
                <a:gd name="T3" fmla="*/ 0 h 241"/>
                <a:gd name="T4" fmla="*/ 151 w 151"/>
                <a:gd name="T5" fmla="*/ 31 h 241"/>
                <a:gd name="T6" fmla="*/ 33 w 151"/>
                <a:gd name="T7" fmla="*/ 31 h 241"/>
                <a:gd name="T8" fmla="*/ 33 w 151"/>
                <a:gd name="T9" fmla="*/ 105 h 241"/>
                <a:gd name="T10" fmla="*/ 142 w 151"/>
                <a:gd name="T11" fmla="*/ 105 h 241"/>
                <a:gd name="T12" fmla="*/ 142 w 151"/>
                <a:gd name="T13" fmla="*/ 136 h 241"/>
                <a:gd name="T14" fmla="*/ 33 w 151"/>
                <a:gd name="T15" fmla="*/ 136 h 241"/>
                <a:gd name="T16" fmla="*/ 33 w 151"/>
                <a:gd name="T17" fmla="*/ 241 h 241"/>
                <a:gd name="T18" fmla="*/ 0 w 151"/>
                <a:gd name="T19" fmla="*/ 241 h 241"/>
                <a:gd name="T20" fmla="*/ 0 w 151"/>
                <a:gd name="T2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241">
                  <a:moveTo>
                    <a:pt x="0" y="0"/>
                  </a:moveTo>
                  <a:lnTo>
                    <a:pt x="151" y="0"/>
                  </a:lnTo>
                  <a:lnTo>
                    <a:pt x="151" y="31"/>
                  </a:lnTo>
                  <a:lnTo>
                    <a:pt x="33" y="31"/>
                  </a:lnTo>
                  <a:lnTo>
                    <a:pt x="33" y="105"/>
                  </a:lnTo>
                  <a:lnTo>
                    <a:pt x="142" y="105"/>
                  </a:lnTo>
                  <a:lnTo>
                    <a:pt x="142" y="136"/>
                  </a:lnTo>
                  <a:lnTo>
                    <a:pt x="33" y="136"/>
                  </a:lnTo>
                  <a:lnTo>
                    <a:pt x="33"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32">
              <a:extLst>
                <a:ext uri="{FF2B5EF4-FFF2-40B4-BE49-F238E27FC236}">
                  <a16:creationId xmlns:a16="http://schemas.microsoft.com/office/drawing/2014/main" id="{B60FBEDB-2491-45C7-B661-CAAAD5CA1903}"/>
                </a:ext>
              </a:extLst>
            </p:cNvPr>
            <p:cNvSpPr>
              <a:spLocks noEditPoints="1"/>
            </p:cNvSpPr>
            <p:nvPr userDrawn="1"/>
          </p:nvSpPr>
          <p:spPr bwMode="auto">
            <a:xfrm>
              <a:off x="5021263" y="5268913"/>
              <a:ext cx="395288" cy="400050"/>
            </a:xfrm>
            <a:custGeom>
              <a:avLst/>
              <a:gdLst>
                <a:gd name="T0" fmla="*/ 125 w 249"/>
                <a:gd name="T1" fmla="*/ 33 h 252"/>
                <a:gd name="T2" fmla="*/ 95 w 249"/>
                <a:gd name="T3" fmla="*/ 38 h 252"/>
                <a:gd name="T4" fmla="*/ 70 w 249"/>
                <a:gd name="T5" fmla="*/ 49 h 252"/>
                <a:gd name="T6" fmla="*/ 51 w 249"/>
                <a:gd name="T7" fmla="*/ 70 h 252"/>
                <a:gd name="T8" fmla="*/ 39 w 249"/>
                <a:gd name="T9" fmla="*/ 98 h 252"/>
                <a:gd name="T10" fmla="*/ 35 w 249"/>
                <a:gd name="T11" fmla="*/ 126 h 252"/>
                <a:gd name="T12" fmla="*/ 39 w 249"/>
                <a:gd name="T13" fmla="*/ 157 h 252"/>
                <a:gd name="T14" fmla="*/ 51 w 249"/>
                <a:gd name="T15" fmla="*/ 182 h 252"/>
                <a:gd name="T16" fmla="*/ 70 w 249"/>
                <a:gd name="T17" fmla="*/ 203 h 252"/>
                <a:gd name="T18" fmla="*/ 95 w 249"/>
                <a:gd name="T19" fmla="*/ 217 h 252"/>
                <a:gd name="T20" fmla="*/ 125 w 249"/>
                <a:gd name="T21" fmla="*/ 222 h 252"/>
                <a:gd name="T22" fmla="*/ 156 w 249"/>
                <a:gd name="T23" fmla="*/ 217 h 252"/>
                <a:gd name="T24" fmla="*/ 179 w 249"/>
                <a:gd name="T25" fmla="*/ 203 h 252"/>
                <a:gd name="T26" fmla="*/ 200 w 249"/>
                <a:gd name="T27" fmla="*/ 182 h 252"/>
                <a:gd name="T28" fmla="*/ 212 w 249"/>
                <a:gd name="T29" fmla="*/ 157 h 252"/>
                <a:gd name="T30" fmla="*/ 214 w 249"/>
                <a:gd name="T31" fmla="*/ 126 h 252"/>
                <a:gd name="T32" fmla="*/ 212 w 249"/>
                <a:gd name="T33" fmla="*/ 98 h 252"/>
                <a:gd name="T34" fmla="*/ 200 w 249"/>
                <a:gd name="T35" fmla="*/ 70 h 252"/>
                <a:gd name="T36" fmla="*/ 179 w 249"/>
                <a:gd name="T37" fmla="*/ 49 h 252"/>
                <a:gd name="T38" fmla="*/ 156 w 249"/>
                <a:gd name="T39" fmla="*/ 38 h 252"/>
                <a:gd name="T40" fmla="*/ 125 w 249"/>
                <a:gd name="T41" fmla="*/ 33 h 252"/>
                <a:gd name="T42" fmla="*/ 125 w 249"/>
                <a:gd name="T43" fmla="*/ 0 h 252"/>
                <a:gd name="T44" fmla="*/ 165 w 249"/>
                <a:gd name="T45" fmla="*/ 7 h 252"/>
                <a:gd name="T46" fmla="*/ 200 w 249"/>
                <a:gd name="T47" fmla="*/ 26 h 252"/>
                <a:gd name="T48" fmla="*/ 226 w 249"/>
                <a:gd name="T49" fmla="*/ 52 h 252"/>
                <a:gd name="T50" fmla="*/ 244 w 249"/>
                <a:gd name="T51" fmla="*/ 87 h 252"/>
                <a:gd name="T52" fmla="*/ 249 w 249"/>
                <a:gd name="T53" fmla="*/ 126 h 252"/>
                <a:gd name="T54" fmla="*/ 244 w 249"/>
                <a:gd name="T55" fmla="*/ 168 h 252"/>
                <a:gd name="T56" fmla="*/ 226 w 249"/>
                <a:gd name="T57" fmla="*/ 203 h 252"/>
                <a:gd name="T58" fmla="*/ 200 w 249"/>
                <a:gd name="T59" fmla="*/ 229 h 252"/>
                <a:gd name="T60" fmla="*/ 165 w 249"/>
                <a:gd name="T61" fmla="*/ 248 h 252"/>
                <a:gd name="T62" fmla="*/ 125 w 249"/>
                <a:gd name="T63" fmla="*/ 252 h 252"/>
                <a:gd name="T64" fmla="*/ 84 w 249"/>
                <a:gd name="T65" fmla="*/ 248 h 252"/>
                <a:gd name="T66" fmla="*/ 49 w 249"/>
                <a:gd name="T67" fmla="*/ 229 h 252"/>
                <a:gd name="T68" fmla="*/ 23 w 249"/>
                <a:gd name="T69" fmla="*/ 203 h 252"/>
                <a:gd name="T70" fmla="*/ 7 w 249"/>
                <a:gd name="T71" fmla="*/ 168 h 252"/>
                <a:gd name="T72" fmla="*/ 0 w 249"/>
                <a:gd name="T73" fmla="*/ 126 h 252"/>
                <a:gd name="T74" fmla="*/ 7 w 249"/>
                <a:gd name="T75" fmla="*/ 87 h 252"/>
                <a:gd name="T76" fmla="*/ 23 w 249"/>
                <a:gd name="T77" fmla="*/ 52 h 252"/>
                <a:gd name="T78" fmla="*/ 49 w 249"/>
                <a:gd name="T79" fmla="*/ 26 h 252"/>
                <a:gd name="T80" fmla="*/ 84 w 249"/>
                <a:gd name="T81" fmla="*/ 7 h 252"/>
                <a:gd name="T82" fmla="*/ 125 w 249"/>
                <a:gd name="T8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252">
                  <a:moveTo>
                    <a:pt x="125" y="33"/>
                  </a:moveTo>
                  <a:lnTo>
                    <a:pt x="95" y="38"/>
                  </a:lnTo>
                  <a:lnTo>
                    <a:pt x="70" y="49"/>
                  </a:lnTo>
                  <a:lnTo>
                    <a:pt x="51" y="70"/>
                  </a:lnTo>
                  <a:lnTo>
                    <a:pt x="39" y="98"/>
                  </a:lnTo>
                  <a:lnTo>
                    <a:pt x="35" y="126"/>
                  </a:lnTo>
                  <a:lnTo>
                    <a:pt x="39" y="157"/>
                  </a:lnTo>
                  <a:lnTo>
                    <a:pt x="51" y="182"/>
                  </a:lnTo>
                  <a:lnTo>
                    <a:pt x="70" y="203"/>
                  </a:lnTo>
                  <a:lnTo>
                    <a:pt x="95" y="217"/>
                  </a:lnTo>
                  <a:lnTo>
                    <a:pt x="125" y="222"/>
                  </a:lnTo>
                  <a:lnTo>
                    <a:pt x="156" y="217"/>
                  </a:lnTo>
                  <a:lnTo>
                    <a:pt x="179" y="203"/>
                  </a:lnTo>
                  <a:lnTo>
                    <a:pt x="200" y="182"/>
                  </a:lnTo>
                  <a:lnTo>
                    <a:pt x="212" y="157"/>
                  </a:lnTo>
                  <a:lnTo>
                    <a:pt x="214" y="126"/>
                  </a:lnTo>
                  <a:lnTo>
                    <a:pt x="212" y="98"/>
                  </a:lnTo>
                  <a:lnTo>
                    <a:pt x="200" y="70"/>
                  </a:lnTo>
                  <a:lnTo>
                    <a:pt x="179" y="49"/>
                  </a:lnTo>
                  <a:lnTo>
                    <a:pt x="156" y="38"/>
                  </a:lnTo>
                  <a:lnTo>
                    <a:pt x="125" y="33"/>
                  </a:lnTo>
                  <a:close/>
                  <a:moveTo>
                    <a:pt x="125" y="0"/>
                  </a:moveTo>
                  <a:lnTo>
                    <a:pt x="165" y="7"/>
                  </a:lnTo>
                  <a:lnTo>
                    <a:pt x="200" y="26"/>
                  </a:lnTo>
                  <a:lnTo>
                    <a:pt x="226" y="52"/>
                  </a:lnTo>
                  <a:lnTo>
                    <a:pt x="244" y="87"/>
                  </a:lnTo>
                  <a:lnTo>
                    <a:pt x="249" y="126"/>
                  </a:lnTo>
                  <a:lnTo>
                    <a:pt x="244" y="168"/>
                  </a:lnTo>
                  <a:lnTo>
                    <a:pt x="226" y="203"/>
                  </a:lnTo>
                  <a:lnTo>
                    <a:pt x="200" y="229"/>
                  </a:lnTo>
                  <a:lnTo>
                    <a:pt x="165" y="248"/>
                  </a:lnTo>
                  <a:lnTo>
                    <a:pt x="125" y="252"/>
                  </a:lnTo>
                  <a:lnTo>
                    <a:pt x="84" y="248"/>
                  </a:lnTo>
                  <a:lnTo>
                    <a:pt x="49" y="229"/>
                  </a:lnTo>
                  <a:lnTo>
                    <a:pt x="23" y="203"/>
                  </a:lnTo>
                  <a:lnTo>
                    <a:pt x="7" y="168"/>
                  </a:lnTo>
                  <a:lnTo>
                    <a:pt x="0" y="126"/>
                  </a:lnTo>
                  <a:lnTo>
                    <a:pt x="7" y="87"/>
                  </a:lnTo>
                  <a:lnTo>
                    <a:pt x="23" y="52"/>
                  </a:lnTo>
                  <a:lnTo>
                    <a:pt x="49" y="26"/>
                  </a:lnTo>
                  <a:lnTo>
                    <a:pt x="84" y="7"/>
                  </a:lnTo>
                  <a:lnTo>
                    <a:pt x="12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33">
              <a:extLst>
                <a:ext uri="{FF2B5EF4-FFF2-40B4-BE49-F238E27FC236}">
                  <a16:creationId xmlns:a16="http://schemas.microsoft.com/office/drawing/2014/main" id="{C7394692-1D5B-4A3A-BE52-4CB6852F469D}"/>
                </a:ext>
              </a:extLst>
            </p:cNvPr>
            <p:cNvSpPr>
              <a:spLocks noEditPoints="1"/>
            </p:cNvSpPr>
            <p:nvPr userDrawn="1"/>
          </p:nvSpPr>
          <p:spPr bwMode="auto">
            <a:xfrm>
              <a:off x="5483225" y="5280026"/>
              <a:ext cx="269875" cy="382588"/>
            </a:xfrm>
            <a:custGeom>
              <a:avLst/>
              <a:gdLst>
                <a:gd name="T0" fmla="*/ 32 w 170"/>
                <a:gd name="T1" fmla="*/ 28 h 241"/>
                <a:gd name="T2" fmla="*/ 32 w 170"/>
                <a:gd name="T3" fmla="*/ 105 h 241"/>
                <a:gd name="T4" fmla="*/ 74 w 170"/>
                <a:gd name="T5" fmla="*/ 105 h 241"/>
                <a:gd name="T6" fmla="*/ 90 w 170"/>
                <a:gd name="T7" fmla="*/ 105 h 241"/>
                <a:gd name="T8" fmla="*/ 104 w 170"/>
                <a:gd name="T9" fmla="*/ 101 h 241"/>
                <a:gd name="T10" fmla="*/ 116 w 170"/>
                <a:gd name="T11" fmla="*/ 96 h 241"/>
                <a:gd name="T12" fmla="*/ 123 w 170"/>
                <a:gd name="T13" fmla="*/ 84 h 241"/>
                <a:gd name="T14" fmla="*/ 125 w 170"/>
                <a:gd name="T15" fmla="*/ 68 h 241"/>
                <a:gd name="T16" fmla="*/ 123 w 170"/>
                <a:gd name="T17" fmla="*/ 52 h 241"/>
                <a:gd name="T18" fmla="*/ 116 w 170"/>
                <a:gd name="T19" fmla="*/ 40 h 241"/>
                <a:gd name="T20" fmla="*/ 104 w 170"/>
                <a:gd name="T21" fmla="*/ 33 h 241"/>
                <a:gd name="T22" fmla="*/ 90 w 170"/>
                <a:gd name="T23" fmla="*/ 31 h 241"/>
                <a:gd name="T24" fmla="*/ 74 w 170"/>
                <a:gd name="T25" fmla="*/ 28 h 241"/>
                <a:gd name="T26" fmla="*/ 32 w 170"/>
                <a:gd name="T27" fmla="*/ 28 h 241"/>
                <a:gd name="T28" fmla="*/ 0 w 170"/>
                <a:gd name="T29" fmla="*/ 0 h 241"/>
                <a:gd name="T30" fmla="*/ 83 w 170"/>
                <a:gd name="T31" fmla="*/ 0 h 241"/>
                <a:gd name="T32" fmla="*/ 111 w 170"/>
                <a:gd name="T33" fmla="*/ 3 h 241"/>
                <a:gd name="T34" fmla="*/ 130 w 170"/>
                <a:gd name="T35" fmla="*/ 12 h 241"/>
                <a:gd name="T36" fmla="*/ 144 w 170"/>
                <a:gd name="T37" fmla="*/ 24 h 241"/>
                <a:gd name="T38" fmla="*/ 153 w 170"/>
                <a:gd name="T39" fmla="*/ 38 h 241"/>
                <a:gd name="T40" fmla="*/ 158 w 170"/>
                <a:gd name="T41" fmla="*/ 52 h 241"/>
                <a:gd name="T42" fmla="*/ 160 w 170"/>
                <a:gd name="T43" fmla="*/ 68 h 241"/>
                <a:gd name="T44" fmla="*/ 156 w 170"/>
                <a:gd name="T45" fmla="*/ 89 h 241"/>
                <a:gd name="T46" fmla="*/ 144 w 170"/>
                <a:gd name="T47" fmla="*/ 110 h 241"/>
                <a:gd name="T48" fmla="*/ 125 w 170"/>
                <a:gd name="T49" fmla="*/ 124 h 241"/>
                <a:gd name="T50" fmla="*/ 102 w 170"/>
                <a:gd name="T51" fmla="*/ 131 h 241"/>
                <a:gd name="T52" fmla="*/ 170 w 170"/>
                <a:gd name="T53" fmla="*/ 241 h 241"/>
                <a:gd name="T54" fmla="*/ 130 w 170"/>
                <a:gd name="T55" fmla="*/ 241 h 241"/>
                <a:gd name="T56" fmla="*/ 69 w 170"/>
                <a:gd name="T57" fmla="*/ 133 h 241"/>
                <a:gd name="T58" fmla="*/ 32 w 170"/>
                <a:gd name="T59" fmla="*/ 133 h 241"/>
                <a:gd name="T60" fmla="*/ 32 w 170"/>
                <a:gd name="T61" fmla="*/ 241 h 241"/>
                <a:gd name="T62" fmla="*/ 0 w 170"/>
                <a:gd name="T63" fmla="*/ 241 h 241"/>
                <a:gd name="T64" fmla="*/ 0 w 170"/>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1">
                  <a:moveTo>
                    <a:pt x="32" y="28"/>
                  </a:moveTo>
                  <a:lnTo>
                    <a:pt x="32" y="105"/>
                  </a:lnTo>
                  <a:lnTo>
                    <a:pt x="74" y="105"/>
                  </a:lnTo>
                  <a:lnTo>
                    <a:pt x="90" y="105"/>
                  </a:lnTo>
                  <a:lnTo>
                    <a:pt x="104" y="101"/>
                  </a:lnTo>
                  <a:lnTo>
                    <a:pt x="116" y="96"/>
                  </a:lnTo>
                  <a:lnTo>
                    <a:pt x="123" y="84"/>
                  </a:lnTo>
                  <a:lnTo>
                    <a:pt x="125" y="68"/>
                  </a:lnTo>
                  <a:lnTo>
                    <a:pt x="123" y="52"/>
                  </a:lnTo>
                  <a:lnTo>
                    <a:pt x="116" y="40"/>
                  </a:lnTo>
                  <a:lnTo>
                    <a:pt x="104" y="33"/>
                  </a:lnTo>
                  <a:lnTo>
                    <a:pt x="90" y="31"/>
                  </a:lnTo>
                  <a:lnTo>
                    <a:pt x="74" y="28"/>
                  </a:lnTo>
                  <a:lnTo>
                    <a:pt x="32" y="28"/>
                  </a:lnTo>
                  <a:close/>
                  <a:moveTo>
                    <a:pt x="0" y="0"/>
                  </a:moveTo>
                  <a:lnTo>
                    <a:pt x="83" y="0"/>
                  </a:lnTo>
                  <a:lnTo>
                    <a:pt x="111" y="3"/>
                  </a:lnTo>
                  <a:lnTo>
                    <a:pt x="130" y="12"/>
                  </a:lnTo>
                  <a:lnTo>
                    <a:pt x="144" y="24"/>
                  </a:lnTo>
                  <a:lnTo>
                    <a:pt x="153" y="38"/>
                  </a:lnTo>
                  <a:lnTo>
                    <a:pt x="158" y="52"/>
                  </a:lnTo>
                  <a:lnTo>
                    <a:pt x="160" y="68"/>
                  </a:lnTo>
                  <a:lnTo>
                    <a:pt x="156" y="89"/>
                  </a:lnTo>
                  <a:lnTo>
                    <a:pt x="144" y="110"/>
                  </a:lnTo>
                  <a:lnTo>
                    <a:pt x="125" y="124"/>
                  </a:lnTo>
                  <a:lnTo>
                    <a:pt x="102" y="131"/>
                  </a:lnTo>
                  <a:lnTo>
                    <a:pt x="170" y="241"/>
                  </a:lnTo>
                  <a:lnTo>
                    <a:pt x="130" y="241"/>
                  </a:lnTo>
                  <a:lnTo>
                    <a:pt x="69" y="133"/>
                  </a:lnTo>
                  <a:lnTo>
                    <a:pt x="32" y="133"/>
                  </a:lnTo>
                  <a:lnTo>
                    <a:pt x="32"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34">
              <a:extLst>
                <a:ext uri="{FF2B5EF4-FFF2-40B4-BE49-F238E27FC236}">
                  <a16:creationId xmlns:a16="http://schemas.microsoft.com/office/drawing/2014/main" id="{1F1940BD-EDC4-43F8-A4E2-6D056A9942F6}"/>
                </a:ext>
              </a:extLst>
            </p:cNvPr>
            <p:cNvSpPr>
              <a:spLocks noEditPoints="1"/>
            </p:cNvSpPr>
            <p:nvPr userDrawn="1"/>
          </p:nvSpPr>
          <p:spPr bwMode="auto">
            <a:xfrm>
              <a:off x="5895975" y="5280026"/>
              <a:ext cx="373063" cy="382588"/>
            </a:xfrm>
            <a:custGeom>
              <a:avLst/>
              <a:gdLst>
                <a:gd name="T0" fmla="*/ 117 w 235"/>
                <a:gd name="T1" fmla="*/ 42 h 241"/>
                <a:gd name="T2" fmla="*/ 72 w 235"/>
                <a:gd name="T3" fmla="*/ 152 h 241"/>
                <a:gd name="T4" fmla="*/ 163 w 235"/>
                <a:gd name="T5" fmla="*/ 152 h 241"/>
                <a:gd name="T6" fmla="*/ 119 w 235"/>
                <a:gd name="T7" fmla="*/ 42 h 241"/>
                <a:gd name="T8" fmla="*/ 117 w 235"/>
                <a:gd name="T9" fmla="*/ 42 h 241"/>
                <a:gd name="T10" fmla="*/ 105 w 235"/>
                <a:gd name="T11" fmla="*/ 0 h 241"/>
                <a:gd name="T12" fmla="*/ 135 w 235"/>
                <a:gd name="T13" fmla="*/ 0 h 241"/>
                <a:gd name="T14" fmla="*/ 235 w 235"/>
                <a:gd name="T15" fmla="*/ 241 h 241"/>
                <a:gd name="T16" fmla="*/ 198 w 235"/>
                <a:gd name="T17" fmla="*/ 241 h 241"/>
                <a:gd name="T18" fmla="*/ 175 w 235"/>
                <a:gd name="T19" fmla="*/ 180 h 241"/>
                <a:gd name="T20" fmla="*/ 61 w 235"/>
                <a:gd name="T21" fmla="*/ 180 h 241"/>
                <a:gd name="T22" fmla="*/ 38 w 235"/>
                <a:gd name="T23" fmla="*/ 241 h 241"/>
                <a:gd name="T24" fmla="*/ 0 w 235"/>
                <a:gd name="T25" fmla="*/ 241 h 241"/>
                <a:gd name="T26" fmla="*/ 105 w 235"/>
                <a:gd name="T2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41">
                  <a:moveTo>
                    <a:pt x="117" y="42"/>
                  </a:moveTo>
                  <a:lnTo>
                    <a:pt x="72" y="152"/>
                  </a:lnTo>
                  <a:lnTo>
                    <a:pt x="163" y="152"/>
                  </a:lnTo>
                  <a:lnTo>
                    <a:pt x="119" y="42"/>
                  </a:lnTo>
                  <a:lnTo>
                    <a:pt x="117" y="42"/>
                  </a:lnTo>
                  <a:close/>
                  <a:moveTo>
                    <a:pt x="105" y="0"/>
                  </a:moveTo>
                  <a:lnTo>
                    <a:pt x="135" y="0"/>
                  </a:lnTo>
                  <a:lnTo>
                    <a:pt x="235" y="241"/>
                  </a:lnTo>
                  <a:lnTo>
                    <a:pt x="198" y="241"/>
                  </a:lnTo>
                  <a:lnTo>
                    <a:pt x="175" y="180"/>
                  </a:lnTo>
                  <a:lnTo>
                    <a:pt x="61" y="180"/>
                  </a:lnTo>
                  <a:lnTo>
                    <a:pt x="38" y="241"/>
                  </a:lnTo>
                  <a:lnTo>
                    <a:pt x="0" y="241"/>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35">
              <a:extLst>
                <a:ext uri="{FF2B5EF4-FFF2-40B4-BE49-F238E27FC236}">
                  <a16:creationId xmlns:a16="http://schemas.microsoft.com/office/drawing/2014/main" id="{8F46F961-D81B-4055-B6D7-E6EE66017066}"/>
                </a:ext>
              </a:extLst>
            </p:cNvPr>
            <p:cNvSpPr>
              <a:spLocks/>
            </p:cNvSpPr>
            <p:nvPr userDrawn="1"/>
          </p:nvSpPr>
          <p:spPr bwMode="auto">
            <a:xfrm>
              <a:off x="6421438" y="5268913"/>
              <a:ext cx="254000" cy="400050"/>
            </a:xfrm>
            <a:custGeom>
              <a:avLst/>
              <a:gdLst>
                <a:gd name="T0" fmla="*/ 88 w 160"/>
                <a:gd name="T1" fmla="*/ 0 h 252"/>
                <a:gd name="T2" fmla="*/ 114 w 160"/>
                <a:gd name="T3" fmla="*/ 3 h 252"/>
                <a:gd name="T4" fmla="*/ 137 w 160"/>
                <a:gd name="T5" fmla="*/ 12 h 252"/>
                <a:gd name="T6" fmla="*/ 158 w 160"/>
                <a:gd name="T7" fmla="*/ 28 h 252"/>
                <a:gd name="T8" fmla="*/ 130 w 160"/>
                <a:gd name="T9" fmla="*/ 54 h 252"/>
                <a:gd name="T10" fmla="*/ 114 w 160"/>
                <a:gd name="T11" fmla="*/ 38 h 252"/>
                <a:gd name="T12" fmla="*/ 88 w 160"/>
                <a:gd name="T13" fmla="*/ 33 h 252"/>
                <a:gd name="T14" fmla="*/ 65 w 160"/>
                <a:gd name="T15" fmla="*/ 35 h 252"/>
                <a:gd name="T16" fmla="*/ 51 w 160"/>
                <a:gd name="T17" fmla="*/ 45 h 252"/>
                <a:gd name="T18" fmla="*/ 44 w 160"/>
                <a:gd name="T19" fmla="*/ 56 h 252"/>
                <a:gd name="T20" fmla="*/ 42 w 160"/>
                <a:gd name="T21" fmla="*/ 68 h 252"/>
                <a:gd name="T22" fmla="*/ 46 w 160"/>
                <a:gd name="T23" fmla="*/ 84 h 252"/>
                <a:gd name="T24" fmla="*/ 56 w 160"/>
                <a:gd name="T25" fmla="*/ 96 h 252"/>
                <a:gd name="T26" fmla="*/ 72 w 160"/>
                <a:gd name="T27" fmla="*/ 105 h 252"/>
                <a:gd name="T28" fmla="*/ 91 w 160"/>
                <a:gd name="T29" fmla="*/ 110 h 252"/>
                <a:gd name="T30" fmla="*/ 112 w 160"/>
                <a:gd name="T31" fmla="*/ 117 h 252"/>
                <a:gd name="T32" fmla="*/ 130 w 160"/>
                <a:gd name="T33" fmla="*/ 126 h 252"/>
                <a:gd name="T34" fmla="*/ 144 w 160"/>
                <a:gd name="T35" fmla="*/ 138 h 252"/>
                <a:gd name="T36" fmla="*/ 156 w 160"/>
                <a:gd name="T37" fmla="*/ 154 h 252"/>
                <a:gd name="T38" fmla="*/ 160 w 160"/>
                <a:gd name="T39" fmla="*/ 180 h 252"/>
                <a:gd name="T40" fmla="*/ 156 w 160"/>
                <a:gd name="T41" fmla="*/ 203 h 252"/>
                <a:gd name="T42" fmla="*/ 144 w 160"/>
                <a:gd name="T43" fmla="*/ 224 h 252"/>
                <a:gd name="T44" fmla="*/ 125 w 160"/>
                <a:gd name="T45" fmla="*/ 241 h 252"/>
                <a:gd name="T46" fmla="*/ 102 w 160"/>
                <a:gd name="T47" fmla="*/ 250 h 252"/>
                <a:gd name="T48" fmla="*/ 77 w 160"/>
                <a:gd name="T49" fmla="*/ 252 h 252"/>
                <a:gd name="T50" fmla="*/ 46 w 160"/>
                <a:gd name="T51" fmla="*/ 250 h 252"/>
                <a:gd name="T52" fmla="*/ 21 w 160"/>
                <a:gd name="T53" fmla="*/ 238 h 252"/>
                <a:gd name="T54" fmla="*/ 0 w 160"/>
                <a:gd name="T55" fmla="*/ 220 h 252"/>
                <a:gd name="T56" fmla="*/ 28 w 160"/>
                <a:gd name="T57" fmla="*/ 196 h 252"/>
                <a:gd name="T58" fmla="*/ 42 w 160"/>
                <a:gd name="T59" fmla="*/ 210 h 252"/>
                <a:gd name="T60" fmla="*/ 58 w 160"/>
                <a:gd name="T61" fmla="*/ 220 h 252"/>
                <a:gd name="T62" fmla="*/ 77 w 160"/>
                <a:gd name="T63" fmla="*/ 222 h 252"/>
                <a:gd name="T64" fmla="*/ 93 w 160"/>
                <a:gd name="T65" fmla="*/ 220 h 252"/>
                <a:gd name="T66" fmla="*/ 109 w 160"/>
                <a:gd name="T67" fmla="*/ 213 h 252"/>
                <a:gd name="T68" fmla="*/ 121 w 160"/>
                <a:gd name="T69" fmla="*/ 201 h 252"/>
                <a:gd name="T70" fmla="*/ 125 w 160"/>
                <a:gd name="T71" fmla="*/ 182 h 252"/>
                <a:gd name="T72" fmla="*/ 121 w 160"/>
                <a:gd name="T73" fmla="*/ 168 h 252"/>
                <a:gd name="T74" fmla="*/ 109 w 160"/>
                <a:gd name="T75" fmla="*/ 157 h 252"/>
                <a:gd name="T76" fmla="*/ 95 w 160"/>
                <a:gd name="T77" fmla="*/ 150 h 252"/>
                <a:gd name="T78" fmla="*/ 77 w 160"/>
                <a:gd name="T79" fmla="*/ 143 h 252"/>
                <a:gd name="T80" fmla="*/ 56 w 160"/>
                <a:gd name="T81" fmla="*/ 136 h 252"/>
                <a:gd name="T82" fmla="*/ 37 w 160"/>
                <a:gd name="T83" fmla="*/ 126 h 252"/>
                <a:gd name="T84" fmla="*/ 23 w 160"/>
                <a:gd name="T85" fmla="*/ 115 h 252"/>
                <a:gd name="T86" fmla="*/ 11 w 160"/>
                <a:gd name="T87" fmla="*/ 96 h 252"/>
                <a:gd name="T88" fmla="*/ 7 w 160"/>
                <a:gd name="T89" fmla="*/ 68 h 252"/>
                <a:gd name="T90" fmla="*/ 11 w 160"/>
                <a:gd name="T91" fmla="*/ 52 h 252"/>
                <a:gd name="T92" fmla="*/ 18 w 160"/>
                <a:gd name="T93" fmla="*/ 33 h 252"/>
                <a:gd name="T94" fmla="*/ 35 w 160"/>
                <a:gd name="T95" fmla="*/ 17 h 252"/>
                <a:gd name="T96" fmla="*/ 58 w 160"/>
                <a:gd name="T97" fmla="*/ 5 h 252"/>
                <a:gd name="T98" fmla="*/ 88 w 160"/>
                <a:gd name="T9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252">
                  <a:moveTo>
                    <a:pt x="88" y="0"/>
                  </a:moveTo>
                  <a:lnTo>
                    <a:pt x="114" y="3"/>
                  </a:lnTo>
                  <a:lnTo>
                    <a:pt x="137" y="12"/>
                  </a:lnTo>
                  <a:lnTo>
                    <a:pt x="158" y="28"/>
                  </a:lnTo>
                  <a:lnTo>
                    <a:pt x="130" y="54"/>
                  </a:lnTo>
                  <a:lnTo>
                    <a:pt x="114" y="38"/>
                  </a:lnTo>
                  <a:lnTo>
                    <a:pt x="88" y="33"/>
                  </a:lnTo>
                  <a:lnTo>
                    <a:pt x="65" y="35"/>
                  </a:lnTo>
                  <a:lnTo>
                    <a:pt x="51" y="45"/>
                  </a:lnTo>
                  <a:lnTo>
                    <a:pt x="44" y="56"/>
                  </a:lnTo>
                  <a:lnTo>
                    <a:pt x="42" y="68"/>
                  </a:lnTo>
                  <a:lnTo>
                    <a:pt x="46" y="84"/>
                  </a:lnTo>
                  <a:lnTo>
                    <a:pt x="56" y="96"/>
                  </a:lnTo>
                  <a:lnTo>
                    <a:pt x="72" y="105"/>
                  </a:lnTo>
                  <a:lnTo>
                    <a:pt x="91" y="110"/>
                  </a:lnTo>
                  <a:lnTo>
                    <a:pt x="112" y="117"/>
                  </a:lnTo>
                  <a:lnTo>
                    <a:pt x="130" y="126"/>
                  </a:lnTo>
                  <a:lnTo>
                    <a:pt x="144" y="138"/>
                  </a:lnTo>
                  <a:lnTo>
                    <a:pt x="156" y="154"/>
                  </a:lnTo>
                  <a:lnTo>
                    <a:pt x="160" y="180"/>
                  </a:lnTo>
                  <a:lnTo>
                    <a:pt x="156" y="203"/>
                  </a:lnTo>
                  <a:lnTo>
                    <a:pt x="144" y="224"/>
                  </a:lnTo>
                  <a:lnTo>
                    <a:pt x="125" y="241"/>
                  </a:lnTo>
                  <a:lnTo>
                    <a:pt x="102" y="250"/>
                  </a:lnTo>
                  <a:lnTo>
                    <a:pt x="77" y="252"/>
                  </a:lnTo>
                  <a:lnTo>
                    <a:pt x="46" y="250"/>
                  </a:lnTo>
                  <a:lnTo>
                    <a:pt x="21" y="238"/>
                  </a:lnTo>
                  <a:lnTo>
                    <a:pt x="0" y="220"/>
                  </a:lnTo>
                  <a:lnTo>
                    <a:pt x="28" y="196"/>
                  </a:lnTo>
                  <a:lnTo>
                    <a:pt x="42" y="210"/>
                  </a:lnTo>
                  <a:lnTo>
                    <a:pt x="58" y="220"/>
                  </a:lnTo>
                  <a:lnTo>
                    <a:pt x="77" y="222"/>
                  </a:lnTo>
                  <a:lnTo>
                    <a:pt x="93" y="220"/>
                  </a:lnTo>
                  <a:lnTo>
                    <a:pt x="109" y="213"/>
                  </a:lnTo>
                  <a:lnTo>
                    <a:pt x="121" y="201"/>
                  </a:lnTo>
                  <a:lnTo>
                    <a:pt x="125" y="182"/>
                  </a:lnTo>
                  <a:lnTo>
                    <a:pt x="121" y="168"/>
                  </a:lnTo>
                  <a:lnTo>
                    <a:pt x="109" y="157"/>
                  </a:lnTo>
                  <a:lnTo>
                    <a:pt x="95" y="150"/>
                  </a:lnTo>
                  <a:lnTo>
                    <a:pt x="77" y="143"/>
                  </a:lnTo>
                  <a:lnTo>
                    <a:pt x="56" y="136"/>
                  </a:lnTo>
                  <a:lnTo>
                    <a:pt x="37" y="126"/>
                  </a:lnTo>
                  <a:lnTo>
                    <a:pt x="23" y="115"/>
                  </a:lnTo>
                  <a:lnTo>
                    <a:pt x="11" y="96"/>
                  </a:lnTo>
                  <a:lnTo>
                    <a:pt x="7" y="68"/>
                  </a:lnTo>
                  <a:lnTo>
                    <a:pt x="11" y="52"/>
                  </a:lnTo>
                  <a:lnTo>
                    <a:pt x="18" y="33"/>
                  </a:lnTo>
                  <a:lnTo>
                    <a:pt x="35" y="17"/>
                  </a:lnTo>
                  <a:lnTo>
                    <a:pt x="58" y="5"/>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Freeform 36">
              <a:extLst>
                <a:ext uri="{FF2B5EF4-FFF2-40B4-BE49-F238E27FC236}">
                  <a16:creationId xmlns:a16="http://schemas.microsoft.com/office/drawing/2014/main" id="{23FC9197-304A-4963-9AF0-BDBBA594EB85}"/>
                </a:ext>
              </a:extLst>
            </p:cNvPr>
            <p:cNvSpPr>
              <a:spLocks/>
            </p:cNvSpPr>
            <p:nvPr userDrawn="1"/>
          </p:nvSpPr>
          <p:spPr bwMode="auto">
            <a:xfrm>
              <a:off x="6738938" y="5280026"/>
              <a:ext cx="395288" cy="382588"/>
            </a:xfrm>
            <a:custGeom>
              <a:avLst/>
              <a:gdLst>
                <a:gd name="T0" fmla="*/ 0 w 249"/>
                <a:gd name="T1" fmla="*/ 0 h 241"/>
                <a:gd name="T2" fmla="*/ 49 w 249"/>
                <a:gd name="T3" fmla="*/ 0 h 241"/>
                <a:gd name="T4" fmla="*/ 123 w 249"/>
                <a:gd name="T5" fmla="*/ 182 h 241"/>
                <a:gd name="T6" fmla="*/ 126 w 249"/>
                <a:gd name="T7" fmla="*/ 182 h 241"/>
                <a:gd name="T8" fmla="*/ 200 w 249"/>
                <a:gd name="T9" fmla="*/ 0 h 241"/>
                <a:gd name="T10" fmla="*/ 249 w 249"/>
                <a:gd name="T11" fmla="*/ 0 h 241"/>
                <a:gd name="T12" fmla="*/ 249 w 249"/>
                <a:gd name="T13" fmla="*/ 241 h 241"/>
                <a:gd name="T14" fmla="*/ 216 w 249"/>
                <a:gd name="T15" fmla="*/ 241 h 241"/>
                <a:gd name="T16" fmla="*/ 216 w 249"/>
                <a:gd name="T17" fmla="*/ 42 h 241"/>
                <a:gd name="T18" fmla="*/ 216 w 249"/>
                <a:gd name="T19" fmla="*/ 42 h 241"/>
                <a:gd name="T20" fmla="*/ 135 w 249"/>
                <a:gd name="T21" fmla="*/ 241 h 241"/>
                <a:gd name="T22" fmla="*/ 114 w 249"/>
                <a:gd name="T23" fmla="*/ 241 h 241"/>
                <a:gd name="T24" fmla="*/ 33 w 249"/>
                <a:gd name="T25" fmla="*/ 42 h 241"/>
                <a:gd name="T26" fmla="*/ 33 w 249"/>
                <a:gd name="T27" fmla="*/ 42 h 241"/>
                <a:gd name="T28" fmla="*/ 33 w 249"/>
                <a:gd name="T29" fmla="*/ 241 h 241"/>
                <a:gd name="T30" fmla="*/ 0 w 249"/>
                <a:gd name="T31" fmla="*/ 241 h 241"/>
                <a:gd name="T32" fmla="*/ 0 w 249"/>
                <a:gd name="T3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41">
                  <a:moveTo>
                    <a:pt x="0" y="0"/>
                  </a:moveTo>
                  <a:lnTo>
                    <a:pt x="49" y="0"/>
                  </a:lnTo>
                  <a:lnTo>
                    <a:pt x="123" y="182"/>
                  </a:lnTo>
                  <a:lnTo>
                    <a:pt x="126" y="182"/>
                  </a:lnTo>
                  <a:lnTo>
                    <a:pt x="200" y="0"/>
                  </a:lnTo>
                  <a:lnTo>
                    <a:pt x="249" y="0"/>
                  </a:lnTo>
                  <a:lnTo>
                    <a:pt x="249" y="241"/>
                  </a:lnTo>
                  <a:lnTo>
                    <a:pt x="216" y="241"/>
                  </a:lnTo>
                  <a:lnTo>
                    <a:pt x="216" y="42"/>
                  </a:lnTo>
                  <a:lnTo>
                    <a:pt x="216" y="42"/>
                  </a:lnTo>
                  <a:lnTo>
                    <a:pt x="135" y="241"/>
                  </a:lnTo>
                  <a:lnTo>
                    <a:pt x="114" y="241"/>
                  </a:lnTo>
                  <a:lnTo>
                    <a:pt x="33" y="42"/>
                  </a:lnTo>
                  <a:lnTo>
                    <a:pt x="33" y="42"/>
                  </a:lnTo>
                  <a:lnTo>
                    <a:pt x="33"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Freeform 37">
              <a:extLst>
                <a:ext uri="{FF2B5EF4-FFF2-40B4-BE49-F238E27FC236}">
                  <a16:creationId xmlns:a16="http://schemas.microsoft.com/office/drawing/2014/main" id="{B9971C12-812F-4F4A-AB6E-542EBA9C6AC7}"/>
                </a:ext>
              </a:extLst>
            </p:cNvPr>
            <p:cNvSpPr>
              <a:spLocks noEditPoints="1"/>
            </p:cNvSpPr>
            <p:nvPr userDrawn="1"/>
          </p:nvSpPr>
          <p:spPr bwMode="auto">
            <a:xfrm>
              <a:off x="7170738" y="5280026"/>
              <a:ext cx="377825" cy="382588"/>
            </a:xfrm>
            <a:custGeom>
              <a:avLst/>
              <a:gdLst>
                <a:gd name="T0" fmla="*/ 119 w 238"/>
                <a:gd name="T1" fmla="*/ 42 h 241"/>
                <a:gd name="T2" fmla="*/ 72 w 238"/>
                <a:gd name="T3" fmla="*/ 152 h 241"/>
                <a:gd name="T4" fmla="*/ 163 w 238"/>
                <a:gd name="T5" fmla="*/ 152 h 241"/>
                <a:gd name="T6" fmla="*/ 119 w 238"/>
                <a:gd name="T7" fmla="*/ 42 h 241"/>
                <a:gd name="T8" fmla="*/ 119 w 238"/>
                <a:gd name="T9" fmla="*/ 42 h 241"/>
                <a:gd name="T10" fmla="*/ 105 w 238"/>
                <a:gd name="T11" fmla="*/ 0 h 241"/>
                <a:gd name="T12" fmla="*/ 135 w 238"/>
                <a:gd name="T13" fmla="*/ 0 h 241"/>
                <a:gd name="T14" fmla="*/ 238 w 238"/>
                <a:gd name="T15" fmla="*/ 241 h 241"/>
                <a:gd name="T16" fmla="*/ 200 w 238"/>
                <a:gd name="T17" fmla="*/ 241 h 241"/>
                <a:gd name="T18" fmla="*/ 175 w 238"/>
                <a:gd name="T19" fmla="*/ 180 h 241"/>
                <a:gd name="T20" fmla="*/ 61 w 238"/>
                <a:gd name="T21" fmla="*/ 180 h 241"/>
                <a:gd name="T22" fmla="*/ 37 w 238"/>
                <a:gd name="T23" fmla="*/ 241 h 241"/>
                <a:gd name="T24" fmla="*/ 0 w 238"/>
                <a:gd name="T25" fmla="*/ 241 h 241"/>
                <a:gd name="T26" fmla="*/ 105 w 238"/>
                <a:gd name="T2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41">
                  <a:moveTo>
                    <a:pt x="119" y="42"/>
                  </a:moveTo>
                  <a:lnTo>
                    <a:pt x="72" y="152"/>
                  </a:lnTo>
                  <a:lnTo>
                    <a:pt x="163" y="152"/>
                  </a:lnTo>
                  <a:lnTo>
                    <a:pt x="119" y="42"/>
                  </a:lnTo>
                  <a:lnTo>
                    <a:pt x="119" y="42"/>
                  </a:lnTo>
                  <a:close/>
                  <a:moveTo>
                    <a:pt x="105" y="0"/>
                  </a:moveTo>
                  <a:lnTo>
                    <a:pt x="135" y="0"/>
                  </a:lnTo>
                  <a:lnTo>
                    <a:pt x="238" y="241"/>
                  </a:lnTo>
                  <a:lnTo>
                    <a:pt x="200" y="241"/>
                  </a:lnTo>
                  <a:lnTo>
                    <a:pt x="175" y="180"/>
                  </a:lnTo>
                  <a:lnTo>
                    <a:pt x="61" y="180"/>
                  </a:lnTo>
                  <a:lnTo>
                    <a:pt x="37" y="241"/>
                  </a:lnTo>
                  <a:lnTo>
                    <a:pt x="0" y="241"/>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Freeform 38">
              <a:extLst>
                <a:ext uri="{FF2B5EF4-FFF2-40B4-BE49-F238E27FC236}">
                  <a16:creationId xmlns:a16="http://schemas.microsoft.com/office/drawing/2014/main" id="{5E8976EB-26F3-46F3-B521-3B821CE21916}"/>
                </a:ext>
              </a:extLst>
            </p:cNvPr>
            <p:cNvSpPr>
              <a:spLocks noEditPoints="1"/>
            </p:cNvSpPr>
            <p:nvPr userDrawn="1"/>
          </p:nvSpPr>
          <p:spPr bwMode="auto">
            <a:xfrm>
              <a:off x="7588250" y="5280026"/>
              <a:ext cx="269875" cy="382588"/>
            </a:xfrm>
            <a:custGeom>
              <a:avLst/>
              <a:gdLst>
                <a:gd name="T0" fmla="*/ 33 w 170"/>
                <a:gd name="T1" fmla="*/ 28 h 241"/>
                <a:gd name="T2" fmla="*/ 33 w 170"/>
                <a:gd name="T3" fmla="*/ 105 h 241"/>
                <a:gd name="T4" fmla="*/ 75 w 170"/>
                <a:gd name="T5" fmla="*/ 105 h 241"/>
                <a:gd name="T6" fmla="*/ 91 w 170"/>
                <a:gd name="T7" fmla="*/ 105 h 241"/>
                <a:gd name="T8" fmla="*/ 105 w 170"/>
                <a:gd name="T9" fmla="*/ 101 h 241"/>
                <a:gd name="T10" fmla="*/ 117 w 170"/>
                <a:gd name="T11" fmla="*/ 96 h 241"/>
                <a:gd name="T12" fmla="*/ 124 w 170"/>
                <a:gd name="T13" fmla="*/ 84 h 241"/>
                <a:gd name="T14" fmla="*/ 126 w 170"/>
                <a:gd name="T15" fmla="*/ 68 h 241"/>
                <a:gd name="T16" fmla="*/ 124 w 170"/>
                <a:gd name="T17" fmla="*/ 52 h 241"/>
                <a:gd name="T18" fmla="*/ 117 w 170"/>
                <a:gd name="T19" fmla="*/ 40 h 241"/>
                <a:gd name="T20" fmla="*/ 105 w 170"/>
                <a:gd name="T21" fmla="*/ 33 h 241"/>
                <a:gd name="T22" fmla="*/ 91 w 170"/>
                <a:gd name="T23" fmla="*/ 31 h 241"/>
                <a:gd name="T24" fmla="*/ 75 w 170"/>
                <a:gd name="T25" fmla="*/ 28 h 241"/>
                <a:gd name="T26" fmla="*/ 33 w 170"/>
                <a:gd name="T27" fmla="*/ 28 h 241"/>
                <a:gd name="T28" fmla="*/ 0 w 170"/>
                <a:gd name="T29" fmla="*/ 0 h 241"/>
                <a:gd name="T30" fmla="*/ 84 w 170"/>
                <a:gd name="T31" fmla="*/ 0 h 241"/>
                <a:gd name="T32" fmla="*/ 112 w 170"/>
                <a:gd name="T33" fmla="*/ 3 h 241"/>
                <a:gd name="T34" fmla="*/ 131 w 170"/>
                <a:gd name="T35" fmla="*/ 12 h 241"/>
                <a:gd name="T36" fmla="*/ 145 w 170"/>
                <a:gd name="T37" fmla="*/ 24 h 241"/>
                <a:gd name="T38" fmla="*/ 154 w 170"/>
                <a:gd name="T39" fmla="*/ 38 h 241"/>
                <a:gd name="T40" fmla="*/ 158 w 170"/>
                <a:gd name="T41" fmla="*/ 52 h 241"/>
                <a:gd name="T42" fmla="*/ 161 w 170"/>
                <a:gd name="T43" fmla="*/ 68 h 241"/>
                <a:gd name="T44" fmla="*/ 156 w 170"/>
                <a:gd name="T45" fmla="*/ 89 h 241"/>
                <a:gd name="T46" fmla="*/ 145 w 170"/>
                <a:gd name="T47" fmla="*/ 110 h 241"/>
                <a:gd name="T48" fmla="*/ 126 w 170"/>
                <a:gd name="T49" fmla="*/ 124 h 241"/>
                <a:gd name="T50" fmla="*/ 103 w 170"/>
                <a:gd name="T51" fmla="*/ 131 h 241"/>
                <a:gd name="T52" fmla="*/ 170 w 170"/>
                <a:gd name="T53" fmla="*/ 241 h 241"/>
                <a:gd name="T54" fmla="*/ 128 w 170"/>
                <a:gd name="T55" fmla="*/ 241 h 241"/>
                <a:gd name="T56" fmla="*/ 68 w 170"/>
                <a:gd name="T57" fmla="*/ 133 h 241"/>
                <a:gd name="T58" fmla="*/ 33 w 170"/>
                <a:gd name="T59" fmla="*/ 133 h 241"/>
                <a:gd name="T60" fmla="*/ 33 w 170"/>
                <a:gd name="T61" fmla="*/ 241 h 241"/>
                <a:gd name="T62" fmla="*/ 0 w 170"/>
                <a:gd name="T63" fmla="*/ 241 h 241"/>
                <a:gd name="T64" fmla="*/ 0 w 170"/>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1">
                  <a:moveTo>
                    <a:pt x="33" y="28"/>
                  </a:moveTo>
                  <a:lnTo>
                    <a:pt x="33" y="105"/>
                  </a:lnTo>
                  <a:lnTo>
                    <a:pt x="75" y="105"/>
                  </a:lnTo>
                  <a:lnTo>
                    <a:pt x="91" y="105"/>
                  </a:lnTo>
                  <a:lnTo>
                    <a:pt x="105" y="101"/>
                  </a:lnTo>
                  <a:lnTo>
                    <a:pt x="117" y="96"/>
                  </a:lnTo>
                  <a:lnTo>
                    <a:pt x="124" y="84"/>
                  </a:lnTo>
                  <a:lnTo>
                    <a:pt x="126" y="68"/>
                  </a:lnTo>
                  <a:lnTo>
                    <a:pt x="124" y="52"/>
                  </a:lnTo>
                  <a:lnTo>
                    <a:pt x="117" y="40"/>
                  </a:lnTo>
                  <a:lnTo>
                    <a:pt x="105" y="33"/>
                  </a:lnTo>
                  <a:lnTo>
                    <a:pt x="91" y="31"/>
                  </a:lnTo>
                  <a:lnTo>
                    <a:pt x="75" y="28"/>
                  </a:lnTo>
                  <a:lnTo>
                    <a:pt x="33" y="28"/>
                  </a:lnTo>
                  <a:close/>
                  <a:moveTo>
                    <a:pt x="0" y="0"/>
                  </a:moveTo>
                  <a:lnTo>
                    <a:pt x="84" y="0"/>
                  </a:lnTo>
                  <a:lnTo>
                    <a:pt x="112" y="3"/>
                  </a:lnTo>
                  <a:lnTo>
                    <a:pt x="131" y="12"/>
                  </a:lnTo>
                  <a:lnTo>
                    <a:pt x="145" y="24"/>
                  </a:lnTo>
                  <a:lnTo>
                    <a:pt x="154" y="38"/>
                  </a:lnTo>
                  <a:lnTo>
                    <a:pt x="158" y="52"/>
                  </a:lnTo>
                  <a:lnTo>
                    <a:pt x="161" y="68"/>
                  </a:lnTo>
                  <a:lnTo>
                    <a:pt x="156" y="89"/>
                  </a:lnTo>
                  <a:lnTo>
                    <a:pt x="145" y="110"/>
                  </a:lnTo>
                  <a:lnTo>
                    <a:pt x="126" y="124"/>
                  </a:lnTo>
                  <a:lnTo>
                    <a:pt x="103" y="131"/>
                  </a:lnTo>
                  <a:lnTo>
                    <a:pt x="170" y="241"/>
                  </a:lnTo>
                  <a:lnTo>
                    <a:pt x="128" y="241"/>
                  </a:lnTo>
                  <a:lnTo>
                    <a:pt x="68" y="133"/>
                  </a:lnTo>
                  <a:lnTo>
                    <a:pt x="33" y="133"/>
                  </a:lnTo>
                  <a:lnTo>
                    <a:pt x="33"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Freeform 39">
              <a:extLst>
                <a:ext uri="{FF2B5EF4-FFF2-40B4-BE49-F238E27FC236}">
                  <a16:creationId xmlns:a16="http://schemas.microsoft.com/office/drawing/2014/main" id="{67ECA2D0-2E7D-4616-8EF0-D7325EC2EE1A}"/>
                </a:ext>
              </a:extLst>
            </p:cNvPr>
            <p:cNvSpPr>
              <a:spLocks/>
            </p:cNvSpPr>
            <p:nvPr userDrawn="1"/>
          </p:nvSpPr>
          <p:spPr bwMode="auto">
            <a:xfrm>
              <a:off x="7866063" y="5280026"/>
              <a:ext cx="295275" cy="382588"/>
            </a:xfrm>
            <a:custGeom>
              <a:avLst/>
              <a:gdLst>
                <a:gd name="T0" fmla="*/ 0 w 186"/>
                <a:gd name="T1" fmla="*/ 0 h 241"/>
                <a:gd name="T2" fmla="*/ 186 w 186"/>
                <a:gd name="T3" fmla="*/ 0 h 241"/>
                <a:gd name="T4" fmla="*/ 186 w 186"/>
                <a:gd name="T5" fmla="*/ 31 h 241"/>
                <a:gd name="T6" fmla="*/ 109 w 186"/>
                <a:gd name="T7" fmla="*/ 31 h 241"/>
                <a:gd name="T8" fmla="*/ 109 w 186"/>
                <a:gd name="T9" fmla="*/ 241 h 241"/>
                <a:gd name="T10" fmla="*/ 77 w 186"/>
                <a:gd name="T11" fmla="*/ 241 h 241"/>
                <a:gd name="T12" fmla="*/ 77 w 186"/>
                <a:gd name="T13" fmla="*/ 31 h 241"/>
                <a:gd name="T14" fmla="*/ 0 w 186"/>
                <a:gd name="T15" fmla="*/ 31 h 241"/>
                <a:gd name="T16" fmla="*/ 0 w 186"/>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41">
                  <a:moveTo>
                    <a:pt x="0" y="0"/>
                  </a:moveTo>
                  <a:lnTo>
                    <a:pt x="186" y="0"/>
                  </a:lnTo>
                  <a:lnTo>
                    <a:pt x="186" y="31"/>
                  </a:lnTo>
                  <a:lnTo>
                    <a:pt x="109" y="31"/>
                  </a:lnTo>
                  <a:lnTo>
                    <a:pt x="109" y="241"/>
                  </a:lnTo>
                  <a:lnTo>
                    <a:pt x="77" y="241"/>
                  </a:lnTo>
                  <a:lnTo>
                    <a:pt x="77" y="31"/>
                  </a:lnTo>
                  <a:lnTo>
                    <a:pt x="0" y="3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Freeform 40">
              <a:extLst>
                <a:ext uri="{FF2B5EF4-FFF2-40B4-BE49-F238E27FC236}">
                  <a16:creationId xmlns:a16="http://schemas.microsoft.com/office/drawing/2014/main" id="{1FF5B2F2-E920-434E-A3C7-3DF026735A86}"/>
                </a:ext>
              </a:extLst>
            </p:cNvPr>
            <p:cNvSpPr>
              <a:spLocks/>
            </p:cNvSpPr>
            <p:nvPr userDrawn="1"/>
          </p:nvSpPr>
          <p:spPr bwMode="auto">
            <a:xfrm>
              <a:off x="8205788" y="5280026"/>
              <a:ext cx="254000" cy="382588"/>
            </a:xfrm>
            <a:custGeom>
              <a:avLst/>
              <a:gdLst>
                <a:gd name="T0" fmla="*/ 0 w 160"/>
                <a:gd name="T1" fmla="*/ 0 h 241"/>
                <a:gd name="T2" fmla="*/ 156 w 160"/>
                <a:gd name="T3" fmla="*/ 0 h 241"/>
                <a:gd name="T4" fmla="*/ 156 w 160"/>
                <a:gd name="T5" fmla="*/ 31 h 241"/>
                <a:gd name="T6" fmla="*/ 32 w 160"/>
                <a:gd name="T7" fmla="*/ 31 h 241"/>
                <a:gd name="T8" fmla="*/ 32 w 160"/>
                <a:gd name="T9" fmla="*/ 103 h 241"/>
                <a:gd name="T10" fmla="*/ 146 w 160"/>
                <a:gd name="T11" fmla="*/ 103 h 241"/>
                <a:gd name="T12" fmla="*/ 146 w 160"/>
                <a:gd name="T13" fmla="*/ 133 h 241"/>
                <a:gd name="T14" fmla="*/ 32 w 160"/>
                <a:gd name="T15" fmla="*/ 133 h 241"/>
                <a:gd name="T16" fmla="*/ 32 w 160"/>
                <a:gd name="T17" fmla="*/ 210 h 241"/>
                <a:gd name="T18" fmla="*/ 160 w 160"/>
                <a:gd name="T19" fmla="*/ 210 h 241"/>
                <a:gd name="T20" fmla="*/ 160 w 160"/>
                <a:gd name="T21" fmla="*/ 241 h 241"/>
                <a:gd name="T22" fmla="*/ 0 w 160"/>
                <a:gd name="T23" fmla="*/ 241 h 241"/>
                <a:gd name="T24" fmla="*/ 0 w 160"/>
                <a:gd name="T2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41">
                  <a:moveTo>
                    <a:pt x="0" y="0"/>
                  </a:moveTo>
                  <a:lnTo>
                    <a:pt x="156" y="0"/>
                  </a:lnTo>
                  <a:lnTo>
                    <a:pt x="156" y="31"/>
                  </a:lnTo>
                  <a:lnTo>
                    <a:pt x="32" y="31"/>
                  </a:lnTo>
                  <a:lnTo>
                    <a:pt x="32" y="103"/>
                  </a:lnTo>
                  <a:lnTo>
                    <a:pt x="146" y="103"/>
                  </a:lnTo>
                  <a:lnTo>
                    <a:pt x="146" y="133"/>
                  </a:lnTo>
                  <a:lnTo>
                    <a:pt x="32" y="133"/>
                  </a:lnTo>
                  <a:lnTo>
                    <a:pt x="32" y="210"/>
                  </a:lnTo>
                  <a:lnTo>
                    <a:pt x="160" y="210"/>
                  </a:lnTo>
                  <a:lnTo>
                    <a:pt x="160"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4" name="Freeform 41">
              <a:extLst>
                <a:ext uri="{FF2B5EF4-FFF2-40B4-BE49-F238E27FC236}">
                  <a16:creationId xmlns:a16="http://schemas.microsoft.com/office/drawing/2014/main" id="{A02D6F3D-F77C-43BD-836A-F1FF029D4E09}"/>
                </a:ext>
              </a:extLst>
            </p:cNvPr>
            <p:cNvSpPr>
              <a:spLocks noEditPoints="1"/>
            </p:cNvSpPr>
            <p:nvPr userDrawn="1"/>
          </p:nvSpPr>
          <p:spPr bwMode="auto">
            <a:xfrm>
              <a:off x="8526463" y="5280026"/>
              <a:ext cx="269875" cy="382588"/>
            </a:xfrm>
            <a:custGeom>
              <a:avLst/>
              <a:gdLst>
                <a:gd name="T0" fmla="*/ 33 w 170"/>
                <a:gd name="T1" fmla="*/ 28 h 241"/>
                <a:gd name="T2" fmla="*/ 33 w 170"/>
                <a:gd name="T3" fmla="*/ 105 h 241"/>
                <a:gd name="T4" fmla="*/ 75 w 170"/>
                <a:gd name="T5" fmla="*/ 105 h 241"/>
                <a:gd name="T6" fmla="*/ 89 w 170"/>
                <a:gd name="T7" fmla="*/ 105 h 241"/>
                <a:gd name="T8" fmla="*/ 103 w 170"/>
                <a:gd name="T9" fmla="*/ 101 h 241"/>
                <a:gd name="T10" fmla="*/ 114 w 170"/>
                <a:gd name="T11" fmla="*/ 96 h 241"/>
                <a:gd name="T12" fmla="*/ 124 w 170"/>
                <a:gd name="T13" fmla="*/ 84 h 241"/>
                <a:gd name="T14" fmla="*/ 126 w 170"/>
                <a:gd name="T15" fmla="*/ 68 h 241"/>
                <a:gd name="T16" fmla="*/ 124 w 170"/>
                <a:gd name="T17" fmla="*/ 52 h 241"/>
                <a:gd name="T18" fmla="*/ 114 w 170"/>
                <a:gd name="T19" fmla="*/ 40 h 241"/>
                <a:gd name="T20" fmla="*/ 103 w 170"/>
                <a:gd name="T21" fmla="*/ 33 h 241"/>
                <a:gd name="T22" fmla="*/ 89 w 170"/>
                <a:gd name="T23" fmla="*/ 31 h 241"/>
                <a:gd name="T24" fmla="*/ 75 w 170"/>
                <a:gd name="T25" fmla="*/ 28 h 241"/>
                <a:gd name="T26" fmla="*/ 33 w 170"/>
                <a:gd name="T27" fmla="*/ 28 h 241"/>
                <a:gd name="T28" fmla="*/ 0 w 170"/>
                <a:gd name="T29" fmla="*/ 0 h 241"/>
                <a:gd name="T30" fmla="*/ 84 w 170"/>
                <a:gd name="T31" fmla="*/ 0 h 241"/>
                <a:gd name="T32" fmla="*/ 110 w 170"/>
                <a:gd name="T33" fmla="*/ 3 h 241"/>
                <a:gd name="T34" fmla="*/ 131 w 170"/>
                <a:gd name="T35" fmla="*/ 12 h 241"/>
                <a:gd name="T36" fmla="*/ 145 w 170"/>
                <a:gd name="T37" fmla="*/ 24 h 241"/>
                <a:gd name="T38" fmla="*/ 154 w 170"/>
                <a:gd name="T39" fmla="*/ 38 h 241"/>
                <a:gd name="T40" fmla="*/ 159 w 170"/>
                <a:gd name="T41" fmla="*/ 52 h 241"/>
                <a:gd name="T42" fmla="*/ 161 w 170"/>
                <a:gd name="T43" fmla="*/ 68 h 241"/>
                <a:gd name="T44" fmla="*/ 156 w 170"/>
                <a:gd name="T45" fmla="*/ 89 h 241"/>
                <a:gd name="T46" fmla="*/ 145 w 170"/>
                <a:gd name="T47" fmla="*/ 110 h 241"/>
                <a:gd name="T48" fmla="*/ 126 w 170"/>
                <a:gd name="T49" fmla="*/ 124 h 241"/>
                <a:gd name="T50" fmla="*/ 100 w 170"/>
                <a:gd name="T51" fmla="*/ 131 h 241"/>
                <a:gd name="T52" fmla="*/ 170 w 170"/>
                <a:gd name="T53" fmla="*/ 241 h 241"/>
                <a:gd name="T54" fmla="*/ 128 w 170"/>
                <a:gd name="T55" fmla="*/ 241 h 241"/>
                <a:gd name="T56" fmla="*/ 68 w 170"/>
                <a:gd name="T57" fmla="*/ 133 h 241"/>
                <a:gd name="T58" fmla="*/ 33 w 170"/>
                <a:gd name="T59" fmla="*/ 133 h 241"/>
                <a:gd name="T60" fmla="*/ 33 w 170"/>
                <a:gd name="T61" fmla="*/ 241 h 241"/>
                <a:gd name="T62" fmla="*/ 0 w 170"/>
                <a:gd name="T63" fmla="*/ 241 h 241"/>
                <a:gd name="T64" fmla="*/ 0 w 170"/>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1">
                  <a:moveTo>
                    <a:pt x="33" y="28"/>
                  </a:moveTo>
                  <a:lnTo>
                    <a:pt x="33" y="105"/>
                  </a:lnTo>
                  <a:lnTo>
                    <a:pt x="75" y="105"/>
                  </a:lnTo>
                  <a:lnTo>
                    <a:pt x="89" y="105"/>
                  </a:lnTo>
                  <a:lnTo>
                    <a:pt x="103" y="101"/>
                  </a:lnTo>
                  <a:lnTo>
                    <a:pt x="114" y="96"/>
                  </a:lnTo>
                  <a:lnTo>
                    <a:pt x="124" y="84"/>
                  </a:lnTo>
                  <a:lnTo>
                    <a:pt x="126" y="68"/>
                  </a:lnTo>
                  <a:lnTo>
                    <a:pt x="124" y="52"/>
                  </a:lnTo>
                  <a:lnTo>
                    <a:pt x="114" y="40"/>
                  </a:lnTo>
                  <a:lnTo>
                    <a:pt x="103" y="33"/>
                  </a:lnTo>
                  <a:lnTo>
                    <a:pt x="89" y="31"/>
                  </a:lnTo>
                  <a:lnTo>
                    <a:pt x="75" y="28"/>
                  </a:lnTo>
                  <a:lnTo>
                    <a:pt x="33" y="28"/>
                  </a:lnTo>
                  <a:close/>
                  <a:moveTo>
                    <a:pt x="0" y="0"/>
                  </a:moveTo>
                  <a:lnTo>
                    <a:pt x="84" y="0"/>
                  </a:lnTo>
                  <a:lnTo>
                    <a:pt x="110" y="3"/>
                  </a:lnTo>
                  <a:lnTo>
                    <a:pt x="131" y="12"/>
                  </a:lnTo>
                  <a:lnTo>
                    <a:pt x="145" y="24"/>
                  </a:lnTo>
                  <a:lnTo>
                    <a:pt x="154" y="38"/>
                  </a:lnTo>
                  <a:lnTo>
                    <a:pt x="159" y="52"/>
                  </a:lnTo>
                  <a:lnTo>
                    <a:pt x="161" y="68"/>
                  </a:lnTo>
                  <a:lnTo>
                    <a:pt x="156" y="89"/>
                  </a:lnTo>
                  <a:lnTo>
                    <a:pt x="145" y="110"/>
                  </a:lnTo>
                  <a:lnTo>
                    <a:pt x="126" y="124"/>
                  </a:lnTo>
                  <a:lnTo>
                    <a:pt x="100" y="131"/>
                  </a:lnTo>
                  <a:lnTo>
                    <a:pt x="170" y="241"/>
                  </a:lnTo>
                  <a:lnTo>
                    <a:pt x="128" y="241"/>
                  </a:lnTo>
                  <a:lnTo>
                    <a:pt x="68" y="133"/>
                  </a:lnTo>
                  <a:lnTo>
                    <a:pt x="33" y="133"/>
                  </a:lnTo>
                  <a:lnTo>
                    <a:pt x="33"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5" name="Freeform 42">
              <a:extLst>
                <a:ext uri="{FF2B5EF4-FFF2-40B4-BE49-F238E27FC236}">
                  <a16:creationId xmlns:a16="http://schemas.microsoft.com/office/drawing/2014/main" id="{5F3BAB0E-E73F-46CF-9F44-568EB69B2381}"/>
                </a:ext>
              </a:extLst>
            </p:cNvPr>
            <p:cNvSpPr>
              <a:spLocks/>
            </p:cNvSpPr>
            <p:nvPr userDrawn="1"/>
          </p:nvSpPr>
          <p:spPr bwMode="auto">
            <a:xfrm>
              <a:off x="8937625" y="5280026"/>
              <a:ext cx="512763" cy="382588"/>
            </a:xfrm>
            <a:custGeom>
              <a:avLst/>
              <a:gdLst>
                <a:gd name="T0" fmla="*/ 0 w 323"/>
                <a:gd name="T1" fmla="*/ 0 h 241"/>
                <a:gd name="T2" fmla="*/ 35 w 323"/>
                <a:gd name="T3" fmla="*/ 0 h 241"/>
                <a:gd name="T4" fmla="*/ 86 w 323"/>
                <a:gd name="T5" fmla="*/ 192 h 241"/>
                <a:gd name="T6" fmla="*/ 86 w 323"/>
                <a:gd name="T7" fmla="*/ 192 h 241"/>
                <a:gd name="T8" fmla="*/ 144 w 323"/>
                <a:gd name="T9" fmla="*/ 0 h 241"/>
                <a:gd name="T10" fmla="*/ 181 w 323"/>
                <a:gd name="T11" fmla="*/ 0 h 241"/>
                <a:gd name="T12" fmla="*/ 237 w 323"/>
                <a:gd name="T13" fmla="*/ 192 h 241"/>
                <a:gd name="T14" fmla="*/ 237 w 323"/>
                <a:gd name="T15" fmla="*/ 192 h 241"/>
                <a:gd name="T16" fmla="*/ 291 w 323"/>
                <a:gd name="T17" fmla="*/ 0 h 241"/>
                <a:gd name="T18" fmla="*/ 323 w 323"/>
                <a:gd name="T19" fmla="*/ 0 h 241"/>
                <a:gd name="T20" fmla="*/ 253 w 323"/>
                <a:gd name="T21" fmla="*/ 241 h 241"/>
                <a:gd name="T22" fmla="*/ 221 w 323"/>
                <a:gd name="T23" fmla="*/ 241 h 241"/>
                <a:gd name="T24" fmla="*/ 163 w 323"/>
                <a:gd name="T25" fmla="*/ 45 h 241"/>
                <a:gd name="T26" fmla="*/ 160 w 323"/>
                <a:gd name="T27" fmla="*/ 45 h 241"/>
                <a:gd name="T28" fmla="*/ 104 w 323"/>
                <a:gd name="T29" fmla="*/ 241 h 241"/>
                <a:gd name="T30" fmla="*/ 69 w 323"/>
                <a:gd name="T31" fmla="*/ 241 h 241"/>
                <a:gd name="T32" fmla="*/ 0 w 323"/>
                <a:gd name="T3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3" h="241">
                  <a:moveTo>
                    <a:pt x="0" y="0"/>
                  </a:moveTo>
                  <a:lnTo>
                    <a:pt x="35" y="0"/>
                  </a:lnTo>
                  <a:lnTo>
                    <a:pt x="86" y="192"/>
                  </a:lnTo>
                  <a:lnTo>
                    <a:pt x="86" y="192"/>
                  </a:lnTo>
                  <a:lnTo>
                    <a:pt x="144" y="0"/>
                  </a:lnTo>
                  <a:lnTo>
                    <a:pt x="181" y="0"/>
                  </a:lnTo>
                  <a:lnTo>
                    <a:pt x="237" y="192"/>
                  </a:lnTo>
                  <a:lnTo>
                    <a:pt x="237" y="192"/>
                  </a:lnTo>
                  <a:lnTo>
                    <a:pt x="291" y="0"/>
                  </a:lnTo>
                  <a:lnTo>
                    <a:pt x="323" y="0"/>
                  </a:lnTo>
                  <a:lnTo>
                    <a:pt x="253" y="241"/>
                  </a:lnTo>
                  <a:lnTo>
                    <a:pt x="221" y="241"/>
                  </a:lnTo>
                  <a:lnTo>
                    <a:pt x="163" y="45"/>
                  </a:lnTo>
                  <a:lnTo>
                    <a:pt x="160" y="45"/>
                  </a:lnTo>
                  <a:lnTo>
                    <a:pt x="104" y="241"/>
                  </a:lnTo>
                  <a:lnTo>
                    <a:pt x="69"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 name="Freeform 43">
              <a:extLst>
                <a:ext uri="{FF2B5EF4-FFF2-40B4-BE49-F238E27FC236}">
                  <a16:creationId xmlns:a16="http://schemas.microsoft.com/office/drawing/2014/main" id="{6FB5EE82-C79A-4D56-BC59-536224BC9B49}"/>
                </a:ext>
              </a:extLst>
            </p:cNvPr>
            <p:cNvSpPr>
              <a:spLocks noEditPoints="1"/>
            </p:cNvSpPr>
            <p:nvPr userDrawn="1"/>
          </p:nvSpPr>
          <p:spPr bwMode="auto">
            <a:xfrm>
              <a:off x="9469438" y="5268913"/>
              <a:ext cx="395288" cy="400050"/>
            </a:xfrm>
            <a:custGeom>
              <a:avLst/>
              <a:gdLst>
                <a:gd name="T0" fmla="*/ 123 w 249"/>
                <a:gd name="T1" fmla="*/ 33 h 252"/>
                <a:gd name="T2" fmla="*/ 93 w 249"/>
                <a:gd name="T3" fmla="*/ 38 h 252"/>
                <a:gd name="T4" fmla="*/ 70 w 249"/>
                <a:gd name="T5" fmla="*/ 49 h 252"/>
                <a:gd name="T6" fmla="*/ 51 w 249"/>
                <a:gd name="T7" fmla="*/ 70 h 252"/>
                <a:gd name="T8" fmla="*/ 37 w 249"/>
                <a:gd name="T9" fmla="*/ 98 h 252"/>
                <a:gd name="T10" fmla="*/ 35 w 249"/>
                <a:gd name="T11" fmla="*/ 126 h 252"/>
                <a:gd name="T12" fmla="*/ 37 w 249"/>
                <a:gd name="T13" fmla="*/ 157 h 252"/>
                <a:gd name="T14" fmla="*/ 51 w 249"/>
                <a:gd name="T15" fmla="*/ 182 h 252"/>
                <a:gd name="T16" fmla="*/ 70 w 249"/>
                <a:gd name="T17" fmla="*/ 203 h 252"/>
                <a:gd name="T18" fmla="*/ 93 w 249"/>
                <a:gd name="T19" fmla="*/ 217 h 252"/>
                <a:gd name="T20" fmla="*/ 123 w 249"/>
                <a:gd name="T21" fmla="*/ 222 h 252"/>
                <a:gd name="T22" fmla="*/ 153 w 249"/>
                <a:gd name="T23" fmla="*/ 217 h 252"/>
                <a:gd name="T24" fmla="*/ 179 w 249"/>
                <a:gd name="T25" fmla="*/ 203 h 252"/>
                <a:gd name="T26" fmla="*/ 198 w 249"/>
                <a:gd name="T27" fmla="*/ 182 h 252"/>
                <a:gd name="T28" fmla="*/ 209 w 249"/>
                <a:gd name="T29" fmla="*/ 157 h 252"/>
                <a:gd name="T30" fmla="*/ 214 w 249"/>
                <a:gd name="T31" fmla="*/ 126 h 252"/>
                <a:gd name="T32" fmla="*/ 209 w 249"/>
                <a:gd name="T33" fmla="*/ 98 h 252"/>
                <a:gd name="T34" fmla="*/ 198 w 249"/>
                <a:gd name="T35" fmla="*/ 70 h 252"/>
                <a:gd name="T36" fmla="*/ 179 w 249"/>
                <a:gd name="T37" fmla="*/ 49 h 252"/>
                <a:gd name="T38" fmla="*/ 153 w 249"/>
                <a:gd name="T39" fmla="*/ 38 h 252"/>
                <a:gd name="T40" fmla="*/ 123 w 249"/>
                <a:gd name="T41" fmla="*/ 33 h 252"/>
                <a:gd name="T42" fmla="*/ 123 w 249"/>
                <a:gd name="T43" fmla="*/ 0 h 252"/>
                <a:gd name="T44" fmla="*/ 165 w 249"/>
                <a:gd name="T45" fmla="*/ 7 h 252"/>
                <a:gd name="T46" fmla="*/ 200 w 249"/>
                <a:gd name="T47" fmla="*/ 26 h 252"/>
                <a:gd name="T48" fmla="*/ 226 w 249"/>
                <a:gd name="T49" fmla="*/ 52 h 252"/>
                <a:gd name="T50" fmla="*/ 242 w 249"/>
                <a:gd name="T51" fmla="*/ 87 h 252"/>
                <a:gd name="T52" fmla="*/ 249 w 249"/>
                <a:gd name="T53" fmla="*/ 126 h 252"/>
                <a:gd name="T54" fmla="*/ 242 w 249"/>
                <a:gd name="T55" fmla="*/ 168 h 252"/>
                <a:gd name="T56" fmla="*/ 226 w 249"/>
                <a:gd name="T57" fmla="*/ 203 h 252"/>
                <a:gd name="T58" fmla="*/ 200 w 249"/>
                <a:gd name="T59" fmla="*/ 229 h 252"/>
                <a:gd name="T60" fmla="*/ 165 w 249"/>
                <a:gd name="T61" fmla="*/ 248 h 252"/>
                <a:gd name="T62" fmla="*/ 123 w 249"/>
                <a:gd name="T63" fmla="*/ 252 h 252"/>
                <a:gd name="T64" fmla="*/ 84 w 249"/>
                <a:gd name="T65" fmla="*/ 248 h 252"/>
                <a:gd name="T66" fmla="*/ 49 w 249"/>
                <a:gd name="T67" fmla="*/ 229 h 252"/>
                <a:gd name="T68" fmla="*/ 23 w 249"/>
                <a:gd name="T69" fmla="*/ 203 h 252"/>
                <a:gd name="T70" fmla="*/ 4 w 249"/>
                <a:gd name="T71" fmla="*/ 168 h 252"/>
                <a:gd name="T72" fmla="*/ 0 w 249"/>
                <a:gd name="T73" fmla="*/ 126 h 252"/>
                <a:gd name="T74" fmla="*/ 4 w 249"/>
                <a:gd name="T75" fmla="*/ 87 h 252"/>
                <a:gd name="T76" fmla="*/ 23 w 249"/>
                <a:gd name="T77" fmla="*/ 52 h 252"/>
                <a:gd name="T78" fmla="*/ 49 w 249"/>
                <a:gd name="T79" fmla="*/ 26 h 252"/>
                <a:gd name="T80" fmla="*/ 84 w 249"/>
                <a:gd name="T81" fmla="*/ 7 h 252"/>
                <a:gd name="T82" fmla="*/ 123 w 249"/>
                <a:gd name="T8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252">
                  <a:moveTo>
                    <a:pt x="123" y="33"/>
                  </a:moveTo>
                  <a:lnTo>
                    <a:pt x="93" y="38"/>
                  </a:lnTo>
                  <a:lnTo>
                    <a:pt x="70" y="49"/>
                  </a:lnTo>
                  <a:lnTo>
                    <a:pt x="51" y="70"/>
                  </a:lnTo>
                  <a:lnTo>
                    <a:pt x="37" y="98"/>
                  </a:lnTo>
                  <a:lnTo>
                    <a:pt x="35" y="126"/>
                  </a:lnTo>
                  <a:lnTo>
                    <a:pt x="37" y="157"/>
                  </a:lnTo>
                  <a:lnTo>
                    <a:pt x="51" y="182"/>
                  </a:lnTo>
                  <a:lnTo>
                    <a:pt x="70" y="203"/>
                  </a:lnTo>
                  <a:lnTo>
                    <a:pt x="93" y="217"/>
                  </a:lnTo>
                  <a:lnTo>
                    <a:pt x="123" y="222"/>
                  </a:lnTo>
                  <a:lnTo>
                    <a:pt x="153" y="217"/>
                  </a:lnTo>
                  <a:lnTo>
                    <a:pt x="179" y="203"/>
                  </a:lnTo>
                  <a:lnTo>
                    <a:pt x="198" y="182"/>
                  </a:lnTo>
                  <a:lnTo>
                    <a:pt x="209" y="157"/>
                  </a:lnTo>
                  <a:lnTo>
                    <a:pt x="214" y="126"/>
                  </a:lnTo>
                  <a:lnTo>
                    <a:pt x="209" y="98"/>
                  </a:lnTo>
                  <a:lnTo>
                    <a:pt x="198" y="70"/>
                  </a:lnTo>
                  <a:lnTo>
                    <a:pt x="179" y="49"/>
                  </a:lnTo>
                  <a:lnTo>
                    <a:pt x="153" y="38"/>
                  </a:lnTo>
                  <a:lnTo>
                    <a:pt x="123" y="33"/>
                  </a:lnTo>
                  <a:close/>
                  <a:moveTo>
                    <a:pt x="123" y="0"/>
                  </a:moveTo>
                  <a:lnTo>
                    <a:pt x="165" y="7"/>
                  </a:lnTo>
                  <a:lnTo>
                    <a:pt x="200" y="26"/>
                  </a:lnTo>
                  <a:lnTo>
                    <a:pt x="226" y="52"/>
                  </a:lnTo>
                  <a:lnTo>
                    <a:pt x="242" y="87"/>
                  </a:lnTo>
                  <a:lnTo>
                    <a:pt x="249" y="126"/>
                  </a:lnTo>
                  <a:lnTo>
                    <a:pt x="242" y="168"/>
                  </a:lnTo>
                  <a:lnTo>
                    <a:pt x="226" y="203"/>
                  </a:lnTo>
                  <a:lnTo>
                    <a:pt x="200" y="229"/>
                  </a:lnTo>
                  <a:lnTo>
                    <a:pt x="165" y="248"/>
                  </a:lnTo>
                  <a:lnTo>
                    <a:pt x="123" y="252"/>
                  </a:lnTo>
                  <a:lnTo>
                    <a:pt x="84" y="248"/>
                  </a:lnTo>
                  <a:lnTo>
                    <a:pt x="49" y="229"/>
                  </a:lnTo>
                  <a:lnTo>
                    <a:pt x="23" y="203"/>
                  </a:lnTo>
                  <a:lnTo>
                    <a:pt x="4" y="168"/>
                  </a:lnTo>
                  <a:lnTo>
                    <a:pt x="0" y="126"/>
                  </a:lnTo>
                  <a:lnTo>
                    <a:pt x="4" y="87"/>
                  </a:lnTo>
                  <a:lnTo>
                    <a:pt x="23" y="52"/>
                  </a:lnTo>
                  <a:lnTo>
                    <a:pt x="49" y="26"/>
                  </a:lnTo>
                  <a:lnTo>
                    <a:pt x="84" y="7"/>
                  </a:lnTo>
                  <a:lnTo>
                    <a:pt x="1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 name="Freeform 44">
              <a:extLst>
                <a:ext uri="{FF2B5EF4-FFF2-40B4-BE49-F238E27FC236}">
                  <a16:creationId xmlns:a16="http://schemas.microsoft.com/office/drawing/2014/main" id="{C46EBC34-5FEE-42FD-B83B-88003CAA9B5A}"/>
                </a:ext>
              </a:extLst>
            </p:cNvPr>
            <p:cNvSpPr>
              <a:spLocks noEditPoints="1"/>
            </p:cNvSpPr>
            <p:nvPr userDrawn="1"/>
          </p:nvSpPr>
          <p:spPr bwMode="auto">
            <a:xfrm>
              <a:off x="9931400" y="5280026"/>
              <a:ext cx="269875" cy="382588"/>
            </a:xfrm>
            <a:custGeom>
              <a:avLst/>
              <a:gdLst>
                <a:gd name="T0" fmla="*/ 32 w 170"/>
                <a:gd name="T1" fmla="*/ 28 h 241"/>
                <a:gd name="T2" fmla="*/ 32 w 170"/>
                <a:gd name="T3" fmla="*/ 105 h 241"/>
                <a:gd name="T4" fmla="*/ 74 w 170"/>
                <a:gd name="T5" fmla="*/ 105 h 241"/>
                <a:gd name="T6" fmla="*/ 88 w 170"/>
                <a:gd name="T7" fmla="*/ 105 h 241"/>
                <a:gd name="T8" fmla="*/ 102 w 170"/>
                <a:gd name="T9" fmla="*/ 101 h 241"/>
                <a:gd name="T10" fmla="*/ 114 w 170"/>
                <a:gd name="T11" fmla="*/ 96 h 241"/>
                <a:gd name="T12" fmla="*/ 123 w 170"/>
                <a:gd name="T13" fmla="*/ 84 h 241"/>
                <a:gd name="T14" fmla="*/ 125 w 170"/>
                <a:gd name="T15" fmla="*/ 68 h 241"/>
                <a:gd name="T16" fmla="*/ 123 w 170"/>
                <a:gd name="T17" fmla="*/ 52 h 241"/>
                <a:gd name="T18" fmla="*/ 114 w 170"/>
                <a:gd name="T19" fmla="*/ 40 h 241"/>
                <a:gd name="T20" fmla="*/ 102 w 170"/>
                <a:gd name="T21" fmla="*/ 33 h 241"/>
                <a:gd name="T22" fmla="*/ 88 w 170"/>
                <a:gd name="T23" fmla="*/ 31 h 241"/>
                <a:gd name="T24" fmla="*/ 74 w 170"/>
                <a:gd name="T25" fmla="*/ 28 h 241"/>
                <a:gd name="T26" fmla="*/ 32 w 170"/>
                <a:gd name="T27" fmla="*/ 28 h 241"/>
                <a:gd name="T28" fmla="*/ 0 w 170"/>
                <a:gd name="T29" fmla="*/ 0 h 241"/>
                <a:gd name="T30" fmla="*/ 83 w 170"/>
                <a:gd name="T31" fmla="*/ 0 h 241"/>
                <a:gd name="T32" fmla="*/ 109 w 170"/>
                <a:gd name="T33" fmla="*/ 3 h 241"/>
                <a:gd name="T34" fmla="*/ 130 w 170"/>
                <a:gd name="T35" fmla="*/ 12 h 241"/>
                <a:gd name="T36" fmla="*/ 144 w 170"/>
                <a:gd name="T37" fmla="*/ 24 h 241"/>
                <a:gd name="T38" fmla="*/ 153 w 170"/>
                <a:gd name="T39" fmla="*/ 38 h 241"/>
                <a:gd name="T40" fmla="*/ 158 w 170"/>
                <a:gd name="T41" fmla="*/ 52 h 241"/>
                <a:gd name="T42" fmla="*/ 160 w 170"/>
                <a:gd name="T43" fmla="*/ 68 h 241"/>
                <a:gd name="T44" fmla="*/ 156 w 170"/>
                <a:gd name="T45" fmla="*/ 89 h 241"/>
                <a:gd name="T46" fmla="*/ 144 w 170"/>
                <a:gd name="T47" fmla="*/ 110 h 241"/>
                <a:gd name="T48" fmla="*/ 125 w 170"/>
                <a:gd name="T49" fmla="*/ 124 h 241"/>
                <a:gd name="T50" fmla="*/ 100 w 170"/>
                <a:gd name="T51" fmla="*/ 131 h 241"/>
                <a:gd name="T52" fmla="*/ 170 w 170"/>
                <a:gd name="T53" fmla="*/ 241 h 241"/>
                <a:gd name="T54" fmla="*/ 128 w 170"/>
                <a:gd name="T55" fmla="*/ 241 h 241"/>
                <a:gd name="T56" fmla="*/ 67 w 170"/>
                <a:gd name="T57" fmla="*/ 133 h 241"/>
                <a:gd name="T58" fmla="*/ 32 w 170"/>
                <a:gd name="T59" fmla="*/ 133 h 241"/>
                <a:gd name="T60" fmla="*/ 32 w 170"/>
                <a:gd name="T61" fmla="*/ 241 h 241"/>
                <a:gd name="T62" fmla="*/ 0 w 170"/>
                <a:gd name="T63" fmla="*/ 241 h 241"/>
                <a:gd name="T64" fmla="*/ 0 w 170"/>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1">
                  <a:moveTo>
                    <a:pt x="32" y="28"/>
                  </a:moveTo>
                  <a:lnTo>
                    <a:pt x="32" y="105"/>
                  </a:lnTo>
                  <a:lnTo>
                    <a:pt x="74" y="105"/>
                  </a:lnTo>
                  <a:lnTo>
                    <a:pt x="88" y="105"/>
                  </a:lnTo>
                  <a:lnTo>
                    <a:pt x="102" y="101"/>
                  </a:lnTo>
                  <a:lnTo>
                    <a:pt x="114" y="96"/>
                  </a:lnTo>
                  <a:lnTo>
                    <a:pt x="123" y="84"/>
                  </a:lnTo>
                  <a:lnTo>
                    <a:pt x="125" y="68"/>
                  </a:lnTo>
                  <a:lnTo>
                    <a:pt x="123" y="52"/>
                  </a:lnTo>
                  <a:lnTo>
                    <a:pt x="114" y="40"/>
                  </a:lnTo>
                  <a:lnTo>
                    <a:pt x="102" y="33"/>
                  </a:lnTo>
                  <a:lnTo>
                    <a:pt x="88" y="31"/>
                  </a:lnTo>
                  <a:lnTo>
                    <a:pt x="74" y="28"/>
                  </a:lnTo>
                  <a:lnTo>
                    <a:pt x="32" y="28"/>
                  </a:lnTo>
                  <a:close/>
                  <a:moveTo>
                    <a:pt x="0" y="0"/>
                  </a:moveTo>
                  <a:lnTo>
                    <a:pt x="83" y="0"/>
                  </a:lnTo>
                  <a:lnTo>
                    <a:pt x="109" y="3"/>
                  </a:lnTo>
                  <a:lnTo>
                    <a:pt x="130" y="12"/>
                  </a:lnTo>
                  <a:lnTo>
                    <a:pt x="144" y="24"/>
                  </a:lnTo>
                  <a:lnTo>
                    <a:pt x="153" y="38"/>
                  </a:lnTo>
                  <a:lnTo>
                    <a:pt x="158" y="52"/>
                  </a:lnTo>
                  <a:lnTo>
                    <a:pt x="160" y="68"/>
                  </a:lnTo>
                  <a:lnTo>
                    <a:pt x="156" y="89"/>
                  </a:lnTo>
                  <a:lnTo>
                    <a:pt x="144" y="110"/>
                  </a:lnTo>
                  <a:lnTo>
                    <a:pt x="125" y="124"/>
                  </a:lnTo>
                  <a:lnTo>
                    <a:pt x="100" y="131"/>
                  </a:lnTo>
                  <a:lnTo>
                    <a:pt x="170" y="241"/>
                  </a:lnTo>
                  <a:lnTo>
                    <a:pt x="128" y="241"/>
                  </a:lnTo>
                  <a:lnTo>
                    <a:pt x="67" y="133"/>
                  </a:lnTo>
                  <a:lnTo>
                    <a:pt x="32" y="133"/>
                  </a:lnTo>
                  <a:lnTo>
                    <a:pt x="32"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45">
              <a:extLst>
                <a:ext uri="{FF2B5EF4-FFF2-40B4-BE49-F238E27FC236}">
                  <a16:creationId xmlns:a16="http://schemas.microsoft.com/office/drawing/2014/main" id="{AF7B554D-512C-432D-9204-37DE0AFDD455}"/>
                </a:ext>
              </a:extLst>
            </p:cNvPr>
            <p:cNvSpPr>
              <a:spLocks/>
            </p:cNvSpPr>
            <p:nvPr userDrawn="1"/>
          </p:nvSpPr>
          <p:spPr bwMode="auto">
            <a:xfrm>
              <a:off x="10248900" y="5280026"/>
              <a:ext cx="225425" cy="382588"/>
            </a:xfrm>
            <a:custGeom>
              <a:avLst/>
              <a:gdLst>
                <a:gd name="T0" fmla="*/ 0 w 142"/>
                <a:gd name="T1" fmla="*/ 0 h 241"/>
                <a:gd name="T2" fmla="*/ 32 w 142"/>
                <a:gd name="T3" fmla="*/ 0 h 241"/>
                <a:gd name="T4" fmla="*/ 32 w 142"/>
                <a:gd name="T5" fmla="*/ 210 h 241"/>
                <a:gd name="T6" fmla="*/ 142 w 142"/>
                <a:gd name="T7" fmla="*/ 210 h 241"/>
                <a:gd name="T8" fmla="*/ 142 w 142"/>
                <a:gd name="T9" fmla="*/ 241 h 241"/>
                <a:gd name="T10" fmla="*/ 0 w 142"/>
                <a:gd name="T11" fmla="*/ 241 h 241"/>
                <a:gd name="T12" fmla="*/ 0 w 142"/>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142" h="241">
                  <a:moveTo>
                    <a:pt x="0" y="0"/>
                  </a:moveTo>
                  <a:lnTo>
                    <a:pt x="32" y="0"/>
                  </a:lnTo>
                  <a:lnTo>
                    <a:pt x="32" y="210"/>
                  </a:lnTo>
                  <a:lnTo>
                    <a:pt x="142" y="210"/>
                  </a:lnTo>
                  <a:lnTo>
                    <a:pt x="142"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 name="Freeform 46">
              <a:extLst>
                <a:ext uri="{FF2B5EF4-FFF2-40B4-BE49-F238E27FC236}">
                  <a16:creationId xmlns:a16="http://schemas.microsoft.com/office/drawing/2014/main" id="{A2FDA819-396F-4418-90D4-2165F47C5066}"/>
                </a:ext>
              </a:extLst>
            </p:cNvPr>
            <p:cNvSpPr>
              <a:spLocks noEditPoints="1"/>
            </p:cNvSpPr>
            <p:nvPr userDrawn="1"/>
          </p:nvSpPr>
          <p:spPr bwMode="auto">
            <a:xfrm>
              <a:off x="10510838" y="5280026"/>
              <a:ext cx="328613" cy="382588"/>
            </a:xfrm>
            <a:custGeom>
              <a:avLst/>
              <a:gdLst>
                <a:gd name="T0" fmla="*/ 33 w 207"/>
                <a:gd name="T1" fmla="*/ 31 h 241"/>
                <a:gd name="T2" fmla="*/ 33 w 207"/>
                <a:gd name="T3" fmla="*/ 210 h 241"/>
                <a:gd name="T4" fmla="*/ 72 w 207"/>
                <a:gd name="T5" fmla="*/ 210 h 241"/>
                <a:gd name="T6" fmla="*/ 105 w 207"/>
                <a:gd name="T7" fmla="*/ 206 h 241"/>
                <a:gd name="T8" fmla="*/ 133 w 207"/>
                <a:gd name="T9" fmla="*/ 194 h 241"/>
                <a:gd name="T10" fmla="*/ 154 w 207"/>
                <a:gd name="T11" fmla="*/ 178 h 241"/>
                <a:gd name="T12" fmla="*/ 168 w 207"/>
                <a:gd name="T13" fmla="*/ 152 h 241"/>
                <a:gd name="T14" fmla="*/ 175 w 207"/>
                <a:gd name="T15" fmla="*/ 119 h 241"/>
                <a:gd name="T16" fmla="*/ 172 w 207"/>
                <a:gd name="T17" fmla="*/ 105 h 241"/>
                <a:gd name="T18" fmla="*/ 170 w 207"/>
                <a:gd name="T19" fmla="*/ 89 h 241"/>
                <a:gd name="T20" fmla="*/ 161 w 207"/>
                <a:gd name="T21" fmla="*/ 73 h 241"/>
                <a:gd name="T22" fmla="*/ 149 w 207"/>
                <a:gd name="T23" fmla="*/ 56 h 241"/>
                <a:gd name="T24" fmla="*/ 133 w 207"/>
                <a:gd name="T25" fmla="*/ 42 h 241"/>
                <a:gd name="T26" fmla="*/ 109 w 207"/>
                <a:gd name="T27" fmla="*/ 35 h 241"/>
                <a:gd name="T28" fmla="*/ 82 w 207"/>
                <a:gd name="T29" fmla="*/ 31 h 241"/>
                <a:gd name="T30" fmla="*/ 33 w 207"/>
                <a:gd name="T31" fmla="*/ 31 h 241"/>
                <a:gd name="T32" fmla="*/ 0 w 207"/>
                <a:gd name="T33" fmla="*/ 0 h 241"/>
                <a:gd name="T34" fmla="*/ 84 w 207"/>
                <a:gd name="T35" fmla="*/ 0 h 241"/>
                <a:gd name="T36" fmla="*/ 121 w 207"/>
                <a:gd name="T37" fmla="*/ 5 h 241"/>
                <a:gd name="T38" fmla="*/ 151 w 207"/>
                <a:gd name="T39" fmla="*/ 17 h 241"/>
                <a:gd name="T40" fmla="*/ 175 w 207"/>
                <a:gd name="T41" fmla="*/ 33 h 241"/>
                <a:gd name="T42" fmla="*/ 191 w 207"/>
                <a:gd name="T43" fmla="*/ 54 h 241"/>
                <a:gd name="T44" fmla="*/ 200 w 207"/>
                <a:gd name="T45" fmla="*/ 77 h 241"/>
                <a:gd name="T46" fmla="*/ 207 w 207"/>
                <a:gd name="T47" fmla="*/ 101 h 241"/>
                <a:gd name="T48" fmla="*/ 207 w 207"/>
                <a:gd name="T49" fmla="*/ 119 h 241"/>
                <a:gd name="T50" fmla="*/ 205 w 207"/>
                <a:gd name="T51" fmla="*/ 150 h 241"/>
                <a:gd name="T52" fmla="*/ 193 w 207"/>
                <a:gd name="T53" fmla="*/ 178 h 241"/>
                <a:gd name="T54" fmla="*/ 175 w 207"/>
                <a:gd name="T55" fmla="*/ 203 h 241"/>
                <a:gd name="T56" fmla="*/ 149 w 207"/>
                <a:gd name="T57" fmla="*/ 222 h 241"/>
                <a:gd name="T58" fmla="*/ 116 w 207"/>
                <a:gd name="T59" fmla="*/ 236 h 241"/>
                <a:gd name="T60" fmla="*/ 77 w 207"/>
                <a:gd name="T61" fmla="*/ 241 h 241"/>
                <a:gd name="T62" fmla="*/ 0 w 207"/>
                <a:gd name="T63" fmla="*/ 241 h 241"/>
                <a:gd name="T64" fmla="*/ 0 w 207"/>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41">
                  <a:moveTo>
                    <a:pt x="33" y="31"/>
                  </a:moveTo>
                  <a:lnTo>
                    <a:pt x="33" y="210"/>
                  </a:lnTo>
                  <a:lnTo>
                    <a:pt x="72" y="210"/>
                  </a:lnTo>
                  <a:lnTo>
                    <a:pt x="105" y="206"/>
                  </a:lnTo>
                  <a:lnTo>
                    <a:pt x="133" y="194"/>
                  </a:lnTo>
                  <a:lnTo>
                    <a:pt x="154" y="178"/>
                  </a:lnTo>
                  <a:lnTo>
                    <a:pt x="168" y="152"/>
                  </a:lnTo>
                  <a:lnTo>
                    <a:pt x="175" y="119"/>
                  </a:lnTo>
                  <a:lnTo>
                    <a:pt x="172" y="105"/>
                  </a:lnTo>
                  <a:lnTo>
                    <a:pt x="170" y="89"/>
                  </a:lnTo>
                  <a:lnTo>
                    <a:pt x="161" y="73"/>
                  </a:lnTo>
                  <a:lnTo>
                    <a:pt x="149" y="56"/>
                  </a:lnTo>
                  <a:lnTo>
                    <a:pt x="133" y="42"/>
                  </a:lnTo>
                  <a:lnTo>
                    <a:pt x="109" y="35"/>
                  </a:lnTo>
                  <a:lnTo>
                    <a:pt x="82" y="31"/>
                  </a:lnTo>
                  <a:lnTo>
                    <a:pt x="33" y="31"/>
                  </a:lnTo>
                  <a:close/>
                  <a:moveTo>
                    <a:pt x="0" y="0"/>
                  </a:moveTo>
                  <a:lnTo>
                    <a:pt x="84" y="0"/>
                  </a:lnTo>
                  <a:lnTo>
                    <a:pt x="121" y="5"/>
                  </a:lnTo>
                  <a:lnTo>
                    <a:pt x="151" y="17"/>
                  </a:lnTo>
                  <a:lnTo>
                    <a:pt x="175" y="33"/>
                  </a:lnTo>
                  <a:lnTo>
                    <a:pt x="191" y="54"/>
                  </a:lnTo>
                  <a:lnTo>
                    <a:pt x="200" y="77"/>
                  </a:lnTo>
                  <a:lnTo>
                    <a:pt x="207" y="101"/>
                  </a:lnTo>
                  <a:lnTo>
                    <a:pt x="207" y="119"/>
                  </a:lnTo>
                  <a:lnTo>
                    <a:pt x="205" y="150"/>
                  </a:lnTo>
                  <a:lnTo>
                    <a:pt x="193" y="178"/>
                  </a:lnTo>
                  <a:lnTo>
                    <a:pt x="175" y="203"/>
                  </a:lnTo>
                  <a:lnTo>
                    <a:pt x="149" y="222"/>
                  </a:lnTo>
                  <a:lnTo>
                    <a:pt x="116" y="236"/>
                  </a:lnTo>
                  <a:lnTo>
                    <a:pt x="77"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ogo Slide Vert">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25CD584-09B5-4E9A-B7A2-9A1D55091E73}"/>
              </a:ext>
            </a:extLst>
          </p:cNvPr>
          <p:cNvSpPr/>
          <p:nvPr userDrawn="1"/>
        </p:nvSpPr>
        <p:spPr>
          <a:xfrm>
            <a:off x="0" y="3754152"/>
            <a:ext cx="12192000" cy="31038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D06403FE-A5C1-4F8C-9DB3-87AD5BC911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07841" y="1017367"/>
            <a:ext cx="9776318" cy="2143672"/>
          </a:xfrm>
          <a:prstGeom prst="rect">
            <a:avLst/>
          </a:prstGeom>
        </p:spPr>
      </p:pic>
      <p:sp>
        <p:nvSpPr>
          <p:cNvPr id="47" name="TextBox 46">
            <a:extLst>
              <a:ext uri="{FF2B5EF4-FFF2-40B4-BE49-F238E27FC236}">
                <a16:creationId xmlns:a16="http://schemas.microsoft.com/office/drawing/2014/main" id="{C32AC632-A198-4CEF-A4E7-881AEE53B41B}"/>
              </a:ext>
            </a:extLst>
          </p:cNvPr>
          <p:cNvSpPr txBox="1"/>
          <p:nvPr userDrawn="1"/>
        </p:nvSpPr>
        <p:spPr>
          <a:xfrm>
            <a:off x="0" y="6412230"/>
            <a:ext cx="12192000" cy="200055"/>
          </a:xfrm>
          <a:prstGeom prst="rect">
            <a:avLst/>
          </a:prstGeom>
          <a:noFill/>
        </p:spPr>
        <p:txBody>
          <a:bodyPr wrap="square" rtlCol="0">
            <a:spAutoFit/>
          </a:bodyPr>
          <a:lstStyle/>
          <a:p>
            <a:pPr algn="ctr"/>
            <a:r>
              <a:rPr lang="en-US" sz="700" cap="all" baseline="0">
                <a:solidFill>
                  <a:schemeClr val="tx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
        <p:nvSpPr>
          <p:cNvPr id="48" name="Rectangle: Rounded Corners 47">
            <a:hlinkClick r:id="rId4"/>
            <a:extLst>
              <a:ext uri="{FF2B5EF4-FFF2-40B4-BE49-F238E27FC236}">
                <a16:creationId xmlns:a16="http://schemas.microsoft.com/office/drawing/2014/main" id="{DDC530DC-1DFA-48E5-A2EB-1DC41843BF0C}"/>
              </a:ext>
            </a:extLst>
          </p:cNvPr>
          <p:cNvSpPr/>
          <p:nvPr userDrawn="1"/>
        </p:nvSpPr>
        <p:spPr>
          <a:xfrm>
            <a:off x="4514259" y="4713988"/>
            <a:ext cx="3163483" cy="4486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2">
            <a:hlinkClick r:id="rId4"/>
            <a:extLst>
              <a:ext uri="{FF2B5EF4-FFF2-40B4-BE49-F238E27FC236}">
                <a16:creationId xmlns:a16="http://schemas.microsoft.com/office/drawing/2014/main" id="{979C896A-5438-44F1-BCDF-E1AA73758C44}"/>
              </a:ext>
            </a:extLst>
          </p:cNvPr>
          <p:cNvSpPr txBox="1">
            <a:spLocks/>
          </p:cNvSpPr>
          <p:nvPr/>
        </p:nvSpPr>
        <p:spPr>
          <a:xfrm>
            <a:off x="4854320" y="4785765"/>
            <a:ext cx="2483360" cy="323741"/>
          </a:xfrm>
          <a:prstGeom prst="rect">
            <a:avLst/>
          </a:prstGeom>
        </p:spPr>
        <p:txBody>
          <a:bodyPr vert="horz" lIns="91440" tIns="45720" rIns="91440" bIns="45720" rtlCol="0" anchor="ctr">
            <a:noAutofit/>
          </a:bodyPr>
          <a:lstStyle>
            <a:lvl1pPr marL="169863" indent="-169863" algn="l" rtl="0" eaLnBrk="1" fontAlgn="base" hangingPunct="1">
              <a:lnSpc>
                <a:spcPct val="100000"/>
              </a:lnSpc>
              <a:spcBef>
                <a:spcPts val="575"/>
              </a:spcBef>
              <a:spcAft>
                <a:spcPts val="75"/>
              </a:spcAft>
              <a:buClrTx/>
              <a:buSzPct val="80000"/>
              <a:buFont typeface="Arial" pitchFamily="34" charset="0"/>
              <a:buChar char="•"/>
              <a:defRPr sz="2200" b="0">
                <a:solidFill>
                  <a:schemeClr val="tx1">
                    <a:lumMod val="85000"/>
                    <a:lumOff val="15000"/>
                  </a:schemeClr>
                </a:solidFill>
                <a:latin typeface="Arial" panose="020B0604020202020204" pitchFamily="34" charset="0"/>
                <a:ea typeface="+mn-ea"/>
                <a:cs typeface="Arial" panose="020B0604020202020204" pitchFamily="34" charset="0"/>
              </a:defRPr>
            </a:lvl1pPr>
            <a:lvl2pPr marL="341313" indent="-171450" algn="l" rtl="0" eaLnBrk="1" fontAlgn="base" hangingPunct="1">
              <a:lnSpc>
                <a:spcPct val="100000"/>
              </a:lnSpc>
              <a:spcBef>
                <a:spcPts val="575"/>
              </a:spcBef>
              <a:spcAft>
                <a:spcPts val="75"/>
              </a:spcAft>
              <a:buClrTx/>
              <a:buSzPct val="80000"/>
              <a:buFont typeface="Arial" pitchFamily="34" charset="0"/>
              <a:buChar char="−"/>
              <a:defRPr sz="2000">
                <a:solidFill>
                  <a:srgbClr val="000000"/>
                </a:solidFill>
                <a:latin typeface="Arial" panose="020B0604020202020204" pitchFamily="34" charset="0"/>
                <a:cs typeface="Arial" panose="020B0604020202020204" pitchFamily="34" charset="0"/>
              </a:defRPr>
            </a:lvl2pPr>
            <a:lvl3pPr marL="511175" indent="-169863" algn="l" rtl="0" eaLnBrk="1" fontAlgn="base" hangingPunct="1">
              <a:lnSpc>
                <a:spcPct val="100000"/>
              </a:lnSpc>
              <a:spcBef>
                <a:spcPts val="575"/>
              </a:spcBef>
              <a:spcAft>
                <a:spcPts val="75"/>
              </a:spcAft>
              <a:buClrTx/>
              <a:buSzPct val="80000"/>
              <a:buFont typeface="Wingdings" pitchFamily="2" charset="2"/>
              <a:buChar char="§"/>
              <a:defRPr sz="1800">
                <a:solidFill>
                  <a:srgbClr val="000000"/>
                </a:solidFill>
                <a:latin typeface="Arial" panose="020B0604020202020204" pitchFamily="34" charset="0"/>
                <a:cs typeface="Arial" panose="020B0604020202020204" pitchFamily="34" charset="0"/>
              </a:defRPr>
            </a:lvl3pPr>
            <a:lvl4pPr marL="688975" indent="-177800" algn="l" rtl="0" eaLnBrk="1" fontAlgn="base" hangingPunct="1">
              <a:lnSpc>
                <a:spcPct val="100000"/>
              </a:lnSpc>
              <a:spcBef>
                <a:spcPts val="575"/>
              </a:spcBef>
              <a:spcAft>
                <a:spcPts val="75"/>
              </a:spcAft>
              <a:buClrTx/>
              <a:buSzPct val="80000"/>
              <a:buFont typeface="Arial" pitchFamily="34" charset="0"/>
              <a:buChar char="•"/>
              <a:defRPr sz="1600">
                <a:solidFill>
                  <a:srgbClr val="000000"/>
                </a:solidFill>
                <a:latin typeface="Arial" panose="020B0604020202020204" pitchFamily="34" charset="0"/>
                <a:cs typeface="Arial" panose="020B0604020202020204" pitchFamily="34" charset="0"/>
              </a:defRPr>
            </a:lvl4pPr>
            <a:lvl5pPr marL="860425" indent="-171450" algn="l" rtl="0" eaLnBrk="1" fontAlgn="base" hangingPunct="1">
              <a:lnSpc>
                <a:spcPct val="100000"/>
              </a:lnSpc>
              <a:spcBef>
                <a:spcPts val="575"/>
              </a:spcBef>
              <a:spcAft>
                <a:spcPts val="75"/>
              </a:spcAft>
              <a:buClrTx/>
              <a:buSzPct val="70000"/>
              <a:buFont typeface="Arial" pitchFamily="34" charset="0"/>
              <a:buChar char="−"/>
              <a:defRPr sz="1400">
                <a:solidFill>
                  <a:srgbClr val="000000"/>
                </a:solidFill>
                <a:latin typeface="Arial" panose="020B0604020202020204" pitchFamily="34" charset="0"/>
                <a:cs typeface="Arial" panose="020B0604020202020204" pitchFamily="34" charset="0"/>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a:lstStyle>
          <a:p>
            <a:pPr marL="0" indent="0" algn="ctr">
              <a:buNone/>
            </a:pPr>
            <a:r>
              <a:rPr lang="en-US" sz="1400" kern="0" cap="all">
                <a:latin typeface="Avenir Next LT Pro" panose="020B0504020202020204" pitchFamily="34" charset="0"/>
              </a:rPr>
              <a:t>Showroom.nxp.com</a:t>
            </a:r>
          </a:p>
        </p:txBody>
      </p:sp>
      <p:grpSp>
        <p:nvGrpSpPr>
          <p:cNvPr id="52" name="Group 51">
            <a:extLst>
              <a:ext uri="{FF2B5EF4-FFF2-40B4-BE49-F238E27FC236}">
                <a16:creationId xmlns:a16="http://schemas.microsoft.com/office/drawing/2014/main" id="{4DD80968-C61A-4507-9427-B5E1CAC36379}"/>
              </a:ext>
            </a:extLst>
          </p:cNvPr>
          <p:cNvGrpSpPr/>
          <p:nvPr/>
        </p:nvGrpSpPr>
        <p:grpSpPr>
          <a:xfrm>
            <a:off x="4100896" y="4596298"/>
            <a:ext cx="672784" cy="672784"/>
            <a:chOff x="6505353" y="2472906"/>
            <a:chExt cx="756410" cy="756410"/>
          </a:xfrm>
        </p:grpSpPr>
        <p:sp>
          <p:nvSpPr>
            <p:cNvPr id="53" name="Oval 52">
              <a:hlinkClick r:id="rId4"/>
              <a:extLst>
                <a:ext uri="{FF2B5EF4-FFF2-40B4-BE49-F238E27FC236}">
                  <a16:creationId xmlns:a16="http://schemas.microsoft.com/office/drawing/2014/main" id="{FC4195DE-E7F5-45D5-B494-66B25EFFAD09}"/>
                </a:ext>
              </a:extLst>
            </p:cNvPr>
            <p:cNvSpPr/>
            <p:nvPr/>
          </p:nvSpPr>
          <p:spPr>
            <a:xfrm>
              <a:off x="6505353" y="2472906"/>
              <a:ext cx="756410" cy="756410"/>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l"/>
              <a:endParaRPr lang="en-US" sz="1000">
                <a:solidFill>
                  <a:schemeClr val="bg1"/>
                </a:solidFill>
                <a:latin typeface="+mj-lt"/>
              </a:endParaRPr>
            </a:p>
          </p:txBody>
        </p:sp>
        <p:sp>
          <p:nvSpPr>
            <p:cNvPr id="54" name="Oval 53">
              <a:hlinkClick r:id="rId4"/>
              <a:extLst>
                <a:ext uri="{FF2B5EF4-FFF2-40B4-BE49-F238E27FC236}">
                  <a16:creationId xmlns:a16="http://schemas.microsoft.com/office/drawing/2014/main" id="{A8FD67F4-589C-4F9D-B590-56209C194C3B}"/>
                </a:ext>
              </a:extLst>
            </p:cNvPr>
            <p:cNvSpPr/>
            <p:nvPr/>
          </p:nvSpPr>
          <p:spPr>
            <a:xfrm>
              <a:off x="6588223" y="2555776"/>
              <a:ext cx="590670" cy="590670"/>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l"/>
              <a:endParaRPr lang="en-US" sz="1000">
                <a:solidFill>
                  <a:schemeClr val="bg1"/>
                </a:solidFill>
                <a:latin typeface="+mj-lt"/>
              </a:endParaRPr>
            </a:p>
          </p:txBody>
        </p:sp>
        <p:pic>
          <p:nvPicPr>
            <p:cNvPr id="55" name="Graphic 54">
              <a:hlinkClick r:id="rId4"/>
              <a:extLst>
                <a:ext uri="{FF2B5EF4-FFF2-40B4-BE49-F238E27FC236}">
                  <a16:creationId xmlns:a16="http://schemas.microsoft.com/office/drawing/2014/main" id="{5A3441ED-5230-419C-BF45-78454D1D1D6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87705" y="2655258"/>
              <a:ext cx="391706" cy="391706"/>
            </a:xfrm>
            <a:prstGeom prst="rect">
              <a:avLst/>
            </a:prstGeom>
          </p:spPr>
        </p:pic>
      </p:grpSp>
    </p:spTree>
    <p:extLst>
      <p:ext uri="{BB962C8B-B14F-4D97-AF65-F5344CB8AC3E}">
        <p14:creationId xmlns:p14="http://schemas.microsoft.com/office/powerpoint/2010/main" val="19010881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aster Title Slide">
    <p:spTree>
      <p:nvGrpSpPr>
        <p:cNvPr id="1" name=""/>
        <p:cNvGrpSpPr/>
        <p:nvPr/>
      </p:nvGrpSpPr>
      <p:grpSpPr>
        <a:xfrm>
          <a:off x="0" y="0"/>
          <a:ext cx="0" cy="0"/>
          <a:chOff x="0" y="0"/>
          <a:chExt cx="0" cy="0"/>
        </a:xfrm>
      </p:grpSpPr>
      <p:pic>
        <p:nvPicPr>
          <p:cNvPr id="19" name="Picture Placeholder 16" descr="A large building&#10;&#10;Description automatically generated">
            <a:extLst>
              <a:ext uri="{FF2B5EF4-FFF2-40B4-BE49-F238E27FC236}">
                <a16:creationId xmlns:a16="http://schemas.microsoft.com/office/drawing/2014/main" id="{F367A7A6-D723-40BB-A3B1-7662B43D6B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0049" y="71563"/>
            <a:ext cx="4810031" cy="6786437"/>
          </a:xfrm>
          <a:prstGeom prst="rect">
            <a:avLst/>
          </a:prstGeom>
        </p:spPr>
      </p:pic>
      <p:sp>
        <p:nvSpPr>
          <p:cNvPr id="90" name="Text Placeholder 89"/>
          <p:cNvSpPr>
            <a:spLocks noGrp="1"/>
          </p:cNvSpPr>
          <p:nvPr>
            <p:ph type="body" sz="quarter" idx="12" hasCustomPrompt="1"/>
          </p:nvPr>
        </p:nvSpPr>
        <p:spPr>
          <a:xfrm>
            <a:off x="625287" y="4210334"/>
            <a:ext cx="6174317" cy="399042"/>
          </a:xfrm>
        </p:spPr>
        <p:txBody>
          <a:bodyPr>
            <a:normAutofit/>
          </a:bodyPr>
          <a:lstStyle>
            <a:lvl1pPr marL="0" indent="0" algn="l" rtl="0" fontAlgn="base">
              <a:lnSpc>
                <a:spcPct val="100000"/>
              </a:lnSpc>
              <a:spcBef>
                <a:spcPts val="0"/>
              </a:spcBef>
              <a:spcAft>
                <a:spcPct val="0"/>
              </a:spcAft>
              <a:buClrTx/>
              <a:buSzPct val="80000"/>
              <a:buFont typeface="Arial" charset="0"/>
              <a:buNone/>
              <a:defRPr lang="en-US" sz="1400" b="1" kern="1200" cap="all" spc="300" baseline="0" dirty="0" smtClean="0">
                <a:solidFill>
                  <a:schemeClr val="tx1">
                    <a:lumMod val="85000"/>
                    <a:lumOff val="15000"/>
                  </a:schemeClr>
                </a:solidFill>
                <a:effectLst/>
                <a:latin typeface="+mj-lt"/>
                <a:ea typeface="+mn-ea"/>
                <a:cs typeface="Arial" panose="020B0604020202020204" pitchFamily="34" charset="0"/>
              </a:defRPr>
            </a:lvl1pPr>
            <a:lvl2pPr marL="233363" indent="0">
              <a:buFontTx/>
              <a:buNone/>
              <a:defRPr/>
            </a:lvl2pPr>
            <a:lvl3pPr marL="401638" indent="0">
              <a:buFontTx/>
              <a:buNone/>
              <a:defRPr/>
            </a:lvl3pPr>
            <a:lvl4pPr marL="569912" indent="0">
              <a:buFontTx/>
              <a:buNone/>
              <a:defRPr/>
            </a:lvl4pPr>
            <a:lvl5pPr marL="746125" indent="0">
              <a:buFontTx/>
              <a:buNone/>
              <a:defRPr/>
            </a:lvl5pPr>
          </a:lstStyle>
          <a:p>
            <a:pPr marL="0" lvl="0" indent="0" algn="l" rtl="0" fontAlgn="base">
              <a:lnSpc>
                <a:spcPct val="100000"/>
              </a:lnSpc>
              <a:spcBef>
                <a:spcPts val="0"/>
              </a:spcBef>
              <a:spcAft>
                <a:spcPct val="0"/>
              </a:spcAft>
              <a:buClrTx/>
              <a:buSzPct val="80000"/>
              <a:buFont typeface="Arial" charset="0"/>
              <a:buNone/>
            </a:pPr>
            <a:r>
              <a:rPr lang="en-US"/>
              <a:t>month 2020</a:t>
            </a:r>
          </a:p>
        </p:txBody>
      </p:sp>
      <p:sp>
        <p:nvSpPr>
          <p:cNvPr id="27" name="Rectangle 183"/>
          <p:cNvSpPr>
            <a:spLocks noGrp="1" noChangeArrowheads="1"/>
          </p:cNvSpPr>
          <p:nvPr userDrawn="1">
            <p:ph type="subTitle" idx="1" hasCustomPrompt="1"/>
          </p:nvPr>
        </p:nvSpPr>
        <p:spPr bwMode="blackWhite">
          <a:xfrm>
            <a:off x="625287" y="3497623"/>
            <a:ext cx="6174317" cy="809562"/>
          </a:xfrm>
          <a:prstGeom prst="rect">
            <a:avLst/>
          </a:prstGeom>
          <a:ln w="25400" algn="ctr"/>
          <a:effectLst/>
        </p:spPr>
        <p:txBody>
          <a:bodyPr tIns="0" bIns="91440" anchor="b">
            <a:noAutofit/>
          </a:bodyPr>
          <a:lstStyle>
            <a:lvl1pPr marL="0" indent="0" algn="l" rtl="0" fontAlgn="base">
              <a:lnSpc>
                <a:spcPct val="100000"/>
              </a:lnSpc>
              <a:spcBef>
                <a:spcPts val="0"/>
              </a:spcBef>
              <a:spcAft>
                <a:spcPct val="0"/>
              </a:spcAft>
              <a:buClrTx/>
              <a:buFont typeface="Arial" charset="0"/>
              <a:buNone/>
              <a:defRPr lang="en-US" sz="1800" b="0" kern="1200" cap="none" spc="50" baseline="0" dirty="0" smtClean="0">
                <a:solidFill>
                  <a:schemeClr val="tx1">
                    <a:lumMod val="85000"/>
                    <a:lumOff val="15000"/>
                  </a:schemeClr>
                </a:solidFill>
                <a:effectLst/>
                <a:latin typeface="Arial" panose="020B0604020202020204" pitchFamily="34" charset="0"/>
                <a:ea typeface="+mn-ea"/>
                <a:cs typeface="+mn-cs"/>
              </a:defRPr>
            </a:lvl1pPr>
          </a:lstStyle>
          <a:p>
            <a:pPr lvl="0"/>
            <a:r>
              <a:rPr lang="en-US"/>
              <a:t>First name Last name</a:t>
            </a:r>
          </a:p>
          <a:p>
            <a:pPr lvl="0"/>
            <a:r>
              <a:rPr lang="en-US"/>
              <a:t>Official title goes here</a:t>
            </a:r>
          </a:p>
        </p:txBody>
      </p:sp>
      <p:sp>
        <p:nvSpPr>
          <p:cNvPr id="28" name="Rectangle 182"/>
          <p:cNvSpPr>
            <a:spLocks noGrp="1" noChangeArrowheads="1"/>
          </p:cNvSpPr>
          <p:nvPr>
            <p:ph type="ctrTitle" hasCustomPrompt="1"/>
          </p:nvPr>
        </p:nvSpPr>
        <p:spPr bwMode="blackWhite">
          <a:xfrm>
            <a:off x="625287" y="427838"/>
            <a:ext cx="6165127" cy="2961111"/>
          </a:xfrm>
          <a:prstGeom prst="rect">
            <a:avLst/>
          </a:prstGeom>
          <a:ln w="25400"/>
          <a:effectLst/>
        </p:spPr>
        <p:txBody>
          <a:bodyPr tIns="91440" bIns="91440" anchor="b"/>
          <a:lstStyle>
            <a:lvl1pPr algn="l">
              <a:lnSpc>
                <a:spcPts val="5500"/>
              </a:lnSpc>
              <a:spcBef>
                <a:spcPts val="0"/>
              </a:spcBef>
              <a:defRPr lang="en-US" sz="4900" b="0" kern="1200" cap="all" spc="-50" baseline="0" dirty="0">
                <a:solidFill>
                  <a:schemeClr val="tx1">
                    <a:lumMod val="85000"/>
                    <a:lumOff val="15000"/>
                  </a:schemeClr>
                </a:solidFill>
                <a:effectLst/>
                <a:latin typeface="Arial" panose="020B0604020202020204" pitchFamily="34" charset="0"/>
                <a:ea typeface="+mn-ea"/>
                <a:cs typeface="+mn-cs"/>
              </a:defRPr>
            </a:lvl1pPr>
          </a:lstStyle>
          <a:p>
            <a:r>
              <a:rPr lang="en-US"/>
              <a:t>Title Goes Here Second Line</a:t>
            </a:r>
            <a:br>
              <a:rPr lang="en-US"/>
            </a:br>
            <a:r>
              <a:rPr lang="en-US"/>
              <a:t>Third Line</a:t>
            </a:r>
          </a:p>
        </p:txBody>
      </p:sp>
      <p:sp>
        <p:nvSpPr>
          <p:cNvPr id="11" name="TextBox 10">
            <a:extLst>
              <a:ext uri="{FF2B5EF4-FFF2-40B4-BE49-F238E27FC236}">
                <a16:creationId xmlns:a16="http://schemas.microsoft.com/office/drawing/2014/main" id="{76C06E3A-77E8-4336-8E69-F834D6840692}"/>
              </a:ext>
            </a:extLst>
          </p:cNvPr>
          <p:cNvSpPr txBox="1"/>
          <p:nvPr userDrawn="1"/>
        </p:nvSpPr>
        <p:spPr>
          <a:xfrm>
            <a:off x="625287" y="5986814"/>
            <a:ext cx="6587542" cy="308777"/>
          </a:xfrm>
          <a:prstGeom prst="rect">
            <a:avLst/>
          </a:prstGeom>
          <a:noFill/>
        </p:spPr>
        <p:txBody>
          <a:bodyPr wrap="square" rtlCol="0" anchor="b">
            <a:noAutofit/>
          </a:bodyPr>
          <a:lstStyle/>
          <a:p>
            <a:pPr algn="l"/>
            <a:r>
              <a:rPr lang="en-US" sz="900" b="1" i="0" cap="all" spc="50" baseline="0" err="1">
                <a:solidFill>
                  <a:schemeClr val="tx2">
                    <a:lumMod val="90000"/>
                  </a:schemeClr>
                </a:solidFill>
                <a:latin typeface="+mj-lt"/>
                <a:cs typeface="Arial" panose="020B0604020202020204" pitchFamily="34" charset="0"/>
              </a:rPr>
              <a:t>PUblic</a:t>
            </a:r>
            <a:endParaRPr lang="en-US" sz="900" b="1" i="0" cap="all" spc="50" baseline="0">
              <a:solidFill>
                <a:schemeClr val="tx2">
                  <a:lumMod val="90000"/>
                </a:schemeClr>
              </a:solidFill>
              <a:latin typeface="+mj-lt"/>
              <a:cs typeface="Arial" panose="020B0604020202020204" pitchFamily="34" charset="0"/>
            </a:endParaRPr>
          </a:p>
        </p:txBody>
      </p:sp>
      <p:grpSp>
        <p:nvGrpSpPr>
          <p:cNvPr id="33" name="Group 32">
            <a:extLst>
              <a:ext uri="{FF2B5EF4-FFF2-40B4-BE49-F238E27FC236}">
                <a16:creationId xmlns:a16="http://schemas.microsoft.com/office/drawing/2014/main" id="{6DB26A35-77F5-445D-B6D8-5AC2F84354FB}"/>
              </a:ext>
            </a:extLst>
          </p:cNvPr>
          <p:cNvGrpSpPr/>
          <p:nvPr userDrawn="1"/>
        </p:nvGrpSpPr>
        <p:grpSpPr>
          <a:xfrm>
            <a:off x="0" y="0"/>
            <a:ext cx="12190081" cy="79514"/>
            <a:chOff x="0" y="-1"/>
            <a:chExt cx="12190081" cy="1350190"/>
          </a:xfrm>
        </p:grpSpPr>
        <p:sp>
          <p:nvSpPr>
            <p:cNvPr id="34" name="Rectangle 33">
              <a:extLst>
                <a:ext uri="{FF2B5EF4-FFF2-40B4-BE49-F238E27FC236}">
                  <a16:creationId xmlns:a16="http://schemas.microsoft.com/office/drawing/2014/main" id="{03AA52E7-FC36-4ED4-867F-157B0BCEBEAA}"/>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35" name="Rectangle 34">
              <a:extLst>
                <a:ext uri="{FF2B5EF4-FFF2-40B4-BE49-F238E27FC236}">
                  <a16:creationId xmlns:a16="http://schemas.microsoft.com/office/drawing/2014/main" id="{AED8626D-4DCA-4D23-8BF4-1806FF2B3D4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36" name="Rectangle 35">
              <a:extLst>
                <a:ext uri="{FF2B5EF4-FFF2-40B4-BE49-F238E27FC236}">
                  <a16:creationId xmlns:a16="http://schemas.microsoft.com/office/drawing/2014/main" id="{A456C9DC-AC7B-4A0E-8C19-8B43D714AD24}"/>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37" name="Rectangle 36">
              <a:extLst>
                <a:ext uri="{FF2B5EF4-FFF2-40B4-BE49-F238E27FC236}">
                  <a16:creationId xmlns:a16="http://schemas.microsoft.com/office/drawing/2014/main" id="{50DA97BB-3B9D-475D-90A5-85DF0ACEA7DB}"/>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38" name="Rectangle 37">
              <a:extLst>
                <a:ext uri="{FF2B5EF4-FFF2-40B4-BE49-F238E27FC236}">
                  <a16:creationId xmlns:a16="http://schemas.microsoft.com/office/drawing/2014/main" id="{E39B465D-2073-45C5-B64A-4C84B0F0C14A}"/>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grpSp>
      <p:pic>
        <p:nvPicPr>
          <p:cNvPr id="39" name="Graphic 38">
            <a:extLst>
              <a:ext uri="{FF2B5EF4-FFF2-40B4-BE49-F238E27FC236}">
                <a16:creationId xmlns:a16="http://schemas.microsoft.com/office/drawing/2014/main" id="{0479C9BD-7253-4516-B9AE-7AD2D65881E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614" t="23225" r="5073" b="21217"/>
          <a:stretch/>
        </p:blipFill>
        <p:spPr>
          <a:xfrm>
            <a:off x="619242" y="5157865"/>
            <a:ext cx="5280626" cy="720276"/>
          </a:xfrm>
          <a:prstGeom prst="rect">
            <a:avLst/>
          </a:prstGeom>
        </p:spPr>
      </p:pic>
      <p:sp>
        <p:nvSpPr>
          <p:cNvPr id="40" name="TextBox 39">
            <a:extLst>
              <a:ext uri="{FF2B5EF4-FFF2-40B4-BE49-F238E27FC236}">
                <a16:creationId xmlns:a16="http://schemas.microsoft.com/office/drawing/2014/main" id="{406C25F4-61A1-429C-96A6-EF43EBB0D205}"/>
              </a:ext>
            </a:extLst>
          </p:cNvPr>
          <p:cNvSpPr txBox="1"/>
          <p:nvPr userDrawn="1"/>
        </p:nvSpPr>
        <p:spPr>
          <a:xfrm>
            <a:off x="625287" y="6281012"/>
            <a:ext cx="5470713" cy="308777"/>
          </a:xfrm>
          <a:prstGeom prst="rect">
            <a:avLst/>
          </a:prstGeom>
          <a:noFill/>
        </p:spPr>
        <p:txBody>
          <a:bodyPr wrap="square" rtlCol="0" anchor="b">
            <a:noAutofit/>
          </a:bodyPr>
          <a:lstStyle/>
          <a:p>
            <a:pPr algn="l"/>
            <a:r>
              <a:rPr lang="en-US" sz="650" b="0" i="0" cap="all" spc="50" baseline="0">
                <a:solidFill>
                  <a:schemeClr val="tx2">
                    <a:lumMod val="90000"/>
                  </a:schemeClr>
                </a:solidFill>
                <a:latin typeface="+mj-lt"/>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Tree>
    <p:extLst>
      <p:ext uri="{BB962C8B-B14F-4D97-AF65-F5344CB8AC3E}">
        <p14:creationId xmlns:p14="http://schemas.microsoft.com/office/powerpoint/2010/main" val="369753348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utomotive large headline">
    <p:spTree>
      <p:nvGrpSpPr>
        <p:cNvPr id="1" name=""/>
        <p:cNvGrpSpPr/>
        <p:nvPr/>
      </p:nvGrpSpPr>
      <p:grpSpPr>
        <a:xfrm>
          <a:off x="0" y="0"/>
          <a:ext cx="0" cy="0"/>
          <a:chOff x="0" y="0"/>
          <a:chExt cx="0" cy="0"/>
        </a:xfrm>
      </p:grpSpPr>
      <p:pic>
        <p:nvPicPr>
          <p:cNvPr id="22" name="Picture Placeholder 4" descr="A passenger seat of a car&#10;&#10;Description automatically generated">
            <a:extLst>
              <a:ext uri="{FF2B5EF4-FFF2-40B4-BE49-F238E27FC236}">
                <a16:creationId xmlns:a16="http://schemas.microsoft.com/office/drawing/2014/main" id="{1D45FBBC-207E-4D58-85BF-A85644E74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sp>
        <p:nvSpPr>
          <p:cNvPr id="38" name="Rectangle 37">
            <a:extLst>
              <a:ext uri="{FF2B5EF4-FFF2-40B4-BE49-F238E27FC236}">
                <a16:creationId xmlns:a16="http://schemas.microsoft.com/office/drawing/2014/main" id="{823A222D-2665-49C2-A352-41261E92E261}"/>
              </a:ext>
            </a:extLst>
          </p:cNvPr>
          <p:cNvSpPr/>
          <p:nvPr userDrawn="1"/>
        </p:nvSpPr>
        <p:spPr>
          <a:xfrm rot="10800000">
            <a:off x="-1" y="79514"/>
            <a:ext cx="4560213" cy="5653376"/>
          </a:xfrm>
          <a:prstGeom prst="rect">
            <a:avLst/>
          </a:prstGeom>
          <a:gradFill flip="none" rotWithShape="1">
            <a:gsLst>
              <a:gs pos="3000">
                <a:schemeClr val="accent4">
                  <a:alpha val="27000"/>
                </a:schemeClr>
              </a:gs>
              <a:gs pos="50000">
                <a:schemeClr val="accent4">
                  <a:alpha val="0"/>
                </a:schemeClr>
              </a:gs>
              <a:gs pos="100000">
                <a:schemeClr val="accent4">
                  <a:lumMod val="20000"/>
                  <a:lumOff val="80000"/>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DB60511C-2A65-4F06-8213-A97675390082}"/>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92A4D78-1073-4D7F-BFFB-2D6120677F74}"/>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B581FCDD-ACE7-4426-A971-5FCA0CCF78B9}"/>
              </a:ext>
            </a:extLst>
          </p:cNvPr>
          <p:cNvGrpSpPr/>
          <p:nvPr userDrawn="1"/>
        </p:nvGrpSpPr>
        <p:grpSpPr>
          <a:xfrm>
            <a:off x="11369623" y="6476214"/>
            <a:ext cx="489002" cy="176138"/>
            <a:chOff x="271463" y="2852738"/>
            <a:chExt cx="3190876" cy="1149350"/>
          </a:xfrm>
        </p:grpSpPr>
        <p:sp>
          <p:nvSpPr>
            <p:cNvPr id="26" name="Freeform 6">
              <a:extLst>
                <a:ext uri="{FF2B5EF4-FFF2-40B4-BE49-F238E27FC236}">
                  <a16:creationId xmlns:a16="http://schemas.microsoft.com/office/drawing/2014/main" id="{B9C456B0-4A5D-4885-994C-95243A7A39B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E162F602-55E8-4B3D-A11C-2027D56E9FDF}"/>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51D5D649-9376-48D5-8D91-4D2DDEB0E982}"/>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C1F632B-6197-496B-9EEA-C4840363A8F0}"/>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5006E74E-CDF9-4696-8BB6-B1B2F10B7C0A}"/>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205515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ality Large Headline">
    <p:spTree>
      <p:nvGrpSpPr>
        <p:cNvPr id="1" name=""/>
        <p:cNvGrpSpPr/>
        <p:nvPr/>
      </p:nvGrpSpPr>
      <p:grpSpPr>
        <a:xfrm>
          <a:off x="0" y="0"/>
          <a:ext cx="0" cy="0"/>
          <a:chOff x="0" y="0"/>
          <a:chExt cx="0" cy="0"/>
        </a:xfrm>
      </p:grpSpPr>
      <p:pic>
        <p:nvPicPr>
          <p:cNvPr id="24" name="Picture Placeholder 6" descr="A person standing in front of a store&#10;&#10;Description automatically generated">
            <a:extLst>
              <a:ext uri="{FF2B5EF4-FFF2-40B4-BE49-F238E27FC236}">
                <a16:creationId xmlns:a16="http://schemas.microsoft.com/office/drawing/2014/main" id="{B6308E49-6F4B-4FB3-B55E-5ABCE9FC1E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19" y="78902"/>
            <a:ext cx="4560213" cy="6779098"/>
          </a:xfrm>
          <a:prstGeom prst="rect">
            <a:avLst/>
          </a:prstGeom>
        </p:spPr>
      </p:pic>
      <p:sp>
        <p:nvSpPr>
          <p:cNvPr id="21" name="Rectangle 20">
            <a:extLst>
              <a:ext uri="{FF2B5EF4-FFF2-40B4-BE49-F238E27FC236}">
                <a16:creationId xmlns:a16="http://schemas.microsoft.com/office/drawing/2014/main" id="{014D81D1-28E2-4B5A-90AC-0665128E04D9}"/>
              </a:ext>
            </a:extLst>
          </p:cNvPr>
          <p:cNvSpPr/>
          <p:nvPr userDrawn="1"/>
        </p:nvSpPr>
        <p:spPr>
          <a:xfrm rot="10800000">
            <a:off x="0" y="79514"/>
            <a:ext cx="4196372"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1259CC84-9D61-4B7E-B269-B36414503070}"/>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F57D660-4AAE-4D5D-82B7-7B0FFD272375}"/>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A7964EA6-FA40-459F-BF7E-34433308865C}"/>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6B56D1BA-1D0B-48D6-8A9B-D6701B6E2C0F}"/>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6F33A3D7-2E0B-4E81-A491-81B9B4545670}"/>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CE9950E5-3A53-4262-9FF9-392F9697D4C9}"/>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3084A67-7628-476E-9F80-8CED241E2D7C}"/>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BEBEFBC6-A920-4150-8CB5-2F07F5A518EE}"/>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935760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ality Large Headline">
    <p:spTree>
      <p:nvGrpSpPr>
        <p:cNvPr id="1" name=""/>
        <p:cNvGrpSpPr/>
        <p:nvPr/>
      </p:nvGrpSpPr>
      <p:grpSpPr>
        <a:xfrm>
          <a:off x="0" y="0"/>
          <a:ext cx="0" cy="0"/>
          <a:chOff x="0" y="0"/>
          <a:chExt cx="0" cy="0"/>
        </a:xfrm>
      </p:grpSpPr>
      <p:pic>
        <p:nvPicPr>
          <p:cNvPr id="24" name="Picture Placeholder 6" descr="A person standing in front of a store&#10;&#10;Description automatically generated">
            <a:extLst>
              <a:ext uri="{FF2B5EF4-FFF2-40B4-BE49-F238E27FC236}">
                <a16:creationId xmlns:a16="http://schemas.microsoft.com/office/drawing/2014/main" id="{B6308E49-6F4B-4FB3-B55E-5ABCE9FC1E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19" y="78902"/>
            <a:ext cx="4560213" cy="6779098"/>
          </a:xfrm>
          <a:prstGeom prst="rect">
            <a:avLst/>
          </a:prstGeom>
        </p:spPr>
      </p:pic>
      <p:sp>
        <p:nvSpPr>
          <p:cNvPr id="21" name="Rectangle 20">
            <a:extLst>
              <a:ext uri="{FF2B5EF4-FFF2-40B4-BE49-F238E27FC236}">
                <a16:creationId xmlns:a16="http://schemas.microsoft.com/office/drawing/2014/main" id="{014D81D1-28E2-4B5A-90AC-0665128E04D9}"/>
              </a:ext>
            </a:extLst>
          </p:cNvPr>
          <p:cNvSpPr/>
          <p:nvPr userDrawn="1"/>
        </p:nvSpPr>
        <p:spPr>
          <a:xfrm rot="10800000">
            <a:off x="0" y="79514"/>
            <a:ext cx="4196372"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1259CC84-9D61-4B7E-B269-B36414503070}"/>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F57D660-4AAE-4D5D-82B7-7B0FFD272375}"/>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A7964EA6-FA40-459F-BF7E-34433308865C}"/>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6B56D1BA-1D0B-48D6-8A9B-D6701B6E2C0F}"/>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6F33A3D7-2E0B-4E81-A491-81B9B4545670}"/>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CE9950E5-3A53-4262-9FF9-392F9697D4C9}"/>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3084A67-7628-476E-9F80-8CED241E2D7C}"/>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BEBEFBC6-A920-4150-8CB5-2F07F5A518EE}"/>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3370800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obile Large Headline">
    <p:spTree>
      <p:nvGrpSpPr>
        <p:cNvPr id="1" name=""/>
        <p:cNvGrpSpPr/>
        <p:nvPr/>
      </p:nvGrpSpPr>
      <p:grpSpPr>
        <a:xfrm>
          <a:off x="0" y="0"/>
          <a:ext cx="0" cy="0"/>
          <a:chOff x="0" y="0"/>
          <a:chExt cx="0" cy="0"/>
        </a:xfrm>
      </p:grpSpPr>
      <p:pic>
        <p:nvPicPr>
          <p:cNvPr id="21" name="Picture Placeholder 6" descr="A picture containing person, indoor, kitchen, standing&#10;&#10;Description automatically generated">
            <a:extLst>
              <a:ext uri="{FF2B5EF4-FFF2-40B4-BE49-F238E27FC236}">
                <a16:creationId xmlns:a16="http://schemas.microsoft.com/office/drawing/2014/main" id="{D1FAD2AD-D927-430E-83F0-A8F8A5926A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2" name="Rectangle 21">
            <a:extLst>
              <a:ext uri="{FF2B5EF4-FFF2-40B4-BE49-F238E27FC236}">
                <a16:creationId xmlns:a16="http://schemas.microsoft.com/office/drawing/2014/main" id="{CF9387C9-D1B7-403A-B764-A76CCEA66EE8}"/>
              </a:ext>
            </a:extLst>
          </p:cNvPr>
          <p:cNvSpPr/>
          <p:nvPr userDrawn="1"/>
        </p:nvSpPr>
        <p:spPr>
          <a:xfrm rot="10800000">
            <a:off x="-1" y="79514"/>
            <a:ext cx="4562131"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72DDE7A5-E2F2-4CF2-B186-F3795441777B}"/>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47F1F9F-4C3C-4D70-9F0E-5759721FA966}"/>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F115E115-25E8-43EB-BA59-CCA58D4B8507}"/>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EB0E3C50-5D0D-4B3D-AB5E-FB14C50605B1}"/>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27BAD98C-D2A0-4D70-8EE5-0EF8CD534BEB}"/>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691DC690-D4FD-4831-96EA-3B2665EC0D44}"/>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C76CB046-A760-4B56-AE94-1EB3F5FDF2CF}"/>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EE180CB8-C23E-474B-B32A-6F5128D6C69D}"/>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7279448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dustrial Large Headline">
    <p:spTree>
      <p:nvGrpSpPr>
        <p:cNvPr id="1" name=""/>
        <p:cNvGrpSpPr/>
        <p:nvPr/>
      </p:nvGrpSpPr>
      <p:grpSpPr>
        <a:xfrm>
          <a:off x="0" y="0"/>
          <a:ext cx="0" cy="0"/>
          <a:chOff x="0" y="0"/>
          <a:chExt cx="0" cy="0"/>
        </a:xfrm>
      </p:grpSpPr>
      <p:pic>
        <p:nvPicPr>
          <p:cNvPr id="21" name="Picture Placeholder 4" descr="A picture containing building, indoor, toy, train&#10;&#10;Description automatically generated">
            <a:extLst>
              <a:ext uri="{FF2B5EF4-FFF2-40B4-BE49-F238E27FC236}">
                <a16:creationId xmlns:a16="http://schemas.microsoft.com/office/drawing/2014/main" id="{73837969-8D79-4D54-80F4-F540E95773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3" name="Rectangle 22">
            <a:extLst>
              <a:ext uri="{FF2B5EF4-FFF2-40B4-BE49-F238E27FC236}">
                <a16:creationId xmlns:a16="http://schemas.microsoft.com/office/drawing/2014/main" id="{20C6F7F7-17BF-482B-BA80-F24629A4A24E}"/>
              </a:ext>
            </a:extLst>
          </p:cNvPr>
          <p:cNvSpPr/>
          <p:nvPr userDrawn="1"/>
        </p:nvSpPr>
        <p:spPr>
          <a:xfrm rot="10800000">
            <a:off x="0" y="79514"/>
            <a:ext cx="4196372"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D183140B-A247-4A2B-9D4E-348839DEB103}"/>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D784AD3-2BA5-4E85-98B2-D09F18251633}"/>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80B958C5-2B3E-473E-8744-054A7F5304DE}"/>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E7C1EB4B-5A45-4466-8072-0645AC92A32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FE6AE65A-B4E9-4A34-9C1D-11C90F15FB75}"/>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C9E3FC99-0BDE-4CA4-8495-6D512122D32B}"/>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4576331F-C76A-4EB4-91BB-E020D9D8E24C}"/>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9AC83E4E-604E-456C-8274-6BBEB5FB5DDA}"/>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5203248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Networking Large Headline">
    <p:spTree>
      <p:nvGrpSpPr>
        <p:cNvPr id="1" name=""/>
        <p:cNvGrpSpPr/>
        <p:nvPr/>
      </p:nvGrpSpPr>
      <p:grpSpPr>
        <a:xfrm>
          <a:off x="0" y="0"/>
          <a:ext cx="0" cy="0"/>
          <a:chOff x="0" y="0"/>
          <a:chExt cx="0" cy="0"/>
        </a:xfrm>
      </p:grpSpPr>
      <p:pic>
        <p:nvPicPr>
          <p:cNvPr id="21" name="Picture Placeholder 6" descr="A antenna on a cloudy day&#10;&#10;Description automatically generated">
            <a:extLst>
              <a:ext uri="{FF2B5EF4-FFF2-40B4-BE49-F238E27FC236}">
                <a16:creationId xmlns:a16="http://schemas.microsoft.com/office/drawing/2014/main" id="{E91A284D-B48E-4428-872F-AA05AB4316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19" y="78902"/>
            <a:ext cx="4560213" cy="6779098"/>
          </a:xfrm>
          <a:prstGeom prst="rect">
            <a:avLst/>
          </a:prstGeom>
        </p:spPr>
      </p:pic>
      <p:sp>
        <p:nvSpPr>
          <p:cNvPr id="22" name="Rectangle 21">
            <a:extLst>
              <a:ext uri="{FF2B5EF4-FFF2-40B4-BE49-F238E27FC236}">
                <a16:creationId xmlns:a16="http://schemas.microsoft.com/office/drawing/2014/main" id="{2AAAD775-814D-4D87-B23C-FB937F7D91FA}"/>
              </a:ext>
            </a:extLst>
          </p:cNvPr>
          <p:cNvSpPr/>
          <p:nvPr userDrawn="1"/>
        </p:nvSpPr>
        <p:spPr>
          <a:xfrm>
            <a:off x="61415" y="79514"/>
            <a:ext cx="4490903" cy="6778486"/>
          </a:xfrm>
          <a:prstGeom prst="rect">
            <a:avLst/>
          </a:prstGeom>
          <a:gradFill flip="none" rotWithShape="1">
            <a:gsLst>
              <a:gs pos="3000">
                <a:schemeClr val="accent3">
                  <a:alpha val="26000"/>
                </a:schemeClr>
              </a:gs>
              <a:gs pos="70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2FA28723-837F-4B23-8CE8-02BE47FE281C}"/>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D25E3D-662E-44DF-8C74-92C87184BB0C}"/>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55CFFEF0-33F0-4F4C-BE34-F0CE8B9E61E9}"/>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BC086BCB-54AC-46CF-A349-82F2CB7DD890}"/>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F622D00E-770D-4828-BB83-AF27DABC282F}"/>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43E01C42-EE25-40F8-84CF-C03046F9A185}"/>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F37FE27F-A44B-48E4-910C-3CA9640096F6}"/>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79D3E226-DE3E-4BD8-98C8-FE8CA53A0FD4}"/>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9228309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mart City Large Headline">
    <p:spTree>
      <p:nvGrpSpPr>
        <p:cNvPr id="1" name=""/>
        <p:cNvGrpSpPr/>
        <p:nvPr/>
      </p:nvGrpSpPr>
      <p:grpSpPr>
        <a:xfrm>
          <a:off x="0" y="0"/>
          <a:ext cx="0" cy="0"/>
          <a:chOff x="0" y="0"/>
          <a:chExt cx="0" cy="0"/>
        </a:xfrm>
      </p:grpSpPr>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83A94EBF-98FE-4812-9A14-44279029264B}"/>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03D1922-F66C-4A65-BADA-585E83654932}"/>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712E3D91-19A9-47E1-A2D0-389742C55D2F}"/>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ACAB0B10-E424-4C5F-81CD-AE869D728553}"/>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0F5701D1-A391-456C-8948-07FBBDD32D2C}"/>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2A0F9761-7943-4EDD-AD61-B82DDD42EE1A}"/>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C1A76E3-E547-459A-AA20-2A41DD1D59AF}"/>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468C635A-20C5-45ED-A75C-99F8C469DED1}"/>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pic>
        <p:nvPicPr>
          <p:cNvPr id="22" name="Picture 21" descr="A view of a city&#10;&#10;Description automatically generated">
            <a:extLst>
              <a:ext uri="{FF2B5EF4-FFF2-40B4-BE49-F238E27FC236}">
                <a16:creationId xmlns:a16="http://schemas.microsoft.com/office/drawing/2014/main" id="{CB9ABCE8-B5F4-48BD-86CE-887669C5B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73" y="78900"/>
            <a:ext cx="4558359" cy="6779099"/>
          </a:xfrm>
          <a:prstGeom prst="rect">
            <a:avLst/>
          </a:prstGeom>
        </p:spPr>
      </p:pic>
      <p:sp>
        <p:nvSpPr>
          <p:cNvPr id="23" name="Rectangle 22">
            <a:extLst>
              <a:ext uri="{FF2B5EF4-FFF2-40B4-BE49-F238E27FC236}">
                <a16:creationId xmlns:a16="http://schemas.microsoft.com/office/drawing/2014/main" id="{F63BE673-EBB9-4511-BBA9-928E31D9C62B}"/>
              </a:ext>
            </a:extLst>
          </p:cNvPr>
          <p:cNvSpPr/>
          <p:nvPr userDrawn="1"/>
        </p:nvSpPr>
        <p:spPr>
          <a:xfrm flipV="1">
            <a:off x="-6831" y="78902"/>
            <a:ext cx="4558359" cy="2192350"/>
          </a:xfrm>
          <a:prstGeom prst="rect">
            <a:avLst/>
          </a:prstGeom>
          <a:gradFill flip="none" rotWithShape="1">
            <a:gsLst>
              <a:gs pos="3000">
                <a:schemeClr val="accent1">
                  <a:alpha val="41000"/>
                </a:schemeClr>
              </a:gs>
              <a:gs pos="70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24" name="Picture Placeholder 76">
            <a:extLst>
              <a:ext uri="{FF2B5EF4-FFF2-40B4-BE49-F238E27FC236}">
                <a16:creationId xmlns:a16="http://schemas.microsoft.com/office/drawing/2014/main" id="{994508B0-A33C-4CE0-B505-0D816FBBCF7B}"/>
              </a:ext>
            </a:extLst>
          </p:cNvPr>
          <p:cNvSpPr>
            <a:spLocks noGrp="1"/>
          </p:cNvSpPr>
          <p:nvPr>
            <p:ph type="pic" sz="quarter" idx="13" hasCustomPrompt="1"/>
          </p:nvPr>
        </p:nvSpPr>
        <p:spPr>
          <a:xfrm>
            <a:off x="-8749" y="78902"/>
            <a:ext cx="4562132"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Tree>
    <p:extLst>
      <p:ext uri="{BB962C8B-B14F-4D97-AF65-F5344CB8AC3E}">
        <p14:creationId xmlns:p14="http://schemas.microsoft.com/office/powerpoint/2010/main" val="956015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mart Home Large Headline">
    <p:spTree>
      <p:nvGrpSpPr>
        <p:cNvPr id="1" name=""/>
        <p:cNvGrpSpPr/>
        <p:nvPr/>
      </p:nvGrpSpPr>
      <p:grpSpPr>
        <a:xfrm>
          <a:off x="0" y="0"/>
          <a:ext cx="0" cy="0"/>
          <a:chOff x="0" y="0"/>
          <a:chExt cx="0" cy="0"/>
        </a:xfrm>
      </p:grpSpPr>
      <p:pic>
        <p:nvPicPr>
          <p:cNvPr id="21" name="Picture Placeholder 6" descr="A living room with a fireplace and a large window&#10;&#10;Description automatically generated">
            <a:extLst>
              <a:ext uri="{FF2B5EF4-FFF2-40B4-BE49-F238E27FC236}">
                <a16:creationId xmlns:a16="http://schemas.microsoft.com/office/drawing/2014/main" id="{6100B157-B5B3-46F6-B663-F4415621E7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2" name="Rectangle 21">
            <a:extLst>
              <a:ext uri="{FF2B5EF4-FFF2-40B4-BE49-F238E27FC236}">
                <a16:creationId xmlns:a16="http://schemas.microsoft.com/office/drawing/2014/main" id="{90A81B96-5386-44A4-B378-BF3D5A5F5174}"/>
              </a:ext>
            </a:extLst>
          </p:cNvPr>
          <p:cNvSpPr/>
          <p:nvPr userDrawn="1"/>
        </p:nvSpPr>
        <p:spPr>
          <a:xfrm rot="10800000" flipH="1">
            <a:off x="365760" y="79514"/>
            <a:ext cx="4196372"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45" name="Slide Number Placeholder 1">
            <a:extLst>
              <a:ext uri="{FF2B5EF4-FFF2-40B4-BE49-F238E27FC236}">
                <a16:creationId xmlns:a16="http://schemas.microsoft.com/office/drawing/2014/main" id="{7D12FB66-22AA-4777-8CC2-F076131FE9DF}"/>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1736F53-0FCF-4DF2-B88E-1DE0E43AA886}"/>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7A4A96C1-8B50-4A87-8923-04CE2B04CEAF}"/>
              </a:ext>
            </a:extLst>
          </p:cNvPr>
          <p:cNvGrpSpPr/>
          <p:nvPr userDrawn="1"/>
        </p:nvGrpSpPr>
        <p:grpSpPr>
          <a:xfrm>
            <a:off x="11369623" y="6476214"/>
            <a:ext cx="489002" cy="176138"/>
            <a:chOff x="271463" y="2852738"/>
            <a:chExt cx="3190876" cy="1149350"/>
          </a:xfrm>
        </p:grpSpPr>
        <p:sp>
          <p:nvSpPr>
            <p:cNvPr id="48" name="Freeform 6">
              <a:extLst>
                <a:ext uri="{FF2B5EF4-FFF2-40B4-BE49-F238E27FC236}">
                  <a16:creationId xmlns:a16="http://schemas.microsoft.com/office/drawing/2014/main" id="{3247CA1E-AF86-49CC-A305-8195944FFB9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7">
              <a:extLst>
                <a:ext uri="{FF2B5EF4-FFF2-40B4-BE49-F238E27FC236}">
                  <a16:creationId xmlns:a16="http://schemas.microsoft.com/office/drawing/2014/main" id="{7CBFD072-C24E-4AF0-803E-E83E9025FAF2}"/>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8">
              <a:extLst>
                <a:ext uri="{FF2B5EF4-FFF2-40B4-BE49-F238E27FC236}">
                  <a16:creationId xmlns:a16="http://schemas.microsoft.com/office/drawing/2014/main" id="{27821654-D521-4D2E-9557-169616963275}"/>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9">
              <a:extLst>
                <a:ext uri="{FF2B5EF4-FFF2-40B4-BE49-F238E27FC236}">
                  <a16:creationId xmlns:a16="http://schemas.microsoft.com/office/drawing/2014/main" id="{766EDC3E-69CE-4032-9FB6-85216A191E94}"/>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2" name="Freeform 10">
              <a:extLst>
                <a:ext uri="{FF2B5EF4-FFF2-40B4-BE49-F238E27FC236}">
                  <a16:creationId xmlns:a16="http://schemas.microsoft.com/office/drawing/2014/main" id="{286022DB-6135-4077-A9E3-D3090DA262EC}"/>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786778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hasCustomPrompt="1"/>
          </p:nvPr>
        </p:nvSpPr>
        <p:spPr bwMode="auto">
          <a:xfrm>
            <a:off x="394775" y="414064"/>
            <a:ext cx="11425752"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stStyle>
          <a:p>
            <a:pPr lvl="0"/>
            <a:r>
              <a:rPr lang="en-US"/>
              <a:t>Click to add title here</a:t>
            </a:r>
            <a:br>
              <a:rPr lang="en-US"/>
            </a:br>
            <a:r>
              <a:rPr lang="en-US"/>
              <a:t>second line title</a:t>
            </a:r>
          </a:p>
        </p:txBody>
      </p:sp>
      <p:sp>
        <p:nvSpPr>
          <p:cNvPr id="46" name="Text Placeholder 45"/>
          <p:cNvSpPr>
            <a:spLocks noGrp="1"/>
          </p:cNvSpPr>
          <p:nvPr>
            <p:ph type="body" sz="quarter" idx="10"/>
          </p:nvPr>
        </p:nvSpPr>
        <p:spPr>
          <a:xfrm>
            <a:off x="394774" y="1153266"/>
            <a:ext cx="11425752" cy="46672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74252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394775" y="414064"/>
            <a:ext cx="11454325"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pPr lvl="0"/>
            <a:r>
              <a:rPr lang="en-US"/>
              <a:t>Click to edit Master title style</a:t>
            </a:r>
          </a:p>
        </p:txBody>
      </p:sp>
    </p:spTree>
    <p:extLst>
      <p:ext uri="{BB962C8B-B14F-4D97-AF65-F5344CB8AC3E}">
        <p14:creationId xmlns:p14="http://schemas.microsoft.com/office/powerpoint/2010/main" val="22766848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49191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394775" y="414064"/>
            <a:ext cx="11663021"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pPr lvl="0"/>
            <a:r>
              <a:rPr lang="en-US"/>
              <a:t>Click to edit Master title style</a:t>
            </a:r>
          </a:p>
        </p:txBody>
      </p:sp>
      <p:sp>
        <p:nvSpPr>
          <p:cNvPr id="5" name="Text Placeholder 45"/>
          <p:cNvSpPr>
            <a:spLocks noGrp="1"/>
          </p:cNvSpPr>
          <p:nvPr>
            <p:ph type="body" sz="quarter" idx="10"/>
          </p:nvPr>
        </p:nvSpPr>
        <p:spPr>
          <a:xfrm>
            <a:off x="394775" y="1153266"/>
            <a:ext cx="5847277" cy="4667249"/>
          </a:xfrm>
        </p:spPr>
        <p:txBody>
          <a:bodyPr/>
          <a:lstStyle>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5"/>
          <p:cNvSpPr>
            <a:spLocks noGrp="1"/>
          </p:cNvSpPr>
          <p:nvPr>
            <p:ph type="body" sz="quarter" idx="11"/>
          </p:nvPr>
        </p:nvSpPr>
        <p:spPr>
          <a:xfrm>
            <a:off x="6242052" y="1153266"/>
            <a:ext cx="5847277" cy="4667249"/>
          </a:xfrm>
        </p:spPr>
        <p:txBody>
          <a:bodyPr/>
          <a:lstStyle>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41011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ansition Slid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A16C9-C041-49C5-AC50-D0FF3E5085DA}"/>
              </a:ext>
            </a:extLst>
          </p:cNvPr>
          <p:cNvSpPr/>
          <p:nvPr userDrawn="1"/>
        </p:nvSpPr>
        <p:spPr>
          <a:xfrm>
            <a:off x="0" y="5834418"/>
            <a:ext cx="12192000" cy="1023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453E47-1254-4AED-A541-BB7CE36A4C87}"/>
              </a:ext>
            </a:extLst>
          </p:cNvPr>
          <p:cNvSpPr/>
          <p:nvPr userDrawn="1"/>
        </p:nvSpPr>
        <p:spPr>
          <a:xfrm>
            <a:off x="0" y="1"/>
            <a:ext cx="12192000" cy="21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26"/>
          <p:cNvSpPr>
            <a:spLocks noGrp="1" noChangeArrowheads="1"/>
          </p:cNvSpPr>
          <p:nvPr>
            <p:ph type="title" hasCustomPrompt="1"/>
          </p:nvPr>
        </p:nvSpPr>
        <p:spPr bwMode="auto">
          <a:xfrm>
            <a:off x="936080" y="1634279"/>
            <a:ext cx="7009333" cy="2454464"/>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ts val="6000"/>
              </a:lnSpc>
              <a:spcBef>
                <a:spcPts val="0"/>
              </a:spcBef>
              <a:spcAft>
                <a:spcPct val="0"/>
              </a:spcAft>
              <a:defRPr lang="en-US" sz="5500" b="0" kern="1200" cap="none" spc="-50" baseline="0" dirty="0">
                <a:solidFill>
                  <a:schemeClr val="tx1"/>
                </a:solidFill>
                <a:effectLst/>
                <a:latin typeface="Arial" panose="020B0604020202020204" pitchFamily="34" charset="0"/>
                <a:ea typeface="+mn-ea"/>
                <a:cs typeface="Arial" panose="020B0604020202020204" pitchFamily="34" charset="0"/>
              </a:defRPr>
            </a:lvl1pPr>
          </a:lstStyle>
          <a:p>
            <a:pPr lvl="0"/>
            <a:r>
              <a:rPr lang="en-US"/>
              <a:t>Title Goes Here</a:t>
            </a:r>
            <a:br>
              <a:rPr lang="en-US"/>
            </a:br>
            <a:r>
              <a:rPr lang="en-US"/>
              <a:t>Second Line Title</a:t>
            </a:r>
            <a:br>
              <a:rPr lang="en-US"/>
            </a:br>
            <a:r>
              <a:rPr lang="en-US"/>
              <a:t>Third Line Title</a:t>
            </a:r>
          </a:p>
        </p:txBody>
      </p:sp>
      <p:sp>
        <p:nvSpPr>
          <p:cNvPr id="16" name="Slide Number Placeholder 1">
            <a:extLst>
              <a:ext uri="{FF2B5EF4-FFF2-40B4-BE49-F238E27FC236}">
                <a16:creationId xmlns:a16="http://schemas.microsoft.com/office/drawing/2014/main" id="{AF788F4C-F3F1-4D1E-9E78-69BDCFEDEA0E}"/>
              </a:ext>
            </a:extLst>
          </p:cNvPr>
          <p:cNvSpPr txBox="1">
            <a:spLocks/>
          </p:cNvSpPr>
          <p:nvPr userDrawn="1"/>
        </p:nvSpPr>
        <p:spPr>
          <a:xfrm>
            <a:off x="6757621" y="6429865"/>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2">
                    <a:lumMod val="75000"/>
                  </a:schemeClr>
                </a:solidFill>
                <a:latin typeface="Arial" panose="020B0604020202020204" pitchFamily="34" charset="0"/>
                <a:cs typeface="Arial" panose="020B0604020202020204" pitchFamily="34" charset="0"/>
              </a:rPr>
              <a:pPr algn="r"/>
              <a:t>‹#›</a:t>
            </a:fld>
            <a:endParaRPr lang="en-US" sz="1000" b="1" spc="30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3A6489-F2EE-48AA-AF66-CF911B054E5B}"/>
              </a:ext>
            </a:extLst>
          </p:cNvPr>
          <p:cNvSpPr txBox="1"/>
          <p:nvPr userDrawn="1"/>
        </p:nvSpPr>
        <p:spPr>
          <a:xfrm>
            <a:off x="939519" y="6115278"/>
            <a:ext cx="2590528" cy="308777"/>
          </a:xfrm>
          <a:prstGeom prst="rect">
            <a:avLst/>
          </a:prstGeom>
          <a:noFill/>
        </p:spPr>
        <p:txBody>
          <a:bodyPr wrap="square" rtlCol="0" anchor="b">
            <a:noAutofit/>
          </a:bodyPr>
          <a:lstStyle/>
          <a:p>
            <a:pPr algn="l"/>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419428A6-B4EA-426C-B5D6-7BF8255D0379}"/>
              </a:ext>
            </a:extLst>
          </p:cNvPr>
          <p:cNvGrpSpPr/>
          <p:nvPr userDrawn="1"/>
        </p:nvGrpSpPr>
        <p:grpSpPr>
          <a:xfrm>
            <a:off x="1" y="4335146"/>
            <a:ext cx="7945412" cy="59196"/>
            <a:chOff x="0" y="-1"/>
            <a:chExt cx="12190081" cy="1350190"/>
          </a:xfrm>
        </p:grpSpPr>
        <p:sp>
          <p:nvSpPr>
            <p:cNvPr id="21" name="Rectangle 20">
              <a:extLst>
                <a:ext uri="{FF2B5EF4-FFF2-40B4-BE49-F238E27FC236}">
                  <a16:creationId xmlns:a16="http://schemas.microsoft.com/office/drawing/2014/main" id="{B4B1F641-A39F-419C-B874-36E8B4C70292}"/>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443CEE6-1108-4EA9-99ED-44930E6EC07C}"/>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A6895F3-7204-48FF-A4F3-F08AE082612C}"/>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99838EC-325A-4D0A-BA69-5EBCA1E4E224}"/>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E4AB4C98-DF4F-4361-A999-30FBA0566D0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FE5D1333-9BCA-4D99-8B74-A5FD0A4B9B51}"/>
              </a:ext>
            </a:extLst>
          </p:cNvPr>
          <p:cNvSpPr/>
          <p:nvPr userDrawn="1"/>
        </p:nvSpPr>
        <p:spPr>
          <a:xfrm>
            <a:off x="10163174" y="0"/>
            <a:ext cx="2028826" cy="6858000"/>
          </a:xfrm>
          <a:prstGeom prst="rect">
            <a:avLst/>
          </a:prstGeom>
          <a:solidFill>
            <a:srgbClr val="50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7" name="Graphic 26">
            <a:extLst>
              <a:ext uri="{FF2B5EF4-FFF2-40B4-BE49-F238E27FC236}">
                <a16:creationId xmlns:a16="http://schemas.microsoft.com/office/drawing/2014/main" id="{9203C931-D801-4035-A8B2-0085615AC4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9906" y="5228176"/>
            <a:ext cx="995362" cy="995362"/>
          </a:xfrm>
          <a:prstGeom prst="rect">
            <a:avLst/>
          </a:prstGeom>
        </p:spPr>
      </p:pic>
      <p:sp>
        <p:nvSpPr>
          <p:cNvPr id="28" name="Rectangle 27">
            <a:extLst>
              <a:ext uri="{FF2B5EF4-FFF2-40B4-BE49-F238E27FC236}">
                <a16:creationId xmlns:a16="http://schemas.microsoft.com/office/drawing/2014/main" id="{92FB6ECD-AD16-4595-BDE1-ED612F049B15}"/>
              </a:ext>
            </a:extLst>
          </p:cNvPr>
          <p:cNvSpPr/>
          <p:nvPr userDrawn="1"/>
        </p:nvSpPr>
        <p:spPr>
          <a:xfrm>
            <a:off x="9972674" y="0"/>
            <a:ext cx="200026" cy="6858000"/>
          </a:xfrm>
          <a:prstGeom prst="rect">
            <a:avLst/>
          </a:prstGeom>
          <a:solidFill>
            <a:srgbClr val="229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9" name="Graphic 18">
            <a:extLst>
              <a:ext uri="{FF2B5EF4-FFF2-40B4-BE49-F238E27FC236}">
                <a16:creationId xmlns:a16="http://schemas.microsoft.com/office/drawing/2014/main" id="{2870034E-F8DD-48DC-A066-E5AC17824E5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6446" y="5043977"/>
            <a:ext cx="5592432" cy="1226264"/>
          </a:xfrm>
          <a:prstGeom prst="rect">
            <a:avLst/>
          </a:prstGeom>
        </p:spPr>
      </p:pic>
      <p:sp>
        <p:nvSpPr>
          <p:cNvPr id="29" name="TextBox 28">
            <a:extLst>
              <a:ext uri="{FF2B5EF4-FFF2-40B4-BE49-F238E27FC236}">
                <a16:creationId xmlns:a16="http://schemas.microsoft.com/office/drawing/2014/main" id="{89D6C17E-6427-4E15-BF87-030DEB8EE579}"/>
              </a:ext>
            </a:extLst>
          </p:cNvPr>
          <p:cNvSpPr txBox="1"/>
          <p:nvPr userDrawn="1"/>
        </p:nvSpPr>
        <p:spPr>
          <a:xfrm>
            <a:off x="939519" y="6364207"/>
            <a:ext cx="5818102" cy="343469"/>
          </a:xfrm>
          <a:prstGeom prst="rect">
            <a:avLst/>
          </a:prstGeom>
          <a:noFill/>
        </p:spPr>
        <p:txBody>
          <a:bodyPr wrap="square" rtlCol="0" anchor="b">
            <a:noAutofit/>
          </a:bodyPr>
          <a:lstStyle/>
          <a:p>
            <a:pPr algn="l"/>
            <a:r>
              <a:rPr lang="en-US" sz="700" b="0" i="0" cap="all" spc="50" baseline="0">
                <a:solidFill>
                  <a:schemeClr val="bg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Tree>
    <p:extLst>
      <p:ext uri="{BB962C8B-B14F-4D97-AF65-F5344CB8AC3E}">
        <p14:creationId xmlns:p14="http://schemas.microsoft.com/office/powerpoint/2010/main" val="34403696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obile Large Headline">
    <p:spTree>
      <p:nvGrpSpPr>
        <p:cNvPr id="1" name=""/>
        <p:cNvGrpSpPr/>
        <p:nvPr/>
      </p:nvGrpSpPr>
      <p:grpSpPr>
        <a:xfrm>
          <a:off x="0" y="0"/>
          <a:ext cx="0" cy="0"/>
          <a:chOff x="0" y="0"/>
          <a:chExt cx="0" cy="0"/>
        </a:xfrm>
      </p:grpSpPr>
      <p:pic>
        <p:nvPicPr>
          <p:cNvPr id="21" name="Picture Placeholder 6" descr="A picture containing person, indoor, kitchen, standing&#10;&#10;Description automatically generated">
            <a:extLst>
              <a:ext uri="{FF2B5EF4-FFF2-40B4-BE49-F238E27FC236}">
                <a16:creationId xmlns:a16="http://schemas.microsoft.com/office/drawing/2014/main" id="{D1FAD2AD-D927-430E-83F0-A8F8A5926A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2" name="Rectangle 21">
            <a:extLst>
              <a:ext uri="{FF2B5EF4-FFF2-40B4-BE49-F238E27FC236}">
                <a16:creationId xmlns:a16="http://schemas.microsoft.com/office/drawing/2014/main" id="{CF9387C9-D1B7-403A-B764-A76CCEA66EE8}"/>
              </a:ext>
            </a:extLst>
          </p:cNvPr>
          <p:cNvSpPr/>
          <p:nvPr userDrawn="1"/>
        </p:nvSpPr>
        <p:spPr>
          <a:xfrm rot="10800000">
            <a:off x="-1" y="79514"/>
            <a:ext cx="4562131"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72DDE7A5-E2F2-4CF2-B186-F3795441777B}"/>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47F1F9F-4C3C-4D70-9F0E-5759721FA966}"/>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F115E115-25E8-43EB-BA59-CCA58D4B8507}"/>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EB0E3C50-5D0D-4B3D-AB5E-FB14C50605B1}"/>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27BAD98C-D2A0-4D70-8EE5-0EF8CD534BEB}"/>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691DC690-D4FD-4831-96EA-3B2665EC0D44}"/>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C76CB046-A760-4B56-AE94-1EB3F5FDF2CF}"/>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EE180CB8-C23E-474B-B32A-6F5128D6C69D}"/>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8114561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ansition Slide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A16C9-C041-49C5-AC50-D0FF3E5085DA}"/>
              </a:ext>
            </a:extLst>
          </p:cNvPr>
          <p:cNvSpPr/>
          <p:nvPr userDrawn="1"/>
        </p:nvSpPr>
        <p:spPr>
          <a:xfrm>
            <a:off x="0" y="5834418"/>
            <a:ext cx="12192000" cy="1023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453E47-1254-4AED-A541-BB7CE36A4C87}"/>
              </a:ext>
            </a:extLst>
          </p:cNvPr>
          <p:cNvSpPr/>
          <p:nvPr userDrawn="1"/>
        </p:nvSpPr>
        <p:spPr>
          <a:xfrm>
            <a:off x="0" y="1"/>
            <a:ext cx="12192000" cy="21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8C66DA4-3842-41AB-A413-DA2CAB207332}"/>
              </a:ext>
            </a:extLst>
          </p:cNvPr>
          <p:cNvSpPr txBox="1"/>
          <p:nvPr userDrawn="1"/>
        </p:nvSpPr>
        <p:spPr>
          <a:xfrm>
            <a:off x="939519" y="6364207"/>
            <a:ext cx="5818102" cy="343469"/>
          </a:xfrm>
          <a:prstGeom prst="rect">
            <a:avLst/>
          </a:prstGeom>
          <a:noFill/>
        </p:spPr>
        <p:txBody>
          <a:bodyPr wrap="square" rtlCol="0" anchor="b">
            <a:noAutofit/>
          </a:bodyPr>
          <a:lstStyle/>
          <a:p>
            <a:pPr algn="l"/>
            <a:r>
              <a:rPr lang="en-US" sz="700" b="0" i="0" cap="all" spc="50" baseline="0">
                <a:solidFill>
                  <a:schemeClr val="bg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
        <p:nvSpPr>
          <p:cNvPr id="16" name="Slide Number Placeholder 1">
            <a:extLst>
              <a:ext uri="{FF2B5EF4-FFF2-40B4-BE49-F238E27FC236}">
                <a16:creationId xmlns:a16="http://schemas.microsoft.com/office/drawing/2014/main" id="{AF788F4C-F3F1-4D1E-9E78-69BDCFEDEA0E}"/>
              </a:ext>
            </a:extLst>
          </p:cNvPr>
          <p:cNvSpPr txBox="1">
            <a:spLocks/>
          </p:cNvSpPr>
          <p:nvPr userDrawn="1"/>
        </p:nvSpPr>
        <p:spPr>
          <a:xfrm>
            <a:off x="6757621" y="6429865"/>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2">
                    <a:lumMod val="75000"/>
                  </a:schemeClr>
                </a:solidFill>
                <a:latin typeface="Arial" panose="020B0604020202020204" pitchFamily="34" charset="0"/>
                <a:cs typeface="Arial" panose="020B0604020202020204" pitchFamily="34" charset="0"/>
              </a:rPr>
              <a:pPr algn="r"/>
              <a:t>‹#›</a:t>
            </a:fld>
            <a:endParaRPr lang="en-US" sz="1000" b="1" spc="30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3A6489-F2EE-48AA-AF66-CF911B054E5B}"/>
              </a:ext>
            </a:extLst>
          </p:cNvPr>
          <p:cNvSpPr txBox="1"/>
          <p:nvPr userDrawn="1"/>
        </p:nvSpPr>
        <p:spPr>
          <a:xfrm>
            <a:off x="939519" y="6115278"/>
            <a:ext cx="2590528" cy="308777"/>
          </a:xfrm>
          <a:prstGeom prst="rect">
            <a:avLst/>
          </a:prstGeom>
          <a:noFill/>
        </p:spPr>
        <p:txBody>
          <a:bodyPr wrap="square" rtlCol="0" anchor="b">
            <a:noAutofit/>
          </a:bodyPr>
          <a:lstStyle/>
          <a:p>
            <a:pPr algn="l"/>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45DCA3A-3479-4CA4-B85C-C27090ADD0B2}"/>
              </a:ext>
            </a:extLst>
          </p:cNvPr>
          <p:cNvSpPr/>
          <p:nvPr userDrawn="1"/>
        </p:nvSpPr>
        <p:spPr>
          <a:xfrm>
            <a:off x="10163174" y="0"/>
            <a:ext cx="2028826" cy="6857999"/>
          </a:xfrm>
          <a:prstGeom prst="rect">
            <a:avLst/>
          </a:prstGeom>
          <a:solidFill>
            <a:srgbClr val="98B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4" name="Graphic 33">
            <a:extLst>
              <a:ext uri="{FF2B5EF4-FFF2-40B4-BE49-F238E27FC236}">
                <a16:creationId xmlns:a16="http://schemas.microsoft.com/office/drawing/2014/main" id="{5A7B107C-1960-4D18-8903-018BBE08D65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9906" y="5228176"/>
            <a:ext cx="995362" cy="995362"/>
          </a:xfrm>
          <a:prstGeom prst="rect">
            <a:avLst/>
          </a:prstGeom>
        </p:spPr>
      </p:pic>
      <p:sp>
        <p:nvSpPr>
          <p:cNvPr id="35" name="Rectangle 34">
            <a:extLst>
              <a:ext uri="{FF2B5EF4-FFF2-40B4-BE49-F238E27FC236}">
                <a16:creationId xmlns:a16="http://schemas.microsoft.com/office/drawing/2014/main" id="{CADADDD7-27DF-4F1B-AF83-2336CE552FBC}"/>
              </a:ext>
            </a:extLst>
          </p:cNvPr>
          <p:cNvSpPr/>
          <p:nvPr userDrawn="1"/>
        </p:nvSpPr>
        <p:spPr>
          <a:xfrm>
            <a:off x="9972674" y="0"/>
            <a:ext cx="200026" cy="6858000"/>
          </a:xfrm>
          <a:prstGeom prst="rect">
            <a:avLst/>
          </a:prstGeom>
          <a:solidFill>
            <a:srgbClr val="7F9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9" name="Graphic 18">
            <a:extLst>
              <a:ext uri="{FF2B5EF4-FFF2-40B4-BE49-F238E27FC236}">
                <a16:creationId xmlns:a16="http://schemas.microsoft.com/office/drawing/2014/main" id="{15C90563-5E31-4BB6-A451-C74BBA9E275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6446" y="5043977"/>
            <a:ext cx="5592432" cy="1226264"/>
          </a:xfrm>
          <a:prstGeom prst="rect">
            <a:avLst/>
          </a:prstGeom>
        </p:spPr>
      </p:pic>
      <p:sp>
        <p:nvSpPr>
          <p:cNvPr id="20" name="Rectangle 226">
            <a:extLst>
              <a:ext uri="{FF2B5EF4-FFF2-40B4-BE49-F238E27FC236}">
                <a16:creationId xmlns:a16="http://schemas.microsoft.com/office/drawing/2014/main" id="{B20325F3-D3B7-4667-B443-7A5E875CEFF4}"/>
              </a:ext>
            </a:extLst>
          </p:cNvPr>
          <p:cNvSpPr>
            <a:spLocks noGrp="1" noChangeArrowheads="1"/>
          </p:cNvSpPr>
          <p:nvPr>
            <p:ph type="title" hasCustomPrompt="1"/>
          </p:nvPr>
        </p:nvSpPr>
        <p:spPr bwMode="auto">
          <a:xfrm>
            <a:off x="936080" y="1634279"/>
            <a:ext cx="7009333" cy="2454464"/>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ts val="6000"/>
              </a:lnSpc>
              <a:spcBef>
                <a:spcPts val="0"/>
              </a:spcBef>
              <a:spcAft>
                <a:spcPct val="0"/>
              </a:spcAft>
              <a:defRPr lang="en-US" sz="5500" b="0" kern="1200" cap="none" spc="-50" baseline="0" dirty="0">
                <a:solidFill>
                  <a:schemeClr val="tx1"/>
                </a:solidFill>
                <a:effectLst/>
                <a:latin typeface="Arial" panose="020B0604020202020204" pitchFamily="34" charset="0"/>
                <a:ea typeface="+mn-ea"/>
                <a:cs typeface="Arial" panose="020B0604020202020204" pitchFamily="34" charset="0"/>
              </a:defRPr>
            </a:lvl1pPr>
          </a:lstStyle>
          <a:p>
            <a:pPr lvl="0"/>
            <a:r>
              <a:rPr lang="en-US"/>
              <a:t>Title Goes Here</a:t>
            </a:r>
            <a:br>
              <a:rPr lang="en-US"/>
            </a:br>
            <a:r>
              <a:rPr lang="en-US"/>
              <a:t>Second Line Title</a:t>
            </a:r>
            <a:br>
              <a:rPr lang="en-US"/>
            </a:br>
            <a:r>
              <a:rPr lang="en-US"/>
              <a:t>Third Line Title</a:t>
            </a:r>
          </a:p>
        </p:txBody>
      </p:sp>
      <p:grpSp>
        <p:nvGrpSpPr>
          <p:cNvPr id="21" name="Group 20">
            <a:extLst>
              <a:ext uri="{FF2B5EF4-FFF2-40B4-BE49-F238E27FC236}">
                <a16:creationId xmlns:a16="http://schemas.microsoft.com/office/drawing/2014/main" id="{79A50CE8-C42A-40BE-B8BE-DD6BA74EC96D}"/>
              </a:ext>
            </a:extLst>
          </p:cNvPr>
          <p:cNvGrpSpPr/>
          <p:nvPr userDrawn="1"/>
        </p:nvGrpSpPr>
        <p:grpSpPr>
          <a:xfrm>
            <a:off x="1" y="4335146"/>
            <a:ext cx="7945412" cy="59196"/>
            <a:chOff x="0" y="-1"/>
            <a:chExt cx="12190081" cy="1350190"/>
          </a:xfrm>
        </p:grpSpPr>
        <p:sp>
          <p:nvSpPr>
            <p:cNvPr id="22" name="Rectangle 21">
              <a:extLst>
                <a:ext uri="{FF2B5EF4-FFF2-40B4-BE49-F238E27FC236}">
                  <a16:creationId xmlns:a16="http://schemas.microsoft.com/office/drawing/2014/main" id="{B079EEBE-0AA2-4B9F-8CA5-4EF66EBBF8CE}"/>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652E4ED-5154-481E-9CD9-E54F58D898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7FA421C-F569-4674-A016-EEEC0F3E71CF}"/>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098BED1-31EA-40EC-979E-CC6D43308799}"/>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A82CE24-80C3-4E10-AE08-C8E299AD93A9}"/>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8452551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ansition Slide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A16C9-C041-49C5-AC50-D0FF3E5085DA}"/>
              </a:ext>
            </a:extLst>
          </p:cNvPr>
          <p:cNvSpPr/>
          <p:nvPr userDrawn="1"/>
        </p:nvSpPr>
        <p:spPr>
          <a:xfrm>
            <a:off x="0" y="5834418"/>
            <a:ext cx="12192000" cy="1023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453E47-1254-4AED-A541-BB7CE36A4C87}"/>
              </a:ext>
            </a:extLst>
          </p:cNvPr>
          <p:cNvSpPr/>
          <p:nvPr userDrawn="1"/>
        </p:nvSpPr>
        <p:spPr>
          <a:xfrm>
            <a:off x="0" y="1"/>
            <a:ext cx="12192000" cy="21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Slide Number Placeholder 1">
            <a:extLst>
              <a:ext uri="{FF2B5EF4-FFF2-40B4-BE49-F238E27FC236}">
                <a16:creationId xmlns:a16="http://schemas.microsoft.com/office/drawing/2014/main" id="{AF788F4C-F3F1-4D1E-9E78-69BDCFEDEA0E}"/>
              </a:ext>
            </a:extLst>
          </p:cNvPr>
          <p:cNvSpPr txBox="1">
            <a:spLocks/>
          </p:cNvSpPr>
          <p:nvPr userDrawn="1"/>
        </p:nvSpPr>
        <p:spPr>
          <a:xfrm>
            <a:off x="6757621" y="6429865"/>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2">
                    <a:lumMod val="75000"/>
                  </a:schemeClr>
                </a:solidFill>
                <a:latin typeface="Arial" panose="020B0604020202020204" pitchFamily="34" charset="0"/>
                <a:cs typeface="Arial" panose="020B0604020202020204" pitchFamily="34" charset="0"/>
              </a:rPr>
              <a:pPr algn="r"/>
              <a:t>‹#›</a:t>
            </a:fld>
            <a:endParaRPr lang="en-US" sz="1000" b="1" spc="30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3A6489-F2EE-48AA-AF66-CF911B054E5B}"/>
              </a:ext>
            </a:extLst>
          </p:cNvPr>
          <p:cNvSpPr txBox="1"/>
          <p:nvPr userDrawn="1"/>
        </p:nvSpPr>
        <p:spPr>
          <a:xfrm>
            <a:off x="939519" y="6115278"/>
            <a:ext cx="2590528" cy="308777"/>
          </a:xfrm>
          <a:prstGeom prst="rect">
            <a:avLst/>
          </a:prstGeom>
          <a:noFill/>
        </p:spPr>
        <p:txBody>
          <a:bodyPr wrap="square" rtlCol="0" anchor="b">
            <a:noAutofit/>
          </a:bodyPr>
          <a:lstStyle/>
          <a:p>
            <a:pPr algn="l"/>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29639A3C-5B99-4F0B-8C96-2711DE232E7A}"/>
              </a:ext>
            </a:extLst>
          </p:cNvPr>
          <p:cNvSpPr/>
          <p:nvPr userDrawn="1"/>
        </p:nvSpPr>
        <p:spPr>
          <a:xfrm>
            <a:off x="10163174" y="0"/>
            <a:ext cx="2028826" cy="6857999"/>
          </a:xfrm>
          <a:prstGeom prst="rect">
            <a:avLst/>
          </a:prstGeom>
          <a:solidFill>
            <a:srgbClr val="FF9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1" name="Graphic 30">
            <a:extLst>
              <a:ext uri="{FF2B5EF4-FFF2-40B4-BE49-F238E27FC236}">
                <a16:creationId xmlns:a16="http://schemas.microsoft.com/office/drawing/2014/main" id="{B081DA00-9A65-4F43-BEC9-5D54EC6101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9906" y="5228176"/>
            <a:ext cx="995362" cy="995362"/>
          </a:xfrm>
          <a:prstGeom prst="rect">
            <a:avLst/>
          </a:prstGeom>
        </p:spPr>
      </p:pic>
      <p:sp>
        <p:nvSpPr>
          <p:cNvPr id="32" name="Rectangle 31">
            <a:extLst>
              <a:ext uri="{FF2B5EF4-FFF2-40B4-BE49-F238E27FC236}">
                <a16:creationId xmlns:a16="http://schemas.microsoft.com/office/drawing/2014/main" id="{9EA282F3-18EF-46C0-BE23-00B6F460489B}"/>
              </a:ext>
            </a:extLst>
          </p:cNvPr>
          <p:cNvSpPr/>
          <p:nvPr userDrawn="1"/>
        </p:nvSpPr>
        <p:spPr>
          <a:xfrm>
            <a:off x="9972674" y="0"/>
            <a:ext cx="200026" cy="6858000"/>
          </a:xfrm>
          <a:prstGeom prst="rect">
            <a:avLst/>
          </a:prstGeom>
          <a:solidFill>
            <a:srgbClr val="E6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9" name="Graphic 18">
            <a:extLst>
              <a:ext uri="{FF2B5EF4-FFF2-40B4-BE49-F238E27FC236}">
                <a16:creationId xmlns:a16="http://schemas.microsoft.com/office/drawing/2014/main" id="{D536963C-3E89-44A3-8B67-93A64F4E3DA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6446" y="5043977"/>
            <a:ext cx="5592432" cy="1226264"/>
          </a:xfrm>
          <a:prstGeom prst="rect">
            <a:avLst/>
          </a:prstGeom>
        </p:spPr>
      </p:pic>
      <p:sp>
        <p:nvSpPr>
          <p:cNvPr id="20" name="TextBox 19">
            <a:extLst>
              <a:ext uri="{FF2B5EF4-FFF2-40B4-BE49-F238E27FC236}">
                <a16:creationId xmlns:a16="http://schemas.microsoft.com/office/drawing/2014/main" id="{8AE8EA48-8A72-4DFF-8F74-E81BDBAEF43A}"/>
              </a:ext>
            </a:extLst>
          </p:cNvPr>
          <p:cNvSpPr txBox="1"/>
          <p:nvPr userDrawn="1"/>
        </p:nvSpPr>
        <p:spPr>
          <a:xfrm>
            <a:off x="939519" y="6364207"/>
            <a:ext cx="5818102" cy="343469"/>
          </a:xfrm>
          <a:prstGeom prst="rect">
            <a:avLst/>
          </a:prstGeom>
          <a:noFill/>
        </p:spPr>
        <p:txBody>
          <a:bodyPr wrap="square" rtlCol="0" anchor="b">
            <a:noAutofit/>
          </a:bodyPr>
          <a:lstStyle/>
          <a:p>
            <a:pPr algn="l"/>
            <a:r>
              <a:rPr lang="en-US" sz="700" b="0" i="0" cap="all" spc="50" baseline="0">
                <a:solidFill>
                  <a:schemeClr val="bg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
        <p:nvSpPr>
          <p:cNvPr id="21" name="Rectangle 226">
            <a:extLst>
              <a:ext uri="{FF2B5EF4-FFF2-40B4-BE49-F238E27FC236}">
                <a16:creationId xmlns:a16="http://schemas.microsoft.com/office/drawing/2014/main" id="{9DDFC051-4C35-4AC2-A3C2-87EF3BE5ACC5}"/>
              </a:ext>
            </a:extLst>
          </p:cNvPr>
          <p:cNvSpPr>
            <a:spLocks noGrp="1" noChangeArrowheads="1"/>
          </p:cNvSpPr>
          <p:nvPr>
            <p:ph type="title" hasCustomPrompt="1"/>
          </p:nvPr>
        </p:nvSpPr>
        <p:spPr bwMode="auto">
          <a:xfrm>
            <a:off x="936080" y="1634279"/>
            <a:ext cx="7009333" cy="2454464"/>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ts val="6000"/>
              </a:lnSpc>
              <a:spcBef>
                <a:spcPts val="0"/>
              </a:spcBef>
              <a:spcAft>
                <a:spcPct val="0"/>
              </a:spcAft>
              <a:defRPr lang="en-US" sz="5500" b="0" kern="1200" cap="none" spc="-50" baseline="0" dirty="0">
                <a:solidFill>
                  <a:schemeClr val="tx1"/>
                </a:solidFill>
                <a:effectLst/>
                <a:latin typeface="Arial" panose="020B0604020202020204" pitchFamily="34" charset="0"/>
                <a:ea typeface="+mn-ea"/>
                <a:cs typeface="Arial" panose="020B0604020202020204" pitchFamily="34" charset="0"/>
              </a:defRPr>
            </a:lvl1pPr>
          </a:lstStyle>
          <a:p>
            <a:pPr lvl="0"/>
            <a:r>
              <a:rPr lang="en-US"/>
              <a:t>Title Goes Here</a:t>
            </a:r>
            <a:br>
              <a:rPr lang="en-US"/>
            </a:br>
            <a:r>
              <a:rPr lang="en-US"/>
              <a:t>Second Line Title</a:t>
            </a:r>
            <a:br>
              <a:rPr lang="en-US"/>
            </a:br>
            <a:r>
              <a:rPr lang="en-US"/>
              <a:t>Third Line Title</a:t>
            </a:r>
          </a:p>
        </p:txBody>
      </p:sp>
      <p:grpSp>
        <p:nvGrpSpPr>
          <p:cNvPr id="22" name="Group 21">
            <a:extLst>
              <a:ext uri="{FF2B5EF4-FFF2-40B4-BE49-F238E27FC236}">
                <a16:creationId xmlns:a16="http://schemas.microsoft.com/office/drawing/2014/main" id="{A734B508-19CE-4E96-99FC-3DE740789F3D}"/>
              </a:ext>
            </a:extLst>
          </p:cNvPr>
          <p:cNvGrpSpPr/>
          <p:nvPr userDrawn="1"/>
        </p:nvGrpSpPr>
        <p:grpSpPr>
          <a:xfrm>
            <a:off x="1" y="4335146"/>
            <a:ext cx="7945412" cy="59196"/>
            <a:chOff x="0" y="-1"/>
            <a:chExt cx="12190081" cy="1350190"/>
          </a:xfrm>
        </p:grpSpPr>
        <p:sp>
          <p:nvSpPr>
            <p:cNvPr id="23" name="Rectangle 22">
              <a:extLst>
                <a:ext uri="{FF2B5EF4-FFF2-40B4-BE49-F238E27FC236}">
                  <a16:creationId xmlns:a16="http://schemas.microsoft.com/office/drawing/2014/main" id="{27E3FE20-D5A7-49D4-9FC3-1C51497B1D95}"/>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4BBDC35-DA26-42D8-B8AD-9BA7AB4CB70C}"/>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C061553-8252-4DB2-8E43-E8D8704C9A75}"/>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01ECAB66-D623-4D2F-8EF9-FF10CEF71088}"/>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3960A1F-C2ED-40E3-8DD3-DC97CF1E1CAB}"/>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6463224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ud, Image, Content">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500039" y="431801"/>
            <a:ext cx="4884679" cy="5839346"/>
          </a:xfrm>
          <a:solidFill>
            <a:schemeClr val="bg1">
              <a:lumMod val="95000"/>
            </a:schemeClr>
          </a:solidFill>
        </p:spPr>
        <p:txBody>
          <a:bodyPr anchor="ct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a:t>Click to Insert Picture</a:t>
            </a:r>
          </a:p>
        </p:txBody>
      </p:sp>
      <p:sp>
        <p:nvSpPr>
          <p:cNvPr id="5" name="Rectangle 226">
            <a:extLst>
              <a:ext uri="{FF2B5EF4-FFF2-40B4-BE49-F238E27FC236}">
                <a16:creationId xmlns:a16="http://schemas.microsoft.com/office/drawing/2014/main" id="{6D349D80-209D-4869-B663-DDBD96A271B4}"/>
              </a:ext>
            </a:extLst>
          </p:cNvPr>
          <p:cNvSpPr>
            <a:spLocks noGrp="1" noChangeArrowheads="1"/>
          </p:cNvSpPr>
          <p:nvPr>
            <p:ph type="title" hasCustomPrompt="1"/>
          </p:nvPr>
        </p:nvSpPr>
        <p:spPr bwMode="auto">
          <a:xfrm>
            <a:off x="5732890" y="431801"/>
            <a:ext cx="6188603" cy="137519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lang="en-US" sz="2300" b="1" kern="1200" cap="all" spc="210" baseline="0" dirty="0">
                <a:solidFill>
                  <a:schemeClr val="tx1"/>
                </a:solidFill>
                <a:effectLst/>
                <a:latin typeface="Arial" panose="020B0604020202020204" pitchFamily="34" charset="0"/>
                <a:ea typeface="+mn-ea"/>
                <a:cs typeface="Arial" panose="020B0604020202020204" pitchFamily="34" charset="0"/>
              </a:defRPr>
            </a:lvl1pPr>
          </a:lstStyle>
          <a:p>
            <a:pPr marL="0" lvl="0" indent="0" algn="l" rtl="0" fontAlgn="base">
              <a:lnSpc>
                <a:spcPct val="100000"/>
              </a:lnSpc>
              <a:spcBef>
                <a:spcPts val="1200"/>
              </a:spcBef>
              <a:spcAft>
                <a:spcPts val="75"/>
              </a:spcAft>
              <a:buClrTx/>
              <a:buSzPct val="80000"/>
              <a:buFontTx/>
              <a:buNone/>
            </a:pPr>
            <a:r>
              <a:rPr lang="en-US"/>
              <a:t>Title Goes Here</a:t>
            </a:r>
            <a:br>
              <a:rPr lang="en-US"/>
            </a:br>
            <a:r>
              <a:rPr lang="en-US"/>
              <a:t>Second Line Title Here</a:t>
            </a:r>
          </a:p>
        </p:txBody>
      </p:sp>
      <p:sp>
        <p:nvSpPr>
          <p:cNvPr id="6" name="Text Placeholder 45">
            <a:extLst>
              <a:ext uri="{FF2B5EF4-FFF2-40B4-BE49-F238E27FC236}">
                <a16:creationId xmlns:a16="http://schemas.microsoft.com/office/drawing/2014/main" id="{F467A178-3F40-46AE-B142-7537AEFA635F}"/>
              </a:ext>
            </a:extLst>
          </p:cNvPr>
          <p:cNvSpPr>
            <a:spLocks noGrp="1"/>
          </p:cNvSpPr>
          <p:nvPr>
            <p:ph type="body" sz="quarter" idx="10"/>
          </p:nvPr>
        </p:nvSpPr>
        <p:spPr>
          <a:xfrm>
            <a:off x="5732888" y="1958337"/>
            <a:ext cx="6188603" cy="4312810"/>
          </a:xfrm>
        </p:spPr>
        <p:txBody>
          <a:bodyPr/>
          <a:lstStyle>
            <a:lvl1pPr>
              <a:spcBef>
                <a:spcPts val="1200"/>
              </a:spcBef>
              <a:defRPr>
                <a:latin typeface="Arial" panose="020B0604020202020204" pitchFamily="34" charset="0"/>
                <a:cs typeface="Arial" panose="020B0604020202020204" pitchFamily="34" charset="0"/>
              </a:defRPr>
            </a:lvl1pPr>
            <a:lvl2pPr>
              <a:spcBef>
                <a:spcPts val="1200"/>
              </a:spcBef>
              <a:defRPr>
                <a:latin typeface="Arial" panose="020B0604020202020204" pitchFamily="34" charset="0"/>
                <a:cs typeface="Arial" panose="020B0604020202020204" pitchFamily="34" charset="0"/>
              </a:defRPr>
            </a:lvl2pPr>
            <a:lvl3pPr>
              <a:spcBef>
                <a:spcPts val="1200"/>
              </a:spcBef>
              <a:defRPr>
                <a:latin typeface="Arial" panose="020B0604020202020204" pitchFamily="34" charset="0"/>
                <a:cs typeface="Arial" panose="020B0604020202020204" pitchFamily="34" charset="0"/>
              </a:defRPr>
            </a:lvl3pPr>
            <a:lvl4pPr>
              <a:spcBef>
                <a:spcPts val="1200"/>
              </a:spcBef>
              <a:defRPr>
                <a:latin typeface="Arial" panose="020B0604020202020204" pitchFamily="34" charset="0"/>
                <a:cs typeface="Arial" panose="020B0604020202020204" pitchFamily="34" charset="0"/>
              </a:defRPr>
            </a:lvl4pPr>
            <a:lvl5pPr>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83033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3316-8C03-4E14-A26A-B573F6170B51}"/>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userDrawn="1"/>
        </p:nvSpPr>
        <p:spPr>
          <a:xfrm>
            <a:off x="0" y="0"/>
            <a:ext cx="5651500" cy="68834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911CAFD9-C949-4672-8099-280A9D3A4A5D}"/>
              </a:ext>
            </a:extLst>
          </p:cNvPr>
          <p:cNvSpPr>
            <a:spLocks noGrp="1"/>
          </p:cNvSpPr>
          <p:nvPr>
            <p:ph type="pic" sz="quarter" idx="11" hasCustomPrompt="1"/>
          </p:nvPr>
        </p:nvSpPr>
        <p:spPr>
          <a:xfrm>
            <a:off x="0" y="79514"/>
            <a:ext cx="5651500" cy="6778486"/>
          </a:xfrm>
        </p:spPr>
        <p:txBody>
          <a:bodyP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a:t>Click to Insert Picture</a:t>
            </a:r>
          </a:p>
        </p:txBody>
      </p:sp>
      <p:grpSp>
        <p:nvGrpSpPr>
          <p:cNvPr id="14" name="Group 13">
            <a:extLst>
              <a:ext uri="{FF2B5EF4-FFF2-40B4-BE49-F238E27FC236}">
                <a16:creationId xmlns:a16="http://schemas.microsoft.com/office/drawing/2014/main" id="{D6143B65-FAC5-4D31-9319-78DB1093D45C}"/>
              </a:ext>
            </a:extLst>
          </p:cNvPr>
          <p:cNvGrpSpPr/>
          <p:nvPr userDrawn="1"/>
        </p:nvGrpSpPr>
        <p:grpSpPr>
          <a:xfrm>
            <a:off x="0" y="0"/>
            <a:ext cx="12190081" cy="79514"/>
            <a:chOff x="0" y="-1"/>
            <a:chExt cx="12190081" cy="1350190"/>
          </a:xfrm>
        </p:grpSpPr>
        <p:sp>
          <p:nvSpPr>
            <p:cNvPr id="15" name="Rectangle 14">
              <a:extLst>
                <a:ext uri="{FF2B5EF4-FFF2-40B4-BE49-F238E27FC236}">
                  <a16:creationId xmlns:a16="http://schemas.microsoft.com/office/drawing/2014/main" id="{543F77FA-B6E2-422A-A9CA-B7D9CD063394}"/>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0A4F3DD-51AF-4E21-AF3F-235370EFB9DD}"/>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DD84D32-7C7C-420C-88C2-251264F588C4}"/>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32946DA-2B91-4542-A1A4-EEA43900A0DA}"/>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EA99CD9-05CA-4AC9-8CB5-B8AAB07C7B0A}"/>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Rectangle 226">
            <a:extLst>
              <a:ext uri="{FF2B5EF4-FFF2-40B4-BE49-F238E27FC236}">
                <a16:creationId xmlns:a16="http://schemas.microsoft.com/office/drawing/2014/main" id="{7F1B957F-4AD2-4311-BB34-8768EC6BB75D}"/>
              </a:ext>
            </a:extLst>
          </p:cNvPr>
          <p:cNvSpPr>
            <a:spLocks noGrp="1" noChangeArrowheads="1"/>
          </p:cNvSpPr>
          <p:nvPr>
            <p:ph type="title" hasCustomPrompt="1"/>
          </p:nvPr>
        </p:nvSpPr>
        <p:spPr bwMode="auto">
          <a:xfrm>
            <a:off x="6077070" y="431801"/>
            <a:ext cx="5844423" cy="137519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lang="en-US" sz="2300" b="1" kern="1200" cap="all" spc="210" baseline="0" dirty="0">
                <a:solidFill>
                  <a:schemeClr val="tx1"/>
                </a:solidFill>
                <a:effectLst/>
                <a:latin typeface="Arial" panose="020B0604020202020204" pitchFamily="34" charset="0"/>
                <a:ea typeface="+mn-ea"/>
                <a:cs typeface="Arial" panose="020B0604020202020204" pitchFamily="34" charset="0"/>
              </a:defRPr>
            </a:lvl1pPr>
          </a:lstStyle>
          <a:p>
            <a:pPr marL="0" lvl="0" indent="0" algn="l" rtl="0" fontAlgn="base">
              <a:lnSpc>
                <a:spcPct val="100000"/>
              </a:lnSpc>
              <a:spcBef>
                <a:spcPts val="1200"/>
              </a:spcBef>
              <a:spcAft>
                <a:spcPts val="75"/>
              </a:spcAft>
              <a:buClrTx/>
              <a:buSzPct val="80000"/>
              <a:buFontTx/>
              <a:buNone/>
            </a:pPr>
            <a:r>
              <a:rPr lang="en-US"/>
              <a:t>Title Goes Here</a:t>
            </a:r>
            <a:br>
              <a:rPr lang="en-US"/>
            </a:br>
            <a:r>
              <a:rPr lang="en-US"/>
              <a:t>Second Line Title Here</a:t>
            </a:r>
          </a:p>
        </p:txBody>
      </p:sp>
      <p:sp>
        <p:nvSpPr>
          <p:cNvPr id="21" name="Text Placeholder 45">
            <a:extLst>
              <a:ext uri="{FF2B5EF4-FFF2-40B4-BE49-F238E27FC236}">
                <a16:creationId xmlns:a16="http://schemas.microsoft.com/office/drawing/2014/main" id="{839A5A7E-A866-43B0-9F76-EA26A619B0A3}"/>
              </a:ext>
            </a:extLst>
          </p:cNvPr>
          <p:cNvSpPr>
            <a:spLocks noGrp="1"/>
          </p:cNvSpPr>
          <p:nvPr>
            <p:ph type="body" sz="quarter" idx="10"/>
          </p:nvPr>
        </p:nvSpPr>
        <p:spPr>
          <a:xfrm>
            <a:off x="6077068" y="1958337"/>
            <a:ext cx="5844423" cy="4312810"/>
          </a:xfrm>
        </p:spPr>
        <p:txBody>
          <a:bodyPr/>
          <a:lstStyle>
            <a:lvl1pPr>
              <a:spcBef>
                <a:spcPts val="1200"/>
              </a:spcBef>
              <a:defRPr>
                <a:latin typeface="Arial" panose="020B0604020202020204" pitchFamily="34" charset="0"/>
                <a:cs typeface="Arial" panose="020B0604020202020204" pitchFamily="34" charset="0"/>
              </a:defRPr>
            </a:lvl1pPr>
            <a:lvl2pPr>
              <a:spcBef>
                <a:spcPts val="1200"/>
              </a:spcBef>
              <a:defRPr>
                <a:latin typeface="Arial" panose="020B0604020202020204" pitchFamily="34" charset="0"/>
                <a:cs typeface="Arial" panose="020B0604020202020204" pitchFamily="34" charset="0"/>
              </a:defRPr>
            </a:lvl2pPr>
            <a:lvl3pPr>
              <a:spcBef>
                <a:spcPts val="1200"/>
              </a:spcBef>
              <a:defRPr>
                <a:latin typeface="Arial" panose="020B0604020202020204" pitchFamily="34" charset="0"/>
                <a:cs typeface="Arial" panose="020B0604020202020204" pitchFamily="34" charset="0"/>
              </a:defRPr>
            </a:lvl3pPr>
            <a:lvl4pPr>
              <a:spcBef>
                <a:spcPts val="1200"/>
              </a:spcBef>
              <a:defRPr>
                <a:latin typeface="Arial" panose="020B0604020202020204" pitchFamily="34" charset="0"/>
                <a:cs typeface="Arial" panose="020B0604020202020204" pitchFamily="34" charset="0"/>
              </a:defRPr>
            </a:lvl4pPr>
            <a:lvl5pPr>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30209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3316-8C03-4E14-A26A-B573F6170B51}"/>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userDrawn="1"/>
        </p:nvSpPr>
        <p:spPr>
          <a:xfrm>
            <a:off x="0" y="0"/>
            <a:ext cx="5651500" cy="685799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46" name="Text Placeholder 45"/>
          <p:cNvSpPr>
            <a:spLocks noGrp="1"/>
          </p:cNvSpPr>
          <p:nvPr>
            <p:ph type="body" sz="quarter" idx="10"/>
          </p:nvPr>
        </p:nvSpPr>
        <p:spPr>
          <a:xfrm>
            <a:off x="470848" y="964060"/>
            <a:ext cx="4749421" cy="4450312"/>
          </a:xfrm>
        </p:spPr>
        <p:txBody>
          <a:bodyPr anchor="ctr">
            <a:normAutofit/>
          </a:bodyPr>
          <a:lstStyle>
            <a:lvl1pPr marL="0" indent="0">
              <a:spcBef>
                <a:spcPts val="1200"/>
              </a:spcBef>
              <a:buFontTx/>
              <a:buNone/>
              <a:defRPr sz="3500">
                <a:solidFill>
                  <a:schemeClr val="tx1"/>
                </a:solidFill>
                <a:latin typeface="Arial" panose="020B0604020202020204" pitchFamily="34" charset="0"/>
                <a:cs typeface="Arial" panose="020B0604020202020204" pitchFamily="34" charset="0"/>
              </a:defRPr>
            </a:lvl1pPr>
            <a:lvl2pPr marL="169863" indent="0">
              <a:spcBef>
                <a:spcPts val="1200"/>
              </a:spcBef>
              <a:buFontTx/>
              <a:buNone/>
              <a:defRPr/>
            </a:lvl2pPr>
            <a:lvl3pPr marL="341312" indent="0">
              <a:spcBef>
                <a:spcPts val="1200"/>
              </a:spcBef>
              <a:buFontTx/>
              <a:buNone/>
              <a:defRPr/>
            </a:lvl3pPr>
            <a:lvl4pPr marL="511175" indent="0">
              <a:spcBef>
                <a:spcPts val="1200"/>
              </a:spcBef>
              <a:buFontTx/>
              <a:buNone/>
              <a:defRPr/>
            </a:lvl4pPr>
            <a:lvl5pPr marL="688975" indent="0">
              <a:spcBef>
                <a:spcPts val="1200"/>
              </a:spcBef>
              <a:buFontTx/>
              <a:buNone/>
              <a:defRPr/>
            </a:lvl5pPr>
          </a:lstStyle>
          <a:p>
            <a:pPr lvl="0"/>
            <a:r>
              <a:rPr lang="en-US"/>
              <a:t>Edit Master text styles</a:t>
            </a:r>
          </a:p>
        </p:txBody>
      </p:sp>
      <p:grpSp>
        <p:nvGrpSpPr>
          <p:cNvPr id="11" name="Group 10">
            <a:extLst>
              <a:ext uri="{FF2B5EF4-FFF2-40B4-BE49-F238E27FC236}">
                <a16:creationId xmlns:a16="http://schemas.microsoft.com/office/drawing/2014/main" id="{DF9C1B87-6A8D-4C64-83AE-14D387F7CF23}"/>
              </a:ext>
            </a:extLst>
          </p:cNvPr>
          <p:cNvGrpSpPr/>
          <p:nvPr userDrawn="1"/>
        </p:nvGrpSpPr>
        <p:grpSpPr>
          <a:xfrm>
            <a:off x="0" y="0"/>
            <a:ext cx="12190081" cy="79514"/>
            <a:chOff x="0" y="-1"/>
            <a:chExt cx="12190081" cy="1350190"/>
          </a:xfrm>
        </p:grpSpPr>
        <p:sp>
          <p:nvSpPr>
            <p:cNvPr id="12" name="Rectangle 11">
              <a:extLst>
                <a:ext uri="{FF2B5EF4-FFF2-40B4-BE49-F238E27FC236}">
                  <a16:creationId xmlns:a16="http://schemas.microsoft.com/office/drawing/2014/main" id="{2EEF9623-B990-4FC5-B3AF-ABCC21E73ED3}"/>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E6F548F-1A42-4C2C-94CE-E08BCCAF458E}"/>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1DD7377-0B81-4391-AF3B-45468D1DB841}"/>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372F4AB-7E8B-4283-9E7D-D13FB39EF1D1}"/>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82FAF1A-055B-442A-B4D3-7551731C83F3}"/>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8482341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3316-8C03-4E14-A26A-B573F6170B51}"/>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userDrawn="1"/>
        </p:nvSpPr>
        <p:spPr>
          <a:xfrm>
            <a:off x="0" y="0"/>
            <a:ext cx="5651500" cy="685799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081D92BB-6197-48EF-BA05-DDD2BA2B9E4C}"/>
              </a:ext>
            </a:extLst>
          </p:cNvPr>
          <p:cNvSpPr>
            <a:spLocks noGrp="1"/>
          </p:cNvSpPr>
          <p:nvPr>
            <p:ph type="pic" sz="quarter" idx="11"/>
          </p:nvPr>
        </p:nvSpPr>
        <p:spPr>
          <a:xfrm>
            <a:off x="-2" y="79514"/>
            <a:ext cx="5651500" cy="6778486"/>
          </a:xfrm>
        </p:spPr>
        <p:txBody>
          <a:bodyPr anchor="t">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a:t>Click icon to add picture</a:t>
            </a:r>
          </a:p>
        </p:txBody>
      </p:sp>
      <p:sp>
        <p:nvSpPr>
          <p:cNvPr id="46" name="Text Placeholder 45"/>
          <p:cNvSpPr>
            <a:spLocks noGrp="1"/>
          </p:cNvSpPr>
          <p:nvPr>
            <p:ph type="body" sz="quarter" idx="10"/>
          </p:nvPr>
        </p:nvSpPr>
        <p:spPr>
          <a:xfrm>
            <a:off x="6500173" y="964060"/>
            <a:ext cx="4749421" cy="4450312"/>
          </a:xfrm>
        </p:spPr>
        <p:txBody>
          <a:bodyPr anchor="ctr">
            <a:normAutofit/>
          </a:bodyPr>
          <a:lstStyle>
            <a:lvl1pPr marL="0" indent="0">
              <a:spcBef>
                <a:spcPts val="1200"/>
              </a:spcBef>
              <a:buFontTx/>
              <a:buNone/>
              <a:defRPr sz="3500" spc="-50" baseline="0">
                <a:solidFill>
                  <a:schemeClr val="tx1"/>
                </a:solidFill>
                <a:latin typeface="Arial" panose="020B0604020202020204" pitchFamily="34" charset="0"/>
                <a:cs typeface="Arial" panose="020B0604020202020204" pitchFamily="34" charset="0"/>
              </a:defRPr>
            </a:lvl1pPr>
            <a:lvl2pPr marL="169863" indent="0">
              <a:spcBef>
                <a:spcPts val="1200"/>
              </a:spcBef>
              <a:buFontTx/>
              <a:buNone/>
              <a:defRPr/>
            </a:lvl2pPr>
            <a:lvl3pPr marL="341312" indent="0">
              <a:spcBef>
                <a:spcPts val="1200"/>
              </a:spcBef>
              <a:buFontTx/>
              <a:buNone/>
              <a:defRPr/>
            </a:lvl3pPr>
            <a:lvl4pPr marL="511175" indent="0">
              <a:spcBef>
                <a:spcPts val="1200"/>
              </a:spcBef>
              <a:buFontTx/>
              <a:buNone/>
              <a:defRPr/>
            </a:lvl4pPr>
            <a:lvl5pPr marL="688975" indent="0">
              <a:spcBef>
                <a:spcPts val="1200"/>
              </a:spcBef>
              <a:buFontTx/>
              <a:buNone/>
              <a:defRPr/>
            </a:lvl5pPr>
          </a:lstStyle>
          <a:p>
            <a:pPr lvl="0"/>
            <a:r>
              <a:rPr lang="en-US"/>
              <a:t>Edit Master text styles</a:t>
            </a:r>
          </a:p>
        </p:txBody>
      </p:sp>
      <p:grpSp>
        <p:nvGrpSpPr>
          <p:cNvPr id="31" name="Group 30">
            <a:extLst>
              <a:ext uri="{FF2B5EF4-FFF2-40B4-BE49-F238E27FC236}">
                <a16:creationId xmlns:a16="http://schemas.microsoft.com/office/drawing/2014/main" id="{54ACD430-9C72-4B6A-B10A-943F02048CDE}"/>
              </a:ext>
            </a:extLst>
          </p:cNvPr>
          <p:cNvGrpSpPr/>
          <p:nvPr userDrawn="1"/>
        </p:nvGrpSpPr>
        <p:grpSpPr>
          <a:xfrm>
            <a:off x="0" y="0"/>
            <a:ext cx="12190081" cy="79514"/>
            <a:chOff x="0" y="-1"/>
            <a:chExt cx="12190081" cy="1350190"/>
          </a:xfrm>
        </p:grpSpPr>
        <p:sp>
          <p:nvSpPr>
            <p:cNvPr id="32" name="Rectangle 31">
              <a:extLst>
                <a:ext uri="{FF2B5EF4-FFF2-40B4-BE49-F238E27FC236}">
                  <a16:creationId xmlns:a16="http://schemas.microsoft.com/office/drawing/2014/main" id="{FBF04E46-E2BA-4BD2-84A0-F679AAF5F474}"/>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7B0136C-860D-47DF-962F-5249914E9CAD}"/>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6A236E7-78E4-4C63-BF5E-44FD09CB7200}"/>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F09FD2CF-0A88-4CC0-9792-A1832D08536B}"/>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F5AB9414-4DBB-4193-85F6-FF73EE339171}"/>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88941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Rectangle 4"/>
          <p:cNvSpPr/>
          <p:nvPr userDrawn="1"/>
        </p:nvSpPr>
        <p:spPr>
          <a:xfrm>
            <a:off x="0" y="0"/>
            <a:ext cx="12192000" cy="630369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3" name="Picture Placeholder 2"/>
          <p:cNvSpPr>
            <a:spLocks noGrp="1"/>
          </p:cNvSpPr>
          <p:nvPr>
            <p:ph type="pic" sz="quarter" idx="11" hasCustomPrompt="1"/>
          </p:nvPr>
        </p:nvSpPr>
        <p:spPr>
          <a:xfrm>
            <a:off x="0" y="0"/>
            <a:ext cx="12192000" cy="6275070"/>
          </a:xfrm>
        </p:spPr>
        <p:txBody>
          <a:bodyPr>
            <a:normAutofit/>
          </a:bodyPr>
          <a:lstStyle>
            <a:lvl1pPr marL="0" indent="0" algn="ctr">
              <a:buFontTx/>
              <a:buNone/>
              <a:defRPr lang="en-US" sz="1500" cap="all" baseline="0" dirty="0">
                <a:latin typeface="Arial" panose="020B0604020202020204" pitchFamily="34" charset="0"/>
                <a:cs typeface="Arial" panose="020B0604020202020204" pitchFamily="34" charset="0"/>
              </a:defRPr>
            </a:lvl1pPr>
          </a:lstStyle>
          <a:p>
            <a:r>
              <a:rPr lang="en-US"/>
              <a:t>Click to Insert Picture</a:t>
            </a:r>
          </a:p>
        </p:txBody>
      </p:sp>
    </p:spTree>
    <p:extLst>
      <p:ext uri="{BB962C8B-B14F-4D97-AF65-F5344CB8AC3E}">
        <p14:creationId xmlns:p14="http://schemas.microsoft.com/office/powerpoint/2010/main" val="279208474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Image w tagline logo">
    <p:spTree>
      <p:nvGrpSpPr>
        <p:cNvPr id="1" name=""/>
        <p:cNvGrpSpPr/>
        <p:nvPr/>
      </p:nvGrpSpPr>
      <p:grpSpPr>
        <a:xfrm>
          <a:off x="0" y="0"/>
          <a:ext cx="0" cy="0"/>
          <a:chOff x="0" y="0"/>
          <a:chExt cx="0" cy="0"/>
        </a:xfrm>
      </p:grpSpPr>
      <p:sp>
        <p:nvSpPr>
          <p:cNvPr id="5" name="Rectangle 4"/>
          <p:cNvSpPr/>
          <p:nvPr userDrawn="1"/>
        </p:nvSpPr>
        <p:spPr>
          <a:xfrm>
            <a:off x="0" y="-71562"/>
            <a:ext cx="12192000" cy="692956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3" name="Picture Placeholder 2"/>
          <p:cNvSpPr>
            <a:spLocks noGrp="1"/>
          </p:cNvSpPr>
          <p:nvPr>
            <p:ph type="pic" sz="quarter" idx="11" hasCustomPrompt="1"/>
          </p:nvPr>
        </p:nvSpPr>
        <p:spPr>
          <a:xfrm>
            <a:off x="0" y="-71562"/>
            <a:ext cx="12191999" cy="6929562"/>
          </a:xfrm>
        </p:spPr>
        <p:txBody>
          <a:bodyP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a:t>Click to Insert Picture</a:t>
            </a:r>
          </a:p>
        </p:txBody>
      </p:sp>
    </p:spTree>
    <p:extLst>
      <p:ext uri="{BB962C8B-B14F-4D97-AF65-F5344CB8AC3E}">
        <p14:creationId xmlns:p14="http://schemas.microsoft.com/office/powerpoint/2010/main" val="178025240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Overview">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83A94EBF-98FE-4812-9A14-44279029264B}"/>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03D1922-F66C-4A65-BADA-585E83654932}"/>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712E3D91-19A9-47E1-A2D0-389742C55D2F}"/>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ACAB0B10-E424-4C5F-81CD-AE869D728553}"/>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0F5701D1-A391-456C-8948-07FBBDD32D2C}"/>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2A0F9761-7943-4EDD-AD61-B82DDD42EE1A}"/>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C1A76E3-E547-459A-AA20-2A41DD1D59AF}"/>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468C635A-20C5-45ED-A75C-99F8C469DED1}"/>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pic>
        <p:nvPicPr>
          <p:cNvPr id="22" name="Picture 21" descr="A view of a city&#10;&#10;Description automatically generated">
            <a:extLst>
              <a:ext uri="{FF2B5EF4-FFF2-40B4-BE49-F238E27FC236}">
                <a16:creationId xmlns:a16="http://schemas.microsoft.com/office/drawing/2014/main" id="{CB9ABCE8-B5F4-48BD-86CE-887669C5B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73" y="78900"/>
            <a:ext cx="4558359" cy="6779099"/>
          </a:xfrm>
          <a:prstGeom prst="rect">
            <a:avLst/>
          </a:prstGeom>
        </p:spPr>
      </p:pic>
      <p:sp>
        <p:nvSpPr>
          <p:cNvPr id="23" name="Rectangle 22">
            <a:extLst>
              <a:ext uri="{FF2B5EF4-FFF2-40B4-BE49-F238E27FC236}">
                <a16:creationId xmlns:a16="http://schemas.microsoft.com/office/drawing/2014/main" id="{F63BE673-EBB9-4511-BBA9-928E31D9C62B}"/>
              </a:ext>
            </a:extLst>
          </p:cNvPr>
          <p:cNvSpPr/>
          <p:nvPr userDrawn="1"/>
        </p:nvSpPr>
        <p:spPr>
          <a:xfrm flipV="1">
            <a:off x="-6831" y="78902"/>
            <a:ext cx="4558359" cy="2192350"/>
          </a:xfrm>
          <a:prstGeom prst="rect">
            <a:avLst/>
          </a:prstGeom>
          <a:gradFill flip="none" rotWithShape="1">
            <a:gsLst>
              <a:gs pos="3000">
                <a:schemeClr val="accent1">
                  <a:alpha val="41000"/>
                </a:schemeClr>
              </a:gs>
              <a:gs pos="70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24" name="Picture Placeholder 76">
            <a:extLst>
              <a:ext uri="{FF2B5EF4-FFF2-40B4-BE49-F238E27FC236}">
                <a16:creationId xmlns:a16="http://schemas.microsoft.com/office/drawing/2014/main" id="{994508B0-A33C-4CE0-B505-0D816FBBCF7B}"/>
              </a:ext>
            </a:extLst>
          </p:cNvPr>
          <p:cNvSpPr>
            <a:spLocks noGrp="1"/>
          </p:cNvSpPr>
          <p:nvPr>
            <p:ph type="pic" sz="quarter" idx="13" hasCustomPrompt="1"/>
          </p:nvPr>
        </p:nvSpPr>
        <p:spPr>
          <a:xfrm>
            <a:off x="-8749" y="78902"/>
            <a:ext cx="4562132"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21" name="Rectangle 226">
            <a:extLst>
              <a:ext uri="{FF2B5EF4-FFF2-40B4-BE49-F238E27FC236}">
                <a16:creationId xmlns:a16="http://schemas.microsoft.com/office/drawing/2014/main" id="{7543CAAA-6F25-49A2-B44A-0CDA9741E0E6}"/>
              </a:ext>
            </a:extLst>
          </p:cNvPr>
          <p:cNvSpPr>
            <a:spLocks noGrp="1" noChangeArrowheads="1"/>
          </p:cNvSpPr>
          <p:nvPr>
            <p:ph type="title" hasCustomPrompt="1"/>
          </p:nvPr>
        </p:nvSpPr>
        <p:spPr bwMode="auto">
          <a:xfrm>
            <a:off x="5402732" y="431801"/>
            <a:ext cx="6196032" cy="888999"/>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lang="en-US" sz="2300" b="1" kern="1200" cap="all" spc="210" baseline="0" dirty="0">
                <a:solidFill>
                  <a:schemeClr val="tx1"/>
                </a:solidFill>
                <a:effectLst/>
                <a:latin typeface="Arial" panose="020B0604020202020204" pitchFamily="34" charset="0"/>
                <a:ea typeface="+mn-ea"/>
                <a:cs typeface="Arial" panose="020B0604020202020204" pitchFamily="34" charset="0"/>
              </a:defRPr>
            </a:lvl1pPr>
          </a:lstStyle>
          <a:p>
            <a:pPr marL="0" lvl="0" indent="0" algn="l" rtl="0" fontAlgn="base">
              <a:lnSpc>
                <a:spcPct val="100000"/>
              </a:lnSpc>
              <a:spcBef>
                <a:spcPts val="1200"/>
              </a:spcBef>
              <a:spcAft>
                <a:spcPts val="75"/>
              </a:spcAft>
              <a:buClrTx/>
              <a:buSzPct val="80000"/>
              <a:buFontTx/>
              <a:buNone/>
            </a:pPr>
            <a:r>
              <a:rPr lang="en-US"/>
              <a:t>OVERVIEW</a:t>
            </a:r>
          </a:p>
        </p:txBody>
      </p:sp>
      <p:sp>
        <p:nvSpPr>
          <p:cNvPr id="25" name="Text Placeholder 45">
            <a:extLst>
              <a:ext uri="{FF2B5EF4-FFF2-40B4-BE49-F238E27FC236}">
                <a16:creationId xmlns:a16="http://schemas.microsoft.com/office/drawing/2014/main" id="{94593C39-015D-4277-AF05-46464E652DDF}"/>
              </a:ext>
            </a:extLst>
          </p:cNvPr>
          <p:cNvSpPr>
            <a:spLocks noGrp="1"/>
          </p:cNvSpPr>
          <p:nvPr>
            <p:ph type="body" sz="quarter" idx="10" hasCustomPrompt="1"/>
          </p:nvPr>
        </p:nvSpPr>
        <p:spPr>
          <a:xfrm>
            <a:off x="5402730" y="1470212"/>
            <a:ext cx="6196032" cy="4800935"/>
          </a:xfrm>
        </p:spPr>
        <p:txBody>
          <a:bodyPr/>
          <a:lstStyle>
            <a:lvl1pPr marL="0" indent="0">
              <a:spcBef>
                <a:spcPts val="1200"/>
              </a:spcBef>
              <a:buNone/>
              <a:defRPr>
                <a:latin typeface="Arial" panose="020B0604020202020204" pitchFamily="34" charset="0"/>
                <a:cs typeface="Arial" panose="020B0604020202020204" pitchFamily="34" charset="0"/>
              </a:defRPr>
            </a:lvl1pPr>
            <a:lvl2pPr>
              <a:spcBef>
                <a:spcPts val="1200"/>
              </a:spcBef>
              <a:defRPr>
                <a:latin typeface="Arial" panose="020B0604020202020204" pitchFamily="34" charset="0"/>
                <a:cs typeface="Arial" panose="020B0604020202020204" pitchFamily="34" charset="0"/>
              </a:defRPr>
            </a:lvl2pPr>
            <a:lvl3pPr>
              <a:spcBef>
                <a:spcPts val="1200"/>
              </a:spcBef>
              <a:defRPr>
                <a:latin typeface="Arial" panose="020B0604020202020204" pitchFamily="34" charset="0"/>
                <a:cs typeface="Arial" panose="020B0604020202020204" pitchFamily="34" charset="0"/>
              </a:defRPr>
            </a:lvl3pPr>
            <a:lvl4pPr>
              <a:spcBef>
                <a:spcPts val="1200"/>
              </a:spcBef>
              <a:defRPr>
                <a:latin typeface="Arial" panose="020B0604020202020204" pitchFamily="34" charset="0"/>
                <a:cs typeface="Arial" panose="020B0604020202020204" pitchFamily="34" charset="0"/>
              </a:defRPr>
            </a:lvl4pPr>
            <a:lvl5pPr>
              <a:spcBef>
                <a:spcPts val="1200"/>
              </a:spcBef>
              <a:defRPr>
                <a:latin typeface="Arial" panose="020B0604020202020204" pitchFamily="34" charset="0"/>
                <a:cs typeface="Arial" panose="020B0604020202020204" pitchFamily="34" charset="0"/>
              </a:defRPr>
            </a:lvl5pPr>
          </a:lstStyle>
          <a:p>
            <a:pPr lvl="0"/>
            <a:r>
              <a:rPr lang="en-US"/>
              <a:t>Line item one</a:t>
            </a:r>
          </a:p>
          <a:p>
            <a:pPr lvl="0"/>
            <a:r>
              <a:rPr lang="en-US"/>
              <a:t>Line item two</a:t>
            </a:r>
          </a:p>
          <a:p>
            <a:pPr lvl="0"/>
            <a:r>
              <a:rPr lang="en-US"/>
              <a:t>Line item three</a:t>
            </a:r>
          </a:p>
          <a:p>
            <a:pPr lvl="0"/>
            <a:r>
              <a:rPr lang="en-US"/>
              <a:t>Line item four</a:t>
            </a:r>
          </a:p>
          <a:p>
            <a:pPr lvl="0"/>
            <a:r>
              <a:rPr lang="en-US"/>
              <a:t>Line item five</a:t>
            </a:r>
          </a:p>
          <a:p>
            <a:pPr lvl="0"/>
            <a:r>
              <a:rPr lang="en-US"/>
              <a:t>Line item six</a:t>
            </a:r>
          </a:p>
        </p:txBody>
      </p:sp>
    </p:spTree>
    <p:extLst>
      <p:ext uri="{BB962C8B-B14F-4D97-AF65-F5344CB8AC3E}">
        <p14:creationId xmlns:p14="http://schemas.microsoft.com/office/powerpoint/2010/main" val="126836257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635052" y="628731"/>
            <a:ext cx="11371869"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b="0">
                <a:solidFill>
                  <a:srgbClr val="0070C0"/>
                </a:solidFill>
              </a:defRPr>
            </a:lvl1pPr>
          </a:lstStyle>
          <a:p>
            <a:pPr lvl="0"/>
            <a:r>
              <a:rPr lang="en-US"/>
              <a:t>Title Goes Here</a:t>
            </a:r>
          </a:p>
        </p:txBody>
      </p:sp>
    </p:spTree>
    <p:extLst>
      <p:ext uri="{BB962C8B-B14F-4D97-AF65-F5344CB8AC3E}">
        <p14:creationId xmlns:p14="http://schemas.microsoft.com/office/powerpoint/2010/main" val="132897568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dustrial Large Headline">
    <p:spTree>
      <p:nvGrpSpPr>
        <p:cNvPr id="1" name=""/>
        <p:cNvGrpSpPr/>
        <p:nvPr/>
      </p:nvGrpSpPr>
      <p:grpSpPr>
        <a:xfrm>
          <a:off x="0" y="0"/>
          <a:ext cx="0" cy="0"/>
          <a:chOff x="0" y="0"/>
          <a:chExt cx="0" cy="0"/>
        </a:xfrm>
      </p:grpSpPr>
      <p:pic>
        <p:nvPicPr>
          <p:cNvPr id="21" name="Picture Placeholder 4" descr="A picture containing building, indoor, toy, train&#10;&#10;Description automatically generated">
            <a:extLst>
              <a:ext uri="{FF2B5EF4-FFF2-40B4-BE49-F238E27FC236}">
                <a16:creationId xmlns:a16="http://schemas.microsoft.com/office/drawing/2014/main" id="{73837969-8D79-4D54-80F4-F540E95773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3" name="Rectangle 22">
            <a:extLst>
              <a:ext uri="{FF2B5EF4-FFF2-40B4-BE49-F238E27FC236}">
                <a16:creationId xmlns:a16="http://schemas.microsoft.com/office/drawing/2014/main" id="{20C6F7F7-17BF-482B-BA80-F24629A4A24E}"/>
              </a:ext>
            </a:extLst>
          </p:cNvPr>
          <p:cNvSpPr/>
          <p:nvPr userDrawn="1"/>
        </p:nvSpPr>
        <p:spPr>
          <a:xfrm rot="10800000">
            <a:off x="0" y="79514"/>
            <a:ext cx="4196372"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D183140B-A247-4A2B-9D4E-348839DEB103}"/>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D784AD3-2BA5-4E85-98B2-D09F18251633}"/>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80B958C5-2B3E-473E-8744-054A7F5304DE}"/>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E7C1EB4B-5A45-4466-8072-0645AC92A32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FE6AE65A-B4E9-4A34-9C1D-11C90F15FB75}"/>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C9E3FC99-0BDE-4CA4-8495-6D512122D32B}"/>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4576331F-C76A-4EB4-91BB-E020D9D8E24C}"/>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9AC83E4E-604E-456C-8274-6BBEB5FB5DDA}"/>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291566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Logo Slide Vert">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25CD584-09B5-4E9A-B7A2-9A1D55091E73}"/>
              </a:ext>
            </a:extLst>
          </p:cNvPr>
          <p:cNvSpPr/>
          <p:nvPr userDrawn="1"/>
        </p:nvSpPr>
        <p:spPr>
          <a:xfrm>
            <a:off x="0" y="3754152"/>
            <a:ext cx="12192000" cy="31038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D06403FE-A5C1-4F8C-9DB3-87AD5BC911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07841" y="1017367"/>
            <a:ext cx="9776318" cy="2143672"/>
          </a:xfrm>
          <a:prstGeom prst="rect">
            <a:avLst/>
          </a:prstGeom>
        </p:spPr>
      </p:pic>
      <p:sp>
        <p:nvSpPr>
          <p:cNvPr id="47" name="TextBox 46">
            <a:extLst>
              <a:ext uri="{FF2B5EF4-FFF2-40B4-BE49-F238E27FC236}">
                <a16:creationId xmlns:a16="http://schemas.microsoft.com/office/drawing/2014/main" id="{C32AC632-A198-4CEF-A4E7-881AEE53B41B}"/>
              </a:ext>
            </a:extLst>
          </p:cNvPr>
          <p:cNvSpPr txBox="1"/>
          <p:nvPr userDrawn="1"/>
        </p:nvSpPr>
        <p:spPr>
          <a:xfrm>
            <a:off x="0" y="6412230"/>
            <a:ext cx="12192000" cy="200055"/>
          </a:xfrm>
          <a:prstGeom prst="rect">
            <a:avLst/>
          </a:prstGeom>
          <a:noFill/>
        </p:spPr>
        <p:txBody>
          <a:bodyPr wrap="square" rtlCol="0">
            <a:spAutoFit/>
          </a:bodyPr>
          <a:lstStyle/>
          <a:p>
            <a:pPr algn="ctr"/>
            <a:r>
              <a:rPr lang="en-US" sz="700" cap="all" baseline="0">
                <a:solidFill>
                  <a:schemeClr val="tx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
        <p:nvSpPr>
          <p:cNvPr id="48" name="Rectangle: Rounded Corners 47">
            <a:hlinkClick r:id="rId4"/>
            <a:extLst>
              <a:ext uri="{FF2B5EF4-FFF2-40B4-BE49-F238E27FC236}">
                <a16:creationId xmlns:a16="http://schemas.microsoft.com/office/drawing/2014/main" id="{DDC530DC-1DFA-48E5-A2EB-1DC41843BF0C}"/>
              </a:ext>
            </a:extLst>
          </p:cNvPr>
          <p:cNvSpPr/>
          <p:nvPr userDrawn="1"/>
        </p:nvSpPr>
        <p:spPr>
          <a:xfrm>
            <a:off x="4514259" y="4713988"/>
            <a:ext cx="3163483" cy="4486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2">
            <a:hlinkClick r:id="rId4"/>
            <a:extLst>
              <a:ext uri="{FF2B5EF4-FFF2-40B4-BE49-F238E27FC236}">
                <a16:creationId xmlns:a16="http://schemas.microsoft.com/office/drawing/2014/main" id="{979C896A-5438-44F1-BCDF-E1AA73758C44}"/>
              </a:ext>
            </a:extLst>
          </p:cNvPr>
          <p:cNvSpPr txBox="1">
            <a:spLocks/>
          </p:cNvSpPr>
          <p:nvPr/>
        </p:nvSpPr>
        <p:spPr>
          <a:xfrm>
            <a:off x="4854320" y="4785765"/>
            <a:ext cx="2483360" cy="323741"/>
          </a:xfrm>
          <a:prstGeom prst="rect">
            <a:avLst/>
          </a:prstGeom>
        </p:spPr>
        <p:txBody>
          <a:bodyPr vert="horz" lIns="91440" tIns="45720" rIns="91440" bIns="45720" rtlCol="0" anchor="ctr">
            <a:noAutofit/>
          </a:bodyPr>
          <a:lstStyle>
            <a:lvl1pPr marL="169863" indent="-169863" algn="l" rtl="0" eaLnBrk="1" fontAlgn="base" hangingPunct="1">
              <a:lnSpc>
                <a:spcPct val="100000"/>
              </a:lnSpc>
              <a:spcBef>
                <a:spcPts val="575"/>
              </a:spcBef>
              <a:spcAft>
                <a:spcPts val="75"/>
              </a:spcAft>
              <a:buClrTx/>
              <a:buSzPct val="80000"/>
              <a:buFont typeface="Arial" pitchFamily="34" charset="0"/>
              <a:buChar char="•"/>
              <a:defRPr sz="2200" b="0">
                <a:solidFill>
                  <a:schemeClr val="tx1">
                    <a:lumMod val="85000"/>
                    <a:lumOff val="15000"/>
                  </a:schemeClr>
                </a:solidFill>
                <a:latin typeface="Arial" panose="020B0604020202020204" pitchFamily="34" charset="0"/>
                <a:ea typeface="+mn-ea"/>
                <a:cs typeface="Arial" panose="020B0604020202020204" pitchFamily="34" charset="0"/>
              </a:defRPr>
            </a:lvl1pPr>
            <a:lvl2pPr marL="341313" indent="-171450" algn="l" rtl="0" eaLnBrk="1" fontAlgn="base" hangingPunct="1">
              <a:lnSpc>
                <a:spcPct val="100000"/>
              </a:lnSpc>
              <a:spcBef>
                <a:spcPts val="575"/>
              </a:spcBef>
              <a:spcAft>
                <a:spcPts val="75"/>
              </a:spcAft>
              <a:buClrTx/>
              <a:buSzPct val="80000"/>
              <a:buFont typeface="Arial" pitchFamily="34" charset="0"/>
              <a:buChar char="−"/>
              <a:defRPr sz="2000">
                <a:solidFill>
                  <a:srgbClr val="000000"/>
                </a:solidFill>
                <a:latin typeface="Arial" panose="020B0604020202020204" pitchFamily="34" charset="0"/>
                <a:cs typeface="Arial" panose="020B0604020202020204" pitchFamily="34" charset="0"/>
              </a:defRPr>
            </a:lvl2pPr>
            <a:lvl3pPr marL="511175" indent="-169863" algn="l" rtl="0" eaLnBrk="1" fontAlgn="base" hangingPunct="1">
              <a:lnSpc>
                <a:spcPct val="100000"/>
              </a:lnSpc>
              <a:spcBef>
                <a:spcPts val="575"/>
              </a:spcBef>
              <a:spcAft>
                <a:spcPts val="75"/>
              </a:spcAft>
              <a:buClrTx/>
              <a:buSzPct val="80000"/>
              <a:buFont typeface="Wingdings" pitchFamily="2" charset="2"/>
              <a:buChar char="§"/>
              <a:defRPr sz="1800">
                <a:solidFill>
                  <a:srgbClr val="000000"/>
                </a:solidFill>
                <a:latin typeface="Arial" panose="020B0604020202020204" pitchFamily="34" charset="0"/>
                <a:cs typeface="Arial" panose="020B0604020202020204" pitchFamily="34" charset="0"/>
              </a:defRPr>
            </a:lvl3pPr>
            <a:lvl4pPr marL="688975" indent="-177800" algn="l" rtl="0" eaLnBrk="1" fontAlgn="base" hangingPunct="1">
              <a:lnSpc>
                <a:spcPct val="100000"/>
              </a:lnSpc>
              <a:spcBef>
                <a:spcPts val="575"/>
              </a:spcBef>
              <a:spcAft>
                <a:spcPts val="75"/>
              </a:spcAft>
              <a:buClrTx/>
              <a:buSzPct val="80000"/>
              <a:buFont typeface="Arial" pitchFamily="34" charset="0"/>
              <a:buChar char="•"/>
              <a:defRPr sz="1600">
                <a:solidFill>
                  <a:srgbClr val="000000"/>
                </a:solidFill>
                <a:latin typeface="Arial" panose="020B0604020202020204" pitchFamily="34" charset="0"/>
                <a:cs typeface="Arial" panose="020B0604020202020204" pitchFamily="34" charset="0"/>
              </a:defRPr>
            </a:lvl4pPr>
            <a:lvl5pPr marL="860425" indent="-171450" algn="l" rtl="0" eaLnBrk="1" fontAlgn="base" hangingPunct="1">
              <a:lnSpc>
                <a:spcPct val="100000"/>
              </a:lnSpc>
              <a:spcBef>
                <a:spcPts val="575"/>
              </a:spcBef>
              <a:spcAft>
                <a:spcPts val="75"/>
              </a:spcAft>
              <a:buClrTx/>
              <a:buSzPct val="70000"/>
              <a:buFont typeface="Arial" pitchFamily="34" charset="0"/>
              <a:buChar char="−"/>
              <a:defRPr sz="1400">
                <a:solidFill>
                  <a:srgbClr val="000000"/>
                </a:solidFill>
                <a:latin typeface="Arial" panose="020B0604020202020204" pitchFamily="34" charset="0"/>
                <a:cs typeface="Arial" panose="020B0604020202020204" pitchFamily="34" charset="0"/>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a:lstStyle>
          <a:p>
            <a:pPr marL="0" indent="0" algn="ctr">
              <a:buNone/>
            </a:pPr>
            <a:r>
              <a:rPr lang="en-US" sz="1400" kern="0" cap="all">
                <a:latin typeface="Avenir Next LT Pro" panose="020B0504020202020204" pitchFamily="34" charset="0"/>
              </a:rPr>
              <a:t>Showroom.nxp.com</a:t>
            </a:r>
          </a:p>
        </p:txBody>
      </p:sp>
      <p:grpSp>
        <p:nvGrpSpPr>
          <p:cNvPr id="52" name="Group 51">
            <a:extLst>
              <a:ext uri="{FF2B5EF4-FFF2-40B4-BE49-F238E27FC236}">
                <a16:creationId xmlns:a16="http://schemas.microsoft.com/office/drawing/2014/main" id="{4DD80968-C61A-4507-9427-B5E1CAC36379}"/>
              </a:ext>
            </a:extLst>
          </p:cNvPr>
          <p:cNvGrpSpPr/>
          <p:nvPr/>
        </p:nvGrpSpPr>
        <p:grpSpPr>
          <a:xfrm>
            <a:off x="4100896" y="4596298"/>
            <a:ext cx="672784" cy="672784"/>
            <a:chOff x="6505353" y="2472906"/>
            <a:chExt cx="756410" cy="756410"/>
          </a:xfrm>
        </p:grpSpPr>
        <p:sp>
          <p:nvSpPr>
            <p:cNvPr id="53" name="Oval 52">
              <a:hlinkClick r:id="rId4"/>
              <a:extLst>
                <a:ext uri="{FF2B5EF4-FFF2-40B4-BE49-F238E27FC236}">
                  <a16:creationId xmlns:a16="http://schemas.microsoft.com/office/drawing/2014/main" id="{FC4195DE-E7F5-45D5-B494-66B25EFFAD09}"/>
                </a:ext>
              </a:extLst>
            </p:cNvPr>
            <p:cNvSpPr/>
            <p:nvPr/>
          </p:nvSpPr>
          <p:spPr>
            <a:xfrm>
              <a:off x="6505353" y="2472906"/>
              <a:ext cx="756410" cy="756410"/>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l"/>
              <a:endParaRPr lang="en-US" sz="1000">
                <a:solidFill>
                  <a:schemeClr val="bg1"/>
                </a:solidFill>
                <a:latin typeface="+mj-lt"/>
              </a:endParaRPr>
            </a:p>
          </p:txBody>
        </p:sp>
        <p:sp>
          <p:nvSpPr>
            <p:cNvPr id="54" name="Oval 53">
              <a:hlinkClick r:id="rId4"/>
              <a:extLst>
                <a:ext uri="{FF2B5EF4-FFF2-40B4-BE49-F238E27FC236}">
                  <a16:creationId xmlns:a16="http://schemas.microsoft.com/office/drawing/2014/main" id="{A8FD67F4-589C-4F9D-B590-56209C194C3B}"/>
                </a:ext>
              </a:extLst>
            </p:cNvPr>
            <p:cNvSpPr/>
            <p:nvPr/>
          </p:nvSpPr>
          <p:spPr>
            <a:xfrm>
              <a:off x="6588223" y="2555776"/>
              <a:ext cx="590670" cy="590670"/>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l"/>
              <a:endParaRPr lang="en-US" sz="1000">
                <a:solidFill>
                  <a:schemeClr val="bg1"/>
                </a:solidFill>
                <a:latin typeface="+mj-lt"/>
              </a:endParaRPr>
            </a:p>
          </p:txBody>
        </p:sp>
        <p:pic>
          <p:nvPicPr>
            <p:cNvPr id="55" name="Graphic 54">
              <a:hlinkClick r:id="rId4"/>
              <a:extLst>
                <a:ext uri="{FF2B5EF4-FFF2-40B4-BE49-F238E27FC236}">
                  <a16:creationId xmlns:a16="http://schemas.microsoft.com/office/drawing/2014/main" id="{5A3441ED-5230-419C-BF45-78454D1D1D6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87705" y="2655258"/>
              <a:ext cx="391706" cy="391706"/>
            </a:xfrm>
            <a:prstGeom prst="rect">
              <a:avLst/>
            </a:prstGeom>
          </p:spPr>
        </p:pic>
      </p:grpSp>
    </p:spTree>
    <p:extLst>
      <p:ext uri="{BB962C8B-B14F-4D97-AF65-F5344CB8AC3E}">
        <p14:creationId xmlns:p14="http://schemas.microsoft.com/office/powerpoint/2010/main" val="38141781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tworking Large Headline">
    <p:spTree>
      <p:nvGrpSpPr>
        <p:cNvPr id="1" name=""/>
        <p:cNvGrpSpPr/>
        <p:nvPr/>
      </p:nvGrpSpPr>
      <p:grpSpPr>
        <a:xfrm>
          <a:off x="0" y="0"/>
          <a:ext cx="0" cy="0"/>
          <a:chOff x="0" y="0"/>
          <a:chExt cx="0" cy="0"/>
        </a:xfrm>
      </p:grpSpPr>
      <p:pic>
        <p:nvPicPr>
          <p:cNvPr id="21" name="Picture Placeholder 6" descr="A antenna on a cloudy day&#10;&#10;Description automatically generated">
            <a:extLst>
              <a:ext uri="{FF2B5EF4-FFF2-40B4-BE49-F238E27FC236}">
                <a16:creationId xmlns:a16="http://schemas.microsoft.com/office/drawing/2014/main" id="{E91A284D-B48E-4428-872F-AA05AB4316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19" y="78902"/>
            <a:ext cx="4560213" cy="6779098"/>
          </a:xfrm>
          <a:prstGeom prst="rect">
            <a:avLst/>
          </a:prstGeom>
        </p:spPr>
      </p:pic>
      <p:sp>
        <p:nvSpPr>
          <p:cNvPr id="22" name="Rectangle 21">
            <a:extLst>
              <a:ext uri="{FF2B5EF4-FFF2-40B4-BE49-F238E27FC236}">
                <a16:creationId xmlns:a16="http://schemas.microsoft.com/office/drawing/2014/main" id="{2AAAD775-814D-4D87-B23C-FB937F7D91FA}"/>
              </a:ext>
            </a:extLst>
          </p:cNvPr>
          <p:cNvSpPr/>
          <p:nvPr userDrawn="1"/>
        </p:nvSpPr>
        <p:spPr>
          <a:xfrm>
            <a:off x="61415" y="79514"/>
            <a:ext cx="4490903" cy="6778486"/>
          </a:xfrm>
          <a:prstGeom prst="rect">
            <a:avLst/>
          </a:prstGeom>
          <a:gradFill flip="none" rotWithShape="1">
            <a:gsLst>
              <a:gs pos="3000">
                <a:schemeClr val="accent3">
                  <a:alpha val="26000"/>
                </a:schemeClr>
              </a:gs>
              <a:gs pos="70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2FA28723-837F-4B23-8CE8-02BE47FE281C}"/>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D25E3D-662E-44DF-8C74-92C87184BB0C}"/>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55CFFEF0-33F0-4F4C-BE34-F0CE8B9E61E9}"/>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BC086BCB-54AC-46CF-A349-82F2CB7DD890}"/>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F622D00E-770D-4828-BB83-AF27DABC282F}"/>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43E01C42-EE25-40F8-84CF-C03046F9A185}"/>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F37FE27F-A44B-48E4-910C-3CA9640096F6}"/>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79D3E226-DE3E-4BD8-98C8-FE8CA53A0FD4}"/>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130268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mart City Large Headline">
    <p:spTree>
      <p:nvGrpSpPr>
        <p:cNvPr id="1" name=""/>
        <p:cNvGrpSpPr/>
        <p:nvPr/>
      </p:nvGrpSpPr>
      <p:grpSpPr>
        <a:xfrm>
          <a:off x="0" y="0"/>
          <a:ext cx="0" cy="0"/>
          <a:chOff x="0" y="0"/>
          <a:chExt cx="0" cy="0"/>
        </a:xfrm>
      </p:grpSpPr>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83A94EBF-98FE-4812-9A14-44279029264B}"/>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03D1922-F66C-4A65-BADA-585E83654932}"/>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712E3D91-19A9-47E1-A2D0-389742C55D2F}"/>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ACAB0B10-E424-4C5F-81CD-AE869D728553}"/>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0F5701D1-A391-456C-8948-07FBBDD32D2C}"/>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2A0F9761-7943-4EDD-AD61-B82DDD42EE1A}"/>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C1A76E3-E547-459A-AA20-2A41DD1D59AF}"/>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468C635A-20C5-45ED-A75C-99F8C469DED1}"/>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pic>
        <p:nvPicPr>
          <p:cNvPr id="22" name="Picture 21" descr="A view of a city&#10;&#10;Description automatically generated">
            <a:extLst>
              <a:ext uri="{FF2B5EF4-FFF2-40B4-BE49-F238E27FC236}">
                <a16:creationId xmlns:a16="http://schemas.microsoft.com/office/drawing/2014/main" id="{CB9ABCE8-B5F4-48BD-86CE-887669C5B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73" y="78900"/>
            <a:ext cx="4558359" cy="6779099"/>
          </a:xfrm>
          <a:prstGeom prst="rect">
            <a:avLst/>
          </a:prstGeom>
        </p:spPr>
      </p:pic>
      <p:sp>
        <p:nvSpPr>
          <p:cNvPr id="23" name="Rectangle 22">
            <a:extLst>
              <a:ext uri="{FF2B5EF4-FFF2-40B4-BE49-F238E27FC236}">
                <a16:creationId xmlns:a16="http://schemas.microsoft.com/office/drawing/2014/main" id="{F63BE673-EBB9-4511-BBA9-928E31D9C62B}"/>
              </a:ext>
            </a:extLst>
          </p:cNvPr>
          <p:cNvSpPr/>
          <p:nvPr userDrawn="1"/>
        </p:nvSpPr>
        <p:spPr>
          <a:xfrm flipV="1">
            <a:off x="-6831" y="78902"/>
            <a:ext cx="4558359" cy="2192350"/>
          </a:xfrm>
          <a:prstGeom prst="rect">
            <a:avLst/>
          </a:prstGeom>
          <a:gradFill flip="none" rotWithShape="1">
            <a:gsLst>
              <a:gs pos="3000">
                <a:schemeClr val="accent1">
                  <a:alpha val="41000"/>
                </a:schemeClr>
              </a:gs>
              <a:gs pos="70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24" name="Picture Placeholder 76">
            <a:extLst>
              <a:ext uri="{FF2B5EF4-FFF2-40B4-BE49-F238E27FC236}">
                <a16:creationId xmlns:a16="http://schemas.microsoft.com/office/drawing/2014/main" id="{994508B0-A33C-4CE0-B505-0D816FBBCF7B}"/>
              </a:ext>
            </a:extLst>
          </p:cNvPr>
          <p:cNvSpPr>
            <a:spLocks noGrp="1"/>
          </p:cNvSpPr>
          <p:nvPr>
            <p:ph type="pic" sz="quarter" idx="13" hasCustomPrompt="1"/>
          </p:nvPr>
        </p:nvSpPr>
        <p:spPr>
          <a:xfrm>
            <a:off x="-8749" y="78902"/>
            <a:ext cx="4562132"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Tree>
    <p:extLst>
      <p:ext uri="{BB962C8B-B14F-4D97-AF65-F5344CB8AC3E}">
        <p14:creationId xmlns:p14="http://schemas.microsoft.com/office/powerpoint/2010/main" val="8486200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rt Home Large Headline">
    <p:spTree>
      <p:nvGrpSpPr>
        <p:cNvPr id="1" name=""/>
        <p:cNvGrpSpPr/>
        <p:nvPr/>
      </p:nvGrpSpPr>
      <p:grpSpPr>
        <a:xfrm>
          <a:off x="0" y="0"/>
          <a:ext cx="0" cy="0"/>
          <a:chOff x="0" y="0"/>
          <a:chExt cx="0" cy="0"/>
        </a:xfrm>
      </p:grpSpPr>
      <p:pic>
        <p:nvPicPr>
          <p:cNvPr id="21" name="Picture Placeholder 6" descr="A living room with a fireplace and a large window&#10;&#10;Description automatically generated">
            <a:extLst>
              <a:ext uri="{FF2B5EF4-FFF2-40B4-BE49-F238E27FC236}">
                <a16:creationId xmlns:a16="http://schemas.microsoft.com/office/drawing/2014/main" id="{6100B157-B5B3-46F6-B663-F4415621E7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2" name="Rectangle 21">
            <a:extLst>
              <a:ext uri="{FF2B5EF4-FFF2-40B4-BE49-F238E27FC236}">
                <a16:creationId xmlns:a16="http://schemas.microsoft.com/office/drawing/2014/main" id="{90A81B96-5386-44A4-B378-BF3D5A5F5174}"/>
              </a:ext>
            </a:extLst>
          </p:cNvPr>
          <p:cNvSpPr/>
          <p:nvPr userDrawn="1"/>
        </p:nvSpPr>
        <p:spPr>
          <a:xfrm rot="10800000" flipH="1">
            <a:off x="365760" y="79514"/>
            <a:ext cx="4196372"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sp>
        <p:nvSpPr>
          <p:cNvPr id="45" name="Slide Number Placeholder 1">
            <a:extLst>
              <a:ext uri="{FF2B5EF4-FFF2-40B4-BE49-F238E27FC236}">
                <a16:creationId xmlns:a16="http://schemas.microsoft.com/office/drawing/2014/main" id="{7D12FB66-22AA-4777-8CC2-F076131FE9DF}"/>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1736F53-0FCF-4DF2-B88E-1DE0E43AA886}"/>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err="1">
                <a:solidFill>
                  <a:schemeClr val="tx2">
                    <a:lumMod val="90000"/>
                  </a:schemeClr>
                </a:solidFill>
                <a:latin typeface="Arial" panose="020B0604020202020204" pitchFamily="34" charset="0"/>
                <a:cs typeface="Arial" panose="020B0604020202020204" pitchFamily="34" charset="0"/>
              </a:rPr>
              <a:t>PUblic</a:t>
            </a:r>
            <a:endParaRPr lang="en-US" sz="900" b="1" i="0" cap="all" spc="50" baseline="0">
              <a:solidFill>
                <a:schemeClr val="tx2">
                  <a:lumMod val="90000"/>
                </a:schemeClr>
              </a:solidFill>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7A4A96C1-8B50-4A87-8923-04CE2B04CEAF}"/>
              </a:ext>
            </a:extLst>
          </p:cNvPr>
          <p:cNvGrpSpPr/>
          <p:nvPr userDrawn="1"/>
        </p:nvGrpSpPr>
        <p:grpSpPr>
          <a:xfrm>
            <a:off x="11369623" y="6476214"/>
            <a:ext cx="489002" cy="176138"/>
            <a:chOff x="271463" y="2852738"/>
            <a:chExt cx="3190876" cy="1149350"/>
          </a:xfrm>
        </p:grpSpPr>
        <p:sp>
          <p:nvSpPr>
            <p:cNvPr id="48" name="Freeform 6">
              <a:extLst>
                <a:ext uri="{FF2B5EF4-FFF2-40B4-BE49-F238E27FC236}">
                  <a16:creationId xmlns:a16="http://schemas.microsoft.com/office/drawing/2014/main" id="{3247CA1E-AF86-49CC-A305-8195944FFB9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7">
              <a:extLst>
                <a:ext uri="{FF2B5EF4-FFF2-40B4-BE49-F238E27FC236}">
                  <a16:creationId xmlns:a16="http://schemas.microsoft.com/office/drawing/2014/main" id="{7CBFD072-C24E-4AF0-803E-E83E9025FAF2}"/>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8">
              <a:extLst>
                <a:ext uri="{FF2B5EF4-FFF2-40B4-BE49-F238E27FC236}">
                  <a16:creationId xmlns:a16="http://schemas.microsoft.com/office/drawing/2014/main" id="{27821654-D521-4D2E-9557-169616963275}"/>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9">
              <a:extLst>
                <a:ext uri="{FF2B5EF4-FFF2-40B4-BE49-F238E27FC236}">
                  <a16:creationId xmlns:a16="http://schemas.microsoft.com/office/drawing/2014/main" id="{766EDC3E-69CE-4032-9FB6-85216A191E94}"/>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2" name="Freeform 10">
              <a:extLst>
                <a:ext uri="{FF2B5EF4-FFF2-40B4-BE49-F238E27FC236}">
                  <a16:creationId xmlns:a16="http://schemas.microsoft.com/office/drawing/2014/main" id="{286022DB-6135-4077-A9E3-D3090DA262EC}"/>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648264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hasCustomPrompt="1"/>
          </p:nvPr>
        </p:nvSpPr>
        <p:spPr bwMode="auto">
          <a:xfrm>
            <a:off x="394775" y="414064"/>
            <a:ext cx="11425752"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stStyle>
          <a:p>
            <a:pPr lvl="0"/>
            <a:r>
              <a:rPr lang="en-US"/>
              <a:t>Click to add title here</a:t>
            </a:r>
            <a:br>
              <a:rPr lang="en-US"/>
            </a:br>
            <a:r>
              <a:rPr lang="en-US"/>
              <a:t>second line title</a:t>
            </a:r>
          </a:p>
        </p:txBody>
      </p:sp>
      <p:sp>
        <p:nvSpPr>
          <p:cNvPr id="46" name="Text Placeholder 45"/>
          <p:cNvSpPr>
            <a:spLocks noGrp="1"/>
          </p:cNvSpPr>
          <p:nvPr>
            <p:ph type="body" sz="quarter" idx="10"/>
          </p:nvPr>
        </p:nvSpPr>
        <p:spPr>
          <a:xfrm>
            <a:off x="394774" y="1153266"/>
            <a:ext cx="11425752" cy="46672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3333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66" name="Rectangle 226"/>
          <p:cNvSpPr>
            <a:spLocks noGrp="1" noChangeArrowheads="1"/>
          </p:cNvSpPr>
          <p:nvPr>
            <p:ph type="title"/>
          </p:nvPr>
        </p:nvSpPr>
        <p:spPr bwMode="auto">
          <a:xfrm>
            <a:off x="395932" y="414063"/>
            <a:ext cx="11451382" cy="6540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Title Goes Here</a:t>
            </a:r>
            <a:br>
              <a:rPr lang="en-US"/>
            </a:br>
            <a:r>
              <a:rPr lang="en-US"/>
              <a:t>second line title goes here</a:t>
            </a:r>
          </a:p>
        </p:txBody>
      </p:sp>
      <p:sp>
        <p:nvSpPr>
          <p:cNvPr id="17" name="Text Placeholder 16"/>
          <p:cNvSpPr>
            <a:spLocks noGrp="1"/>
          </p:cNvSpPr>
          <p:nvPr>
            <p:ph type="body" idx="1"/>
          </p:nvPr>
        </p:nvSpPr>
        <p:spPr>
          <a:xfrm>
            <a:off x="394773" y="1262418"/>
            <a:ext cx="11463852" cy="47084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60BD596-F1C1-457C-B796-82B14CD68D03}"/>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a:solidFill>
                  <a:schemeClr val="tx2">
                    <a:lumMod val="90000"/>
                  </a:schemeClr>
                </a:solidFill>
                <a:latin typeface="Arial" panose="020B0604020202020204" pitchFamily="34" charset="0"/>
                <a:cs typeface="Arial" panose="020B0604020202020204" pitchFamily="34" charset="0"/>
              </a:rPr>
              <a:t>public</a:t>
            </a:r>
          </a:p>
        </p:txBody>
      </p:sp>
      <p:grpSp>
        <p:nvGrpSpPr>
          <p:cNvPr id="16" name="Group 15">
            <a:extLst>
              <a:ext uri="{FF2B5EF4-FFF2-40B4-BE49-F238E27FC236}">
                <a16:creationId xmlns:a16="http://schemas.microsoft.com/office/drawing/2014/main" id="{CF4EBEAB-4D41-4F13-AA13-5BDC7E266E1D}"/>
              </a:ext>
            </a:extLst>
          </p:cNvPr>
          <p:cNvGrpSpPr/>
          <p:nvPr userDrawn="1"/>
        </p:nvGrpSpPr>
        <p:grpSpPr>
          <a:xfrm>
            <a:off x="0" y="0"/>
            <a:ext cx="12190081" cy="79514"/>
            <a:chOff x="0" y="-1"/>
            <a:chExt cx="12190081" cy="1350190"/>
          </a:xfrm>
        </p:grpSpPr>
        <p:sp>
          <p:nvSpPr>
            <p:cNvPr id="18" name="Rectangle 17">
              <a:extLst>
                <a:ext uri="{FF2B5EF4-FFF2-40B4-BE49-F238E27FC236}">
                  <a16:creationId xmlns:a16="http://schemas.microsoft.com/office/drawing/2014/main" id="{8333770F-5625-4034-9686-943A98D45359}"/>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B75AB-80AF-44F5-B06D-0637D166F451}"/>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EE71252-7C01-47AA-93B9-87F623C7177A}"/>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D9CF932-D779-4EA8-BDE2-87D4119A6B55}"/>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EE4F54C-20EC-4792-9EF9-A06348BEB537}"/>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D320A626-8584-4FE9-ACE5-B044CB0C67AB}"/>
              </a:ext>
            </a:extLst>
          </p:cNvPr>
          <p:cNvGrpSpPr/>
          <p:nvPr userDrawn="1"/>
        </p:nvGrpSpPr>
        <p:grpSpPr>
          <a:xfrm>
            <a:off x="11369623" y="6476214"/>
            <a:ext cx="489002" cy="176138"/>
            <a:chOff x="271463" y="2852738"/>
            <a:chExt cx="3190876" cy="1149350"/>
          </a:xfrm>
        </p:grpSpPr>
        <p:sp>
          <p:nvSpPr>
            <p:cNvPr id="15" name="Freeform 6">
              <a:extLst>
                <a:ext uri="{FF2B5EF4-FFF2-40B4-BE49-F238E27FC236}">
                  <a16:creationId xmlns:a16="http://schemas.microsoft.com/office/drawing/2014/main" id="{2B4D1812-625C-465C-8A40-C3A4D4EF977C}"/>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7">
              <a:extLst>
                <a:ext uri="{FF2B5EF4-FFF2-40B4-BE49-F238E27FC236}">
                  <a16:creationId xmlns:a16="http://schemas.microsoft.com/office/drawing/2014/main" id="{3E33A4A8-DD5C-4ACC-9DDA-825DE8D6A643}"/>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FC1DDF41-AC1C-4311-A127-9908D531585A}"/>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9">
              <a:extLst>
                <a:ext uri="{FF2B5EF4-FFF2-40B4-BE49-F238E27FC236}">
                  <a16:creationId xmlns:a16="http://schemas.microsoft.com/office/drawing/2014/main" id="{1504D5C3-43D0-4E06-8303-EED7507E404E}"/>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0">
              <a:extLst>
                <a:ext uri="{FF2B5EF4-FFF2-40B4-BE49-F238E27FC236}">
                  <a16:creationId xmlns:a16="http://schemas.microsoft.com/office/drawing/2014/main" id="{91FEF9C5-FE0D-4F71-BA75-6F78CC0E7E37}"/>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89545993"/>
      </p:ext>
    </p:extLst>
  </p:cSld>
  <p:clrMap bg1="lt1" tx1="dk1" bg2="lt2" tx2="dk2" accent1="accent1" accent2="accent2" accent3="accent3" accent4="accent4" accent5="accent5" accent6="accent6" hlink="hlink" folHlink="folHlink"/>
  <p:sldLayoutIdLst>
    <p:sldLayoutId id="2147483823" r:id="rId1"/>
    <p:sldLayoutId id="2147483882" r:id="rId2"/>
    <p:sldLayoutId id="2147483905" r:id="rId3"/>
    <p:sldLayoutId id="2147483906" r:id="rId4"/>
    <p:sldLayoutId id="2147483907" r:id="rId5"/>
    <p:sldLayoutId id="2147483908" r:id="rId6"/>
    <p:sldLayoutId id="2147483909" r:id="rId7"/>
    <p:sldLayoutId id="2147483910" r:id="rId8"/>
    <p:sldLayoutId id="2147483775" r:id="rId9"/>
    <p:sldLayoutId id="2147483789" r:id="rId10"/>
    <p:sldLayoutId id="2147483790" r:id="rId11"/>
    <p:sldLayoutId id="2147483787" r:id="rId12"/>
    <p:sldLayoutId id="2147483902" r:id="rId13"/>
    <p:sldLayoutId id="2147483904" r:id="rId14"/>
    <p:sldLayoutId id="2147483903" r:id="rId15"/>
    <p:sldLayoutId id="2147483810" r:id="rId16"/>
    <p:sldLayoutId id="2147483811" r:id="rId17"/>
    <p:sldLayoutId id="2147483859" r:id="rId18"/>
    <p:sldLayoutId id="2147483865" r:id="rId19"/>
    <p:sldLayoutId id="2147483809" r:id="rId20"/>
    <p:sldLayoutId id="2147483861" r:id="rId21"/>
    <p:sldLayoutId id="2147483911" r:id="rId22"/>
    <p:sldLayoutId id="2147483913" r:id="rId23"/>
    <p:sldLayoutId id="2147483914" r:id="rId24"/>
  </p:sldLayoutIdLst>
  <p:transition>
    <p:fade/>
  </p:transition>
  <p:hf hdr="0" ftr="0" dt="0"/>
  <p:txStyles>
    <p:titleStyle>
      <a:lvl1pPr algn="l" rtl="0" eaLnBrk="1" fontAlgn="base" hangingPunct="1">
        <a:lnSpc>
          <a:spcPct val="100000"/>
        </a:lnSpc>
        <a:spcBef>
          <a:spcPct val="0"/>
        </a:spcBef>
        <a:spcAft>
          <a:spcPct val="0"/>
        </a:spcAft>
        <a:defRPr lang="en-US" sz="1600" b="1" kern="1200" cap="all" spc="210" baseline="0" dirty="0">
          <a:solidFill>
            <a:schemeClr val="tx1"/>
          </a:solidFill>
          <a:effectLst/>
          <a:latin typeface="Arial" panose="020B0604020202020204" pitchFamily="34" charset="0"/>
          <a:ea typeface="+mn-ea"/>
          <a:cs typeface="Arial" panose="020B0604020202020204" pitchFamily="34" charset="0"/>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p:titleStyle>
    <p:bodyStyle>
      <a:lvl1pPr marL="169863" indent="-169863" algn="l" rtl="0" eaLnBrk="1" fontAlgn="base" hangingPunct="1">
        <a:lnSpc>
          <a:spcPct val="100000"/>
        </a:lnSpc>
        <a:spcBef>
          <a:spcPts val="575"/>
        </a:spcBef>
        <a:spcAft>
          <a:spcPts val="75"/>
        </a:spcAft>
        <a:buClrTx/>
        <a:buSzPct val="80000"/>
        <a:buFont typeface="Arial" pitchFamily="34" charset="0"/>
        <a:buChar char="•"/>
        <a:defRPr sz="2200" b="0">
          <a:solidFill>
            <a:schemeClr val="tx1">
              <a:lumMod val="85000"/>
              <a:lumOff val="15000"/>
            </a:schemeClr>
          </a:solidFill>
          <a:latin typeface="Arial" panose="020B0604020202020204" pitchFamily="34" charset="0"/>
          <a:ea typeface="+mn-ea"/>
          <a:cs typeface="Arial" panose="020B0604020202020204" pitchFamily="34" charset="0"/>
        </a:defRPr>
      </a:lvl1pPr>
      <a:lvl2pPr marL="341313" indent="-171450" algn="l" rtl="0" eaLnBrk="1" fontAlgn="base" hangingPunct="1">
        <a:lnSpc>
          <a:spcPct val="100000"/>
        </a:lnSpc>
        <a:spcBef>
          <a:spcPts val="575"/>
        </a:spcBef>
        <a:spcAft>
          <a:spcPts val="75"/>
        </a:spcAft>
        <a:buClrTx/>
        <a:buSzPct val="80000"/>
        <a:buFont typeface="Arial" pitchFamily="34" charset="0"/>
        <a:buChar char="−"/>
        <a:defRPr sz="2000">
          <a:solidFill>
            <a:srgbClr val="000000"/>
          </a:solidFill>
          <a:latin typeface="Arial" panose="020B0604020202020204" pitchFamily="34" charset="0"/>
          <a:cs typeface="Arial" panose="020B0604020202020204" pitchFamily="34" charset="0"/>
        </a:defRPr>
      </a:lvl2pPr>
      <a:lvl3pPr marL="511175" indent="-169863" algn="l" rtl="0" eaLnBrk="1" fontAlgn="base" hangingPunct="1">
        <a:lnSpc>
          <a:spcPct val="100000"/>
        </a:lnSpc>
        <a:spcBef>
          <a:spcPts val="575"/>
        </a:spcBef>
        <a:spcAft>
          <a:spcPts val="75"/>
        </a:spcAft>
        <a:buClrTx/>
        <a:buSzPct val="80000"/>
        <a:buFont typeface="Wingdings" pitchFamily="2" charset="2"/>
        <a:buChar char="§"/>
        <a:defRPr sz="1800">
          <a:solidFill>
            <a:srgbClr val="000000"/>
          </a:solidFill>
          <a:latin typeface="Arial" panose="020B0604020202020204" pitchFamily="34" charset="0"/>
          <a:cs typeface="Arial" panose="020B0604020202020204" pitchFamily="34" charset="0"/>
        </a:defRPr>
      </a:lvl3pPr>
      <a:lvl4pPr marL="688975" indent="-177800" algn="l" rtl="0" eaLnBrk="1" fontAlgn="base" hangingPunct="1">
        <a:lnSpc>
          <a:spcPct val="100000"/>
        </a:lnSpc>
        <a:spcBef>
          <a:spcPts val="575"/>
        </a:spcBef>
        <a:spcAft>
          <a:spcPts val="75"/>
        </a:spcAft>
        <a:buClrTx/>
        <a:buSzPct val="80000"/>
        <a:buFont typeface="Arial" pitchFamily="34" charset="0"/>
        <a:buChar char="•"/>
        <a:defRPr sz="1600">
          <a:solidFill>
            <a:srgbClr val="000000"/>
          </a:solidFill>
          <a:latin typeface="Arial" panose="020B0604020202020204" pitchFamily="34" charset="0"/>
          <a:cs typeface="Arial" panose="020B0604020202020204" pitchFamily="34" charset="0"/>
        </a:defRPr>
      </a:lvl4pPr>
      <a:lvl5pPr marL="860425" indent="-171450" algn="l" rtl="0" eaLnBrk="1" fontAlgn="base" hangingPunct="1">
        <a:lnSpc>
          <a:spcPct val="100000"/>
        </a:lnSpc>
        <a:spcBef>
          <a:spcPts val="575"/>
        </a:spcBef>
        <a:spcAft>
          <a:spcPts val="75"/>
        </a:spcAft>
        <a:buClrTx/>
        <a:buSzPct val="70000"/>
        <a:buFont typeface="Arial" pitchFamily="34" charset="0"/>
        <a:buChar char="−"/>
        <a:defRPr sz="1400">
          <a:solidFill>
            <a:srgbClr val="000000"/>
          </a:solidFill>
          <a:latin typeface="Arial" panose="020B0604020202020204" pitchFamily="34" charset="0"/>
          <a:cs typeface="Arial" panose="020B0604020202020204" pitchFamily="34" charset="0"/>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 name="TextBox 93"/>
          <p:cNvSpPr txBox="1"/>
          <p:nvPr userDrawn="1"/>
        </p:nvSpPr>
        <p:spPr>
          <a:xfrm>
            <a:off x="0" y="6412230"/>
            <a:ext cx="12192000" cy="200055"/>
          </a:xfrm>
          <a:prstGeom prst="rect">
            <a:avLst/>
          </a:prstGeom>
          <a:noFill/>
        </p:spPr>
        <p:txBody>
          <a:bodyPr wrap="square" rtlCol="0">
            <a:spAutoFit/>
          </a:bodyPr>
          <a:lstStyle/>
          <a:p>
            <a:pPr algn="ctr"/>
            <a:r>
              <a:rPr lang="en-US" sz="700" cap="all" baseline="0">
                <a:solidFill>
                  <a:schemeClr val="tx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2021 NXP B.V.</a:t>
            </a:r>
          </a:p>
        </p:txBody>
      </p:sp>
    </p:spTree>
  </p:cSld>
  <p:clrMap bg1="lt1" tx1="dk1" bg2="lt2" tx2="dk2" accent1="accent1" accent2="accent2" accent3="accent3" accent4="accent4" accent5="accent5" accent6="accent6" hlink="hlink" folHlink="folHlink"/>
  <p:sldLayoutIdLst>
    <p:sldLayoutId id="2147483684" r:id="rId1"/>
    <p:sldLayoutId id="2147483912" r:id="rId2"/>
  </p:sldLayoutIdLst>
  <p:transition>
    <p:fade/>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66" name="Rectangle 226"/>
          <p:cNvSpPr>
            <a:spLocks noGrp="1" noChangeArrowheads="1"/>
          </p:cNvSpPr>
          <p:nvPr>
            <p:ph type="title"/>
          </p:nvPr>
        </p:nvSpPr>
        <p:spPr bwMode="auto">
          <a:xfrm>
            <a:off x="395932" y="414063"/>
            <a:ext cx="11451382" cy="6540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Title Goes Here</a:t>
            </a:r>
            <a:br>
              <a:rPr lang="en-US"/>
            </a:br>
            <a:r>
              <a:rPr lang="en-US"/>
              <a:t>second line title goes here</a:t>
            </a:r>
          </a:p>
        </p:txBody>
      </p:sp>
      <p:sp>
        <p:nvSpPr>
          <p:cNvPr id="17" name="Text Placeholder 16"/>
          <p:cNvSpPr>
            <a:spLocks noGrp="1"/>
          </p:cNvSpPr>
          <p:nvPr>
            <p:ph type="body" idx="1"/>
          </p:nvPr>
        </p:nvSpPr>
        <p:spPr>
          <a:xfrm>
            <a:off x="394773" y="1262418"/>
            <a:ext cx="11463852" cy="47084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60BD596-F1C1-457C-B796-82B14CD68D03}"/>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a:solidFill>
                  <a:schemeClr val="tx2">
                    <a:lumMod val="90000"/>
                  </a:schemeClr>
                </a:solidFill>
                <a:latin typeface="Arial" panose="020B0604020202020204" pitchFamily="34" charset="0"/>
                <a:cs typeface="Arial" panose="020B0604020202020204" pitchFamily="34" charset="0"/>
              </a:rPr>
              <a:t>public</a:t>
            </a:r>
          </a:p>
        </p:txBody>
      </p:sp>
      <p:grpSp>
        <p:nvGrpSpPr>
          <p:cNvPr id="16" name="Group 15">
            <a:extLst>
              <a:ext uri="{FF2B5EF4-FFF2-40B4-BE49-F238E27FC236}">
                <a16:creationId xmlns:a16="http://schemas.microsoft.com/office/drawing/2014/main" id="{CF4EBEAB-4D41-4F13-AA13-5BDC7E266E1D}"/>
              </a:ext>
            </a:extLst>
          </p:cNvPr>
          <p:cNvGrpSpPr/>
          <p:nvPr userDrawn="1"/>
        </p:nvGrpSpPr>
        <p:grpSpPr>
          <a:xfrm>
            <a:off x="0" y="0"/>
            <a:ext cx="12190081" cy="79514"/>
            <a:chOff x="0" y="-1"/>
            <a:chExt cx="12190081" cy="1350190"/>
          </a:xfrm>
        </p:grpSpPr>
        <p:sp>
          <p:nvSpPr>
            <p:cNvPr id="18" name="Rectangle 17">
              <a:extLst>
                <a:ext uri="{FF2B5EF4-FFF2-40B4-BE49-F238E27FC236}">
                  <a16:creationId xmlns:a16="http://schemas.microsoft.com/office/drawing/2014/main" id="{8333770F-5625-4034-9686-943A98D45359}"/>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B75AB-80AF-44F5-B06D-0637D166F451}"/>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EE71252-7C01-47AA-93B9-87F623C7177A}"/>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D9CF932-D779-4EA8-BDE2-87D4119A6B55}"/>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EE4F54C-20EC-4792-9EF9-A06348BEB537}"/>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D320A626-8584-4FE9-ACE5-B044CB0C67AB}"/>
              </a:ext>
            </a:extLst>
          </p:cNvPr>
          <p:cNvGrpSpPr/>
          <p:nvPr userDrawn="1"/>
        </p:nvGrpSpPr>
        <p:grpSpPr>
          <a:xfrm>
            <a:off x="11369623" y="6476214"/>
            <a:ext cx="489002" cy="176138"/>
            <a:chOff x="271463" y="2852738"/>
            <a:chExt cx="3190876" cy="1149350"/>
          </a:xfrm>
        </p:grpSpPr>
        <p:sp>
          <p:nvSpPr>
            <p:cNvPr id="15" name="Freeform 6">
              <a:extLst>
                <a:ext uri="{FF2B5EF4-FFF2-40B4-BE49-F238E27FC236}">
                  <a16:creationId xmlns:a16="http://schemas.microsoft.com/office/drawing/2014/main" id="{2B4D1812-625C-465C-8A40-C3A4D4EF977C}"/>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7">
              <a:extLst>
                <a:ext uri="{FF2B5EF4-FFF2-40B4-BE49-F238E27FC236}">
                  <a16:creationId xmlns:a16="http://schemas.microsoft.com/office/drawing/2014/main" id="{3E33A4A8-DD5C-4ACC-9DDA-825DE8D6A643}"/>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FC1DDF41-AC1C-4311-A127-9908D531585A}"/>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9">
              <a:extLst>
                <a:ext uri="{FF2B5EF4-FFF2-40B4-BE49-F238E27FC236}">
                  <a16:creationId xmlns:a16="http://schemas.microsoft.com/office/drawing/2014/main" id="{1504D5C3-43D0-4E06-8303-EED7507E404E}"/>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0">
              <a:extLst>
                <a:ext uri="{FF2B5EF4-FFF2-40B4-BE49-F238E27FC236}">
                  <a16:creationId xmlns:a16="http://schemas.microsoft.com/office/drawing/2014/main" id="{91FEF9C5-FE0D-4F71-BA75-6F78CC0E7E37}"/>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2865772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Lst>
  <p:transition>
    <p:fade/>
  </p:transition>
  <p:hf hdr="0" ftr="0" dt="0"/>
  <p:txStyles>
    <p:titleStyle>
      <a:lvl1pPr algn="l" rtl="0" eaLnBrk="1" fontAlgn="base" hangingPunct="1">
        <a:lnSpc>
          <a:spcPct val="100000"/>
        </a:lnSpc>
        <a:spcBef>
          <a:spcPct val="0"/>
        </a:spcBef>
        <a:spcAft>
          <a:spcPct val="0"/>
        </a:spcAft>
        <a:defRPr lang="en-US" sz="1600" b="1" kern="1200" cap="all" spc="210" baseline="0" dirty="0">
          <a:solidFill>
            <a:schemeClr val="tx1"/>
          </a:solidFill>
          <a:effectLst/>
          <a:latin typeface="Arial" panose="020B0604020202020204" pitchFamily="34" charset="0"/>
          <a:ea typeface="+mn-ea"/>
          <a:cs typeface="Arial" panose="020B0604020202020204" pitchFamily="34" charset="0"/>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p:titleStyle>
    <p:bodyStyle>
      <a:lvl1pPr marL="169863" indent="-169863" algn="l" rtl="0" eaLnBrk="1" fontAlgn="base" hangingPunct="1">
        <a:lnSpc>
          <a:spcPct val="100000"/>
        </a:lnSpc>
        <a:spcBef>
          <a:spcPts val="575"/>
        </a:spcBef>
        <a:spcAft>
          <a:spcPts val="75"/>
        </a:spcAft>
        <a:buClrTx/>
        <a:buSzPct val="80000"/>
        <a:buFont typeface="Arial" pitchFamily="34" charset="0"/>
        <a:buChar char="•"/>
        <a:defRPr sz="2200" b="0">
          <a:solidFill>
            <a:schemeClr val="tx1">
              <a:lumMod val="85000"/>
              <a:lumOff val="15000"/>
            </a:schemeClr>
          </a:solidFill>
          <a:latin typeface="Arial" panose="020B0604020202020204" pitchFamily="34" charset="0"/>
          <a:ea typeface="+mn-ea"/>
          <a:cs typeface="Arial" panose="020B0604020202020204" pitchFamily="34" charset="0"/>
        </a:defRPr>
      </a:lvl1pPr>
      <a:lvl2pPr marL="341313" indent="-171450" algn="l" rtl="0" eaLnBrk="1" fontAlgn="base" hangingPunct="1">
        <a:lnSpc>
          <a:spcPct val="100000"/>
        </a:lnSpc>
        <a:spcBef>
          <a:spcPts val="575"/>
        </a:spcBef>
        <a:spcAft>
          <a:spcPts val="75"/>
        </a:spcAft>
        <a:buClrTx/>
        <a:buSzPct val="80000"/>
        <a:buFont typeface="Arial" pitchFamily="34" charset="0"/>
        <a:buChar char="−"/>
        <a:defRPr sz="2000">
          <a:solidFill>
            <a:srgbClr val="000000"/>
          </a:solidFill>
          <a:latin typeface="Arial" panose="020B0604020202020204" pitchFamily="34" charset="0"/>
          <a:cs typeface="Arial" panose="020B0604020202020204" pitchFamily="34" charset="0"/>
        </a:defRPr>
      </a:lvl2pPr>
      <a:lvl3pPr marL="511175" indent="-169863" algn="l" rtl="0" eaLnBrk="1" fontAlgn="base" hangingPunct="1">
        <a:lnSpc>
          <a:spcPct val="100000"/>
        </a:lnSpc>
        <a:spcBef>
          <a:spcPts val="575"/>
        </a:spcBef>
        <a:spcAft>
          <a:spcPts val="75"/>
        </a:spcAft>
        <a:buClrTx/>
        <a:buSzPct val="80000"/>
        <a:buFont typeface="Wingdings" pitchFamily="2" charset="2"/>
        <a:buChar char="§"/>
        <a:defRPr sz="1800">
          <a:solidFill>
            <a:srgbClr val="000000"/>
          </a:solidFill>
          <a:latin typeface="Arial" panose="020B0604020202020204" pitchFamily="34" charset="0"/>
          <a:cs typeface="Arial" panose="020B0604020202020204" pitchFamily="34" charset="0"/>
        </a:defRPr>
      </a:lvl3pPr>
      <a:lvl4pPr marL="688975" indent="-177800" algn="l" rtl="0" eaLnBrk="1" fontAlgn="base" hangingPunct="1">
        <a:lnSpc>
          <a:spcPct val="100000"/>
        </a:lnSpc>
        <a:spcBef>
          <a:spcPts val="575"/>
        </a:spcBef>
        <a:spcAft>
          <a:spcPts val="75"/>
        </a:spcAft>
        <a:buClrTx/>
        <a:buSzPct val="80000"/>
        <a:buFont typeface="Arial" pitchFamily="34" charset="0"/>
        <a:buChar char="•"/>
        <a:defRPr sz="1600">
          <a:solidFill>
            <a:srgbClr val="000000"/>
          </a:solidFill>
          <a:latin typeface="Arial" panose="020B0604020202020204" pitchFamily="34" charset="0"/>
          <a:cs typeface="Arial" panose="020B0604020202020204" pitchFamily="34" charset="0"/>
        </a:defRPr>
      </a:lvl4pPr>
      <a:lvl5pPr marL="860425" indent="-171450" algn="l" rtl="0" eaLnBrk="1" fontAlgn="base" hangingPunct="1">
        <a:lnSpc>
          <a:spcPct val="100000"/>
        </a:lnSpc>
        <a:spcBef>
          <a:spcPts val="575"/>
        </a:spcBef>
        <a:spcAft>
          <a:spcPts val="75"/>
        </a:spcAft>
        <a:buClrTx/>
        <a:buSzPct val="70000"/>
        <a:buFont typeface="Arial" pitchFamily="34" charset="0"/>
        <a:buChar char="−"/>
        <a:defRPr sz="1400">
          <a:solidFill>
            <a:srgbClr val="000000"/>
          </a:solidFill>
          <a:latin typeface="Arial" panose="020B0604020202020204" pitchFamily="34" charset="0"/>
          <a:cs typeface="Arial" panose="020B0604020202020204" pitchFamily="34" charset="0"/>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www.nxp.com/S32K3"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s://www.iar.com/products/architectures/arm/i-jet/" TargetMode="External"/><Relationship Id="rId13" Type="http://schemas.openxmlformats.org/officeDocument/2006/relationships/hyperlink" Target="https://www.isystem.com/products/hardware/on-chip-analyzers.html" TargetMode="External"/><Relationship Id="rId1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hyperlink" Target="https://www.lauterbach.com/frames.html?home.html" TargetMode="External"/><Relationship Id="rId17" Type="http://schemas.openxmlformats.org/officeDocument/2006/relationships/hyperlink" Target="http://www.pemicro.com/products/product_viewDetails.cfm?product_id=15320167&amp;productTab=1" TargetMode="External"/><Relationship Id="rId2" Type="http://schemas.openxmlformats.org/officeDocument/2006/relationships/image" Target="../media/image44.png"/><Relationship Id="rId16" Type="http://schemas.openxmlformats.org/officeDocument/2006/relationships/hyperlink" Target="http://www.pemicro.com/products/product_viewDetails.cfm?product_id=15320165&amp;productTab=1" TargetMode="External"/><Relationship Id="rId1" Type="http://schemas.openxmlformats.org/officeDocument/2006/relationships/slideLayout" Target="../slideLayouts/slideLayout9.xml"/><Relationship Id="rId6" Type="http://schemas.openxmlformats.org/officeDocument/2006/relationships/image" Target="../media/image48.png"/><Relationship Id="rId11" Type="http://schemas.openxmlformats.org/officeDocument/2006/relationships/hyperlink" Target="https://www.ghs.com/products/probe.html" TargetMode="External"/><Relationship Id="rId5" Type="http://schemas.openxmlformats.org/officeDocument/2006/relationships/image" Target="../media/image47.png"/><Relationship Id="rId15" Type="http://schemas.openxmlformats.org/officeDocument/2006/relationships/hyperlink" Target="http://www.pemicro.com/products/product_viewDetails.cfm?product_id=15320143&amp;productTab=1" TargetMode="External"/><Relationship Id="rId10" Type="http://schemas.openxmlformats.org/officeDocument/2006/relationships/hyperlink" Target="https://www2.keil.com/mdk5/ulink" TargetMode="External"/><Relationship Id="rId4" Type="http://schemas.openxmlformats.org/officeDocument/2006/relationships/image" Target="../media/image46.png"/><Relationship Id="rId9" Type="http://schemas.openxmlformats.org/officeDocument/2006/relationships/hyperlink" Target="https://www.segger.com/products/debug-probes/j-link/#the-segger-j-link-family-model-overview" TargetMode="External"/><Relationship Id="rId14" Type="http://schemas.openxmlformats.org/officeDocument/2006/relationships/hyperlink" Target="http://www.pemicro.com/products/product_viewDetails.cfm?product_id=15320168&amp;productTab=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nxp.com/company/about-nxp/nxp-launches-real-time-drivers-rtd-software-for-autosar-and-non-autosar-as-s32k3-automotive-mcu-family-enters-production:NW-NXP-LAUNCHES-RTD-SW-FOR-AUTOSART-NON-AUTO" TargetMode="External"/><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www.nxp.com/RTD" TargetMode="External"/><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png"/><Relationship Id="rId1" Type="http://schemas.openxmlformats.org/officeDocument/2006/relationships/slideLayout" Target="../slideLayouts/slideLayout10.xml"/><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jpeg"/><Relationship Id="rId7" Type="http://schemas.openxmlformats.org/officeDocument/2006/relationships/hyperlink" Target="https://nxp1.sharepoint.com/:p:/r/sites/ampsoftware/Shared%20Documents/Show%20and%20Tell%20Program/2019_2020_Program_Working_Folder/Customer%20Facing%20Presentations/NXP_Auto_Customer_Slides_Linux%20BSP_IPCF.pptx?d=wefb5b1f0f5ed4c2cb79829b61a3ec71e&amp;csf=1&amp;web=1&amp;e=Eo2ohy"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hyperlink" Target="http://www.pemicro.com/blog/index.cfm?post_id=219" TargetMode="External"/><Relationship Id="rId2" Type="http://schemas.openxmlformats.org/officeDocument/2006/relationships/hyperlink" Target="https://www.iar.com/about/news-and-events/press-releases/2021/iar-systems-enables-next-generation-automotive-applications-with-nxps-s32k3-mcu-family/" TargetMode="External"/><Relationship Id="rId1" Type="http://schemas.openxmlformats.org/officeDocument/2006/relationships/slideLayout" Target="../slideLayouts/slideLayout9.xml"/><Relationship Id="rId6" Type="http://schemas.openxmlformats.org/officeDocument/2006/relationships/hyperlink" Target="https://pls-mc.com/news/ude-supports-nxps-s32k3-mcu-family/" TargetMode="External"/><Relationship Id="rId5" Type="http://schemas.openxmlformats.org/officeDocument/2006/relationships/hyperlink" Target="https://ldra.com/press/ldra-tool-suite-provides-software-assurance-for-mission-critical-systems-powered-by-nxp-s32k3-mcus/" TargetMode="External"/><Relationship Id="rId4" Type="http://schemas.openxmlformats.org/officeDocument/2006/relationships/hyperlink" Target="https://www.lauterbach.com/frames.html?news_576.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hyperlink" Target="http://www.nxp.com/" TargetMode="Externa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nxp.com/S32K312EVBQ172" TargetMode="External"/><Relationship Id="rId3" Type="http://schemas.openxmlformats.org/officeDocument/2006/relationships/image" Target="../media/image41.png"/><Relationship Id="rId7"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42.jpeg"/><Relationship Id="rId5" Type="http://schemas.openxmlformats.org/officeDocument/2006/relationships/hyperlink" Target="https://www.nxp.com/design/development-boards/automotive-development-platforms/s32k-mcu-platforms/evaluation-and-development-board-for-general-purpose:S32K3X4EVB-Q172" TargetMode="External"/><Relationship Id="rId4" Type="http://schemas.openxmlformats.org/officeDocument/2006/relationships/hyperlink" Target="https://www.nxp.com/design/development-boards/automotive-development-platforms/s32k-mcu-platforms/full-featured-evaluation-and-development-board-for-general-purpose:S32K3X4EVB-Q2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3A3C845-9434-42E2-AC3F-C76CDC560595}"/>
              </a:ext>
            </a:extLst>
          </p:cNvPr>
          <p:cNvSpPr>
            <a:spLocks noGrp="1"/>
          </p:cNvSpPr>
          <p:nvPr>
            <p:ph type="subTitle" idx="1"/>
          </p:nvPr>
        </p:nvSpPr>
        <p:spPr>
          <a:xfrm>
            <a:off x="625287" y="3429000"/>
            <a:ext cx="6174317" cy="809562"/>
          </a:xfrm>
        </p:spPr>
        <p:txBody>
          <a:bodyPr/>
          <a:lstStyle/>
          <a:p>
            <a:r>
              <a:rPr lang="en-US" sz="1600">
                <a:latin typeface="Arial"/>
                <a:cs typeface="Arial"/>
              </a:rPr>
              <a:t>6-PACK</a:t>
            </a:r>
            <a:br>
              <a:rPr lang="en-US" sz="1600">
                <a:latin typeface="Arial"/>
                <a:cs typeface="Arial"/>
              </a:rPr>
            </a:br>
            <a:r>
              <a:rPr lang="en-US" sz="1600">
                <a:latin typeface="Arial"/>
                <a:cs typeface="Arial"/>
              </a:rPr>
              <a:t>JUNE 2022</a:t>
            </a:r>
          </a:p>
        </p:txBody>
      </p:sp>
      <p:sp>
        <p:nvSpPr>
          <p:cNvPr id="4" name="Title 3">
            <a:extLst>
              <a:ext uri="{FF2B5EF4-FFF2-40B4-BE49-F238E27FC236}">
                <a16:creationId xmlns:a16="http://schemas.microsoft.com/office/drawing/2014/main" id="{045CFA44-FE3D-4A6F-8DC6-089A45FC7CF5}"/>
              </a:ext>
            </a:extLst>
          </p:cNvPr>
          <p:cNvSpPr>
            <a:spLocks noGrp="1"/>
          </p:cNvSpPr>
          <p:nvPr>
            <p:ph type="ctrTitle"/>
          </p:nvPr>
        </p:nvSpPr>
        <p:spPr>
          <a:xfrm>
            <a:off x="625287" y="427838"/>
            <a:ext cx="6567993" cy="2961111"/>
          </a:xfrm>
        </p:spPr>
        <p:txBody>
          <a:bodyPr/>
          <a:lstStyle/>
          <a:p>
            <a:pPr>
              <a:lnSpc>
                <a:spcPct val="100000"/>
              </a:lnSpc>
            </a:pPr>
            <a:r>
              <a:rPr lang="en-US" sz="2800" b="1">
                <a:latin typeface="Arial"/>
                <a:cs typeface="Arial"/>
              </a:rPr>
              <a:t>S32k3 microcontroller family</a:t>
            </a:r>
            <a:br>
              <a:rPr lang="en-US" sz="2800" b="1">
                <a:latin typeface="Arial"/>
                <a:cs typeface="Arial"/>
              </a:rPr>
            </a:br>
            <a:r>
              <a:rPr lang="en-US" sz="2800" b="1">
                <a:latin typeface="Arial"/>
                <a:cs typeface="Arial"/>
              </a:rPr>
              <a:t>for automotive and industrial</a:t>
            </a:r>
            <a:br>
              <a:rPr lang="en-US" sz="3200" b="1">
                <a:latin typeface="Arial"/>
                <a:cs typeface="Arial"/>
              </a:rPr>
            </a:br>
            <a:r>
              <a:rPr lang="en-US" sz="1600" i="1" cap="none" spc="0">
                <a:solidFill>
                  <a:schemeClr val="bg1">
                    <a:lumMod val="50000"/>
                  </a:schemeClr>
                </a:solidFill>
                <a:latin typeface="Arial" charset="0"/>
              </a:rPr>
              <a:t>Tackling cost and complexity of automotive software development</a:t>
            </a:r>
            <a:br>
              <a:rPr lang="en-US" sz="1600" i="1" cap="none" spc="0">
                <a:solidFill>
                  <a:schemeClr val="bg1">
                    <a:lumMod val="50000"/>
                  </a:schemeClr>
                </a:solidFill>
                <a:latin typeface="Arial" charset="0"/>
              </a:rPr>
            </a:br>
            <a:endParaRPr lang="en-US" sz="3200" spc="-50">
              <a:solidFill>
                <a:schemeClr val="bg1">
                  <a:lumMod val="50000"/>
                </a:schemeClr>
              </a:solidFill>
              <a:latin typeface="Arial"/>
              <a:cs typeface="Arial"/>
            </a:endParaRPr>
          </a:p>
        </p:txBody>
      </p:sp>
      <p:pic>
        <p:nvPicPr>
          <p:cNvPr id="6" name="Picture 5" descr="A car with its door open&#10;&#10;Description automatically generated with low confidence">
            <a:extLst>
              <a:ext uri="{FF2B5EF4-FFF2-40B4-BE49-F238E27FC236}">
                <a16:creationId xmlns:a16="http://schemas.microsoft.com/office/drawing/2014/main" id="{44C2C090-7996-A349-B7A1-9D6C78898F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76160" y="83820"/>
            <a:ext cx="4815840" cy="6774180"/>
          </a:xfrm>
          <a:prstGeom prst="rect">
            <a:avLst/>
          </a:prstGeom>
        </p:spPr>
      </p:pic>
      <p:grpSp>
        <p:nvGrpSpPr>
          <p:cNvPr id="7" name="Group 6">
            <a:extLst>
              <a:ext uri="{FF2B5EF4-FFF2-40B4-BE49-F238E27FC236}">
                <a16:creationId xmlns:a16="http://schemas.microsoft.com/office/drawing/2014/main" id="{195690BA-EABC-FA41-BD02-502418A01F58}"/>
              </a:ext>
            </a:extLst>
          </p:cNvPr>
          <p:cNvGrpSpPr/>
          <p:nvPr/>
        </p:nvGrpSpPr>
        <p:grpSpPr>
          <a:xfrm>
            <a:off x="7769836" y="3215558"/>
            <a:ext cx="1298743" cy="1285214"/>
            <a:chOff x="9829470" y="4974345"/>
            <a:chExt cx="1526650" cy="1510747"/>
          </a:xfrm>
        </p:grpSpPr>
        <p:sp>
          <p:nvSpPr>
            <p:cNvPr id="8" name="Rectangle 7">
              <a:extLst>
                <a:ext uri="{FF2B5EF4-FFF2-40B4-BE49-F238E27FC236}">
                  <a16:creationId xmlns:a16="http://schemas.microsoft.com/office/drawing/2014/main" id="{29F1A68E-6F77-0146-83B8-D78FB42EA803}"/>
                </a:ext>
              </a:extLst>
            </p:cNvPr>
            <p:cNvSpPr/>
            <p:nvPr/>
          </p:nvSpPr>
          <p:spPr>
            <a:xfrm>
              <a:off x="9829470" y="4974345"/>
              <a:ext cx="1526650" cy="151074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12C3C50C-0697-B442-A821-03EE9A111A0B}"/>
                </a:ext>
              </a:extLst>
            </p:cNvPr>
            <p:cNvGrpSpPr/>
            <p:nvPr/>
          </p:nvGrpSpPr>
          <p:grpSpPr>
            <a:xfrm>
              <a:off x="10146743" y="5390985"/>
              <a:ext cx="924456" cy="313366"/>
              <a:chOff x="4497388" y="2894013"/>
              <a:chExt cx="3189288" cy="1081088"/>
            </a:xfrm>
          </p:grpSpPr>
          <p:sp>
            <p:nvSpPr>
              <p:cNvPr id="11" name="Freeform 7">
                <a:extLst>
                  <a:ext uri="{FF2B5EF4-FFF2-40B4-BE49-F238E27FC236}">
                    <a16:creationId xmlns:a16="http://schemas.microsoft.com/office/drawing/2014/main" id="{8D40C683-6BF0-FC49-90C0-B07C28647E1C}"/>
                  </a:ext>
                </a:extLst>
              </p:cNvPr>
              <p:cNvSpPr>
                <a:spLocks/>
              </p:cNvSpPr>
              <p:nvPr userDrawn="1"/>
            </p:nvSpPr>
            <p:spPr bwMode="auto">
              <a:xfrm>
                <a:off x="4497388" y="2894013"/>
                <a:ext cx="1223963" cy="1081088"/>
              </a:xfrm>
              <a:custGeom>
                <a:avLst/>
                <a:gdLst>
                  <a:gd name="T0" fmla="*/ 0 w 1543"/>
                  <a:gd name="T1" fmla="*/ 0 h 1361"/>
                  <a:gd name="T2" fmla="*/ 418 w 1543"/>
                  <a:gd name="T3" fmla="*/ 0 h 1361"/>
                  <a:gd name="T4" fmla="*/ 1125 w 1543"/>
                  <a:gd name="T5" fmla="*/ 822 h 1361"/>
                  <a:gd name="T6" fmla="*/ 1127 w 1543"/>
                  <a:gd name="T7" fmla="*/ 0 h 1361"/>
                  <a:gd name="T8" fmla="*/ 1127 w 1543"/>
                  <a:gd name="T9" fmla="*/ 0 h 1361"/>
                  <a:gd name="T10" fmla="*/ 1543 w 1543"/>
                  <a:gd name="T11" fmla="*/ 681 h 1361"/>
                  <a:gd name="T12" fmla="*/ 1127 w 1543"/>
                  <a:gd name="T13" fmla="*/ 1361 h 1361"/>
                  <a:gd name="T14" fmla="*/ 418 w 1543"/>
                  <a:gd name="T15" fmla="*/ 539 h 1361"/>
                  <a:gd name="T16" fmla="*/ 420 w 1543"/>
                  <a:gd name="T17" fmla="*/ 1361 h 1361"/>
                  <a:gd name="T18" fmla="*/ 2 w 1543"/>
                  <a:gd name="T19" fmla="*/ 1361 h 1361"/>
                  <a:gd name="T20" fmla="*/ 0 w 1543"/>
                  <a:gd name="T21" fmla="*/ 1359 h 1361"/>
                  <a:gd name="T22" fmla="*/ 0 w 1543"/>
                  <a:gd name="T23"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1361">
                    <a:moveTo>
                      <a:pt x="0" y="0"/>
                    </a:moveTo>
                    <a:lnTo>
                      <a:pt x="418" y="0"/>
                    </a:lnTo>
                    <a:lnTo>
                      <a:pt x="1125" y="822"/>
                    </a:lnTo>
                    <a:lnTo>
                      <a:pt x="1127" y="0"/>
                    </a:lnTo>
                    <a:lnTo>
                      <a:pt x="1127" y="0"/>
                    </a:lnTo>
                    <a:lnTo>
                      <a:pt x="1543" y="681"/>
                    </a:lnTo>
                    <a:lnTo>
                      <a:pt x="1127" y="1361"/>
                    </a:lnTo>
                    <a:lnTo>
                      <a:pt x="418" y="539"/>
                    </a:lnTo>
                    <a:lnTo>
                      <a:pt x="420" y="1361"/>
                    </a:lnTo>
                    <a:lnTo>
                      <a:pt x="2" y="1361"/>
                    </a:lnTo>
                    <a:lnTo>
                      <a:pt x="0" y="135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 name="Freeform 8">
                <a:extLst>
                  <a:ext uri="{FF2B5EF4-FFF2-40B4-BE49-F238E27FC236}">
                    <a16:creationId xmlns:a16="http://schemas.microsoft.com/office/drawing/2014/main" id="{3B14E1CB-0A7D-0041-85F9-7E53524F6913}"/>
                  </a:ext>
                </a:extLst>
              </p:cNvPr>
              <p:cNvSpPr>
                <a:spLocks noEditPoints="1"/>
              </p:cNvSpPr>
              <p:nvPr userDrawn="1"/>
            </p:nvSpPr>
            <p:spPr bwMode="auto">
              <a:xfrm>
                <a:off x="6491288" y="2894013"/>
                <a:ext cx="1195388" cy="1081088"/>
              </a:xfrm>
              <a:custGeom>
                <a:avLst/>
                <a:gdLst>
                  <a:gd name="T0" fmla="*/ 418 w 1507"/>
                  <a:gd name="T1" fmla="*/ 338 h 1361"/>
                  <a:gd name="T2" fmla="*/ 418 w 1507"/>
                  <a:gd name="T3" fmla="*/ 722 h 1361"/>
                  <a:gd name="T4" fmla="*/ 981 w 1507"/>
                  <a:gd name="T5" fmla="*/ 722 h 1361"/>
                  <a:gd name="T6" fmla="*/ 1012 w 1507"/>
                  <a:gd name="T7" fmla="*/ 719 h 1361"/>
                  <a:gd name="T8" fmla="*/ 1038 w 1507"/>
                  <a:gd name="T9" fmla="*/ 711 h 1361"/>
                  <a:gd name="T10" fmla="*/ 1060 w 1507"/>
                  <a:gd name="T11" fmla="*/ 696 h 1361"/>
                  <a:gd name="T12" fmla="*/ 1079 w 1507"/>
                  <a:gd name="T13" fmla="*/ 676 h 1361"/>
                  <a:gd name="T14" fmla="*/ 1092 w 1507"/>
                  <a:gd name="T15" fmla="*/ 655 h 1361"/>
                  <a:gd name="T16" fmla="*/ 1104 w 1507"/>
                  <a:gd name="T17" fmla="*/ 631 h 1361"/>
                  <a:gd name="T18" fmla="*/ 1112 w 1507"/>
                  <a:gd name="T19" fmla="*/ 603 h 1361"/>
                  <a:gd name="T20" fmla="*/ 1115 w 1507"/>
                  <a:gd name="T21" fmla="*/ 577 h 1361"/>
                  <a:gd name="T22" fmla="*/ 1117 w 1507"/>
                  <a:gd name="T23" fmla="*/ 549 h 1361"/>
                  <a:gd name="T24" fmla="*/ 1117 w 1507"/>
                  <a:gd name="T25" fmla="*/ 482 h 1361"/>
                  <a:gd name="T26" fmla="*/ 1115 w 1507"/>
                  <a:gd name="T27" fmla="*/ 449 h 1361"/>
                  <a:gd name="T28" fmla="*/ 1109 w 1507"/>
                  <a:gd name="T29" fmla="*/ 421 h 1361"/>
                  <a:gd name="T30" fmla="*/ 1096 w 1507"/>
                  <a:gd name="T31" fmla="*/ 395 h 1361"/>
                  <a:gd name="T32" fmla="*/ 1079 w 1507"/>
                  <a:gd name="T33" fmla="*/ 376 h 1361"/>
                  <a:gd name="T34" fmla="*/ 1055 w 1507"/>
                  <a:gd name="T35" fmla="*/ 359 h 1361"/>
                  <a:gd name="T36" fmla="*/ 1025 w 1507"/>
                  <a:gd name="T37" fmla="*/ 348 h 1361"/>
                  <a:gd name="T38" fmla="*/ 989 w 1507"/>
                  <a:gd name="T39" fmla="*/ 340 h 1361"/>
                  <a:gd name="T40" fmla="*/ 945 w 1507"/>
                  <a:gd name="T41" fmla="*/ 338 h 1361"/>
                  <a:gd name="T42" fmla="*/ 418 w 1507"/>
                  <a:gd name="T43" fmla="*/ 338 h 1361"/>
                  <a:gd name="T44" fmla="*/ 418 w 1507"/>
                  <a:gd name="T45" fmla="*/ 0 h 1361"/>
                  <a:gd name="T46" fmla="*/ 1012 w 1507"/>
                  <a:gd name="T47" fmla="*/ 0 h 1361"/>
                  <a:gd name="T48" fmla="*/ 1084 w 1507"/>
                  <a:gd name="T49" fmla="*/ 3 h 1361"/>
                  <a:gd name="T50" fmla="*/ 1148 w 1507"/>
                  <a:gd name="T51" fmla="*/ 9 h 1361"/>
                  <a:gd name="T52" fmla="*/ 1207 w 1507"/>
                  <a:gd name="T53" fmla="*/ 19 h 1361"/>
                  <a:gd name="T54" fmla="*/ 1259 w 1507"/>
                  <a:gd name="T55" fmla="*/ 36 h 1361"/>
                  <a:gd name="T56" fmla="*/ 1305 w 1507"/>
                  <a:gd name="T57" fmla="*/ 54 h 1361"/>
                  <a:gd name="T58" fmla="*/ 1344 w 1507"/>
                  <a:gd name="T59" fmla="*/ 76 h 1361"/>
                  <a:gd name="T60" fmla="*/ 1380 w 1507"/>
                  <a:gd name="T61" fmla="*/ 103 h 1361"/>
                  <a:gd name="T62" fmla="*/ 1409 w 1507"/>
                  <a:gd name="T63" fmla="*/ 132 h 1361"/>
                  <a:gd name="T64" fmla="*/ 1435 w 1507"/>
                  <a:gd name="T65" fmla="*/ 165 h 1361"/>
                  <a:gd name="T66" fmla="*/ 1456 w 1507"/>
                  <a:gd name="T67" fmla="*/ 201 h 1361"/>
                  <a:gd name="T68" fmla="*/ 1473 w 1507"/>
                  <a:gd name="T69" fmla="*/ 240 h 1361"/>
                  <a:gd name="T70" fmla="*/ 1486 w 1507"/>
                  <a:gd name="T71" fmla="*/ 281 h 1361"/>
                  <a:gd name="T72" fmla="*/ 1496 w 1507"/>
                  <a:gd name="T73" fmla="*/ 323 h 1361"/>
                  <a:gd name="T74" fmla="*/ 1502 w 1507"/>
                  <a:gd name="T75" fmla="*/ 369 h 1361"/>
                  <a:gd name="T76" fmla="*/ 1505 w 1507"/>
                  <a:gd name="T77" fmla="*/ 416 h 1361"/>
                  <a:gd name="T78" fmla="*/ 1507 w 1507"/>
                  <a:gd name="T79" fmla="*/ 465 h 1361"/>
                  <a:gd name="T80" fmla="*/ 1507 w 1507"/>
                  <a:gd name="T81" fmla="*/ 626 h 1361"/>
                  <a:gd name="T82" fmla="*/ 1505 w 1507"/>
                  <a:gd name="T83" fmla="*/ 666 h 1361"/>
                  <a:gd name="T84" fmla="*/ 1502 w 1507"/>
                  <a:gd name="T85" fmla="*/ 707 h 1361"/>
                  <a:gd name="T86" fmla="*/ 1496 w 1507"/>
                  <a:gd name="T87" fmla="*/ 748 h 1361"/>
                  <a:gd name="T88" fmla="*/ 1486 w 1507"/>
                  <a:gd name="T89" fmla="*/ 789 h 1361"/>
                  <a:gd name="T90" fmla="*/ 1473 w 1507"/>
                  <a:gd name="T91" fmla="*/ 828 h 1361"/>
                  <a:gd name="T92" fmla="*/ 1456 w 1507"/>
                  <a:gd name="T93" fmla="*/ 866 h 1361"/>
                  <a:gd name="T94" fmla="*/ 1437 w 1507"/>
                  <a:gd name="T95" fmla="*/ 902 h 1361"/>
                  <a:gd name="T96" fmla="*/ 1414 w 1507"/>
                  <a:gd name="T97" fmla="*/ 935 h 1361"/>
                  <a:gd name="T98" fmla="*/ 1386 w 1507"/>
                  <a:gd name="T99" fmla="*/ 966 h 1361"/>
                  <a:gd name="T100" fmla="*/ 1354 w 1507"/>
                  <a:gd name="T101" fmla="*/ 992 h 1361"/>
                  <a:gd name="T102" fmla="*/ 1318 w 1507"/>
                  <a:gd name="T103" fmla="*/ 1016 h 1361"/>
                  <a:gd name="T104" fmla="*/ 1277 w 1507"/>
                  <a:gd name="T105" fmla="*/ 1034 h 1361"/>
                  <a:gd name="T106" fmla="*/ 1229 w 1507"/>
                  <a:gd name="T107" fmla="*/ 1049 h 1361"/>
                  <a:gd name="T108" fmla="*/ 1179 w 1507"/>
                  <a:gd name="T109" fmla="*/ 1057 h 1361"/>
                  <a:gd name="T110" fmla="*/ 1122 w 1507"/>
                  <a:gd name="T111" fmla="*/ 1060 h 1361"/>
                  <a:gd name="T112" fmla="*/ 418 w 1507"/>
                  <a:gd name="T113" fmla="*/ 1060 h 1361"/>
                  <a:gd name="T114" fmla="*/ 418 w 1507"/>
                  <a:gd name="T115" fmla="*/ 1361 h 1361"/>
                  <a:gd name="T116" fmla="*/ 418 w 1507"/>
                  <a:gd name="T117" fmla="*/ 1361 h 1361"/>
                  <a:gd name="T118" fmla="*/ 0 w 1507"/>
                  <a:gd name="T119" fmla="*/ 681 h 1361"/>
                  <a:gd name="T120" fmla="*/ 418 w 1507"/>
                  <a:gd name="T121"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7" h="1361">
                    <a:moveTo>
                      <a:pt x="418" y="338"/>
                    </a:moveTo>
                    <a:lnTo>
                      <a:pt x="418" y="722"/>
                    </a:lnTo>
                    <a:lnTo>
                      <a:pt x="981" y="722"/>
                    </a:lnTo>
                    <a:lnTo>
                      <a:pt x="1012" y="719"/>
                    </a:lnTo>
                    <a:lnTo>
                      <a:pt x="1038" y="711"/>
                    </a:lnTo>
                    <a:lnTo>
                      <a:pt x="1060" y="696"/>
                    </a:lnTo>
                    <a:lnTo>
                      <a:pt x="1079" y="676"/>
                    </a:lnTo>
                    <a:lnTo>
                      <a:pt x="1092" y="655"/>
                    </a:lnTo>
                    <a:lnTo>
                      <a:pt x="1104" y="631"/>
                    </a:lnTo>
                    <a:lnTo>
                      <a:pt x="1112" y="603"/>
                    </a:lnTo>
                    <a:lnTo>
                      <a:pt x="1115" y="577"/>
                    </a:lnTo>
                    <a:lnTo>
                      <a:pt x="1117" y="549"/>
                    </a:lnTo>
                    <a:lnTo>
                      <a:pt x="1117" y="482"/>
                    </a:lnTo>
                    <a:lnTo>
                      <a:pt x="1115" y="449"/>
                    </a:lnTo>
                    <a:lnTo>
                      <a:pt x="1109" y="421"/>
                    </a:lnTo>
                    <a:lnTo>
                      <a:pt x="1096" y="395"/>
                    </a:lnTo>
                    <a:lnTo>
                      <a:pt x="1079" y="376"/>
                    </a:lnTo>
                    <a:lnTo>
                      <a:pt x="1055" y="359"/>
                    </a:lnTo>
                    <a:lnTo>
                      <a:pt x="1025" y="348"/>
                    </a:lnTo>
                    <a:lnTo>
                      <a:pt x="989" y="340"/>
                    </a:lnTo>
                    <a:lnTo>
                      <a:pt x="945" y="338"/>
                    </a:lnTo>
                    <a:lnTo>
                      <a:pt x="418" y="338"/>
                    </a:lnTo>
                    <a:close/>
                    <a:moveTo>
                      <a:pt x="418" y="0"/>
                    </a:moveTo>
                    <a:lnTo>
                      <a:pt x="1012" y="0"/>
                    </a:lnTo>
                    <a:lnTo>
                      <a:pt x="1084" y="3"/>
                    </a:lnTo>
                    <a:lnTo>
                      <a:pt x="1148" y="9"/>
                    </a:lnTo>
                    <a:lnTo>
                      <a:pt x="1207" y="19"/>
                    </a:lnTo>
                    <a:lnTo>
                      <a:pt x="1259" y="36"/>
                    </a:lnTo>
                    <a:lnTo>
                      <a:pt x="1305" y="54"/>
                    </a:lnTo>
                    <a:lnTo>
                      <a:pt x="1344" y="76"/>
                    </a:lnTo>
                    <a:lnTo>
                      <a:pt x="1380" y="103"/>
                    </a:lnTo>
                    <a:lnTo>
                      <a:pt x="1409" y="132"/>
                    </a:lnTo>
                    <a:lnTo>
                      <a:pt x="1435" y="165"/>
                    </a:lnTo>
                    <a:lnTo>
                      <a:pt x="1456" y="201"/>
                    </a:lnTo>
                    <a:lnTo>
                      <a:pt x="1473" y="240"/>
                    </a:lnTo>
                    <a:lnTo>
                      <a:pt x="1486" y="281"/>
                    </a:lnTo>
                    <a:lnTo>
                      <a:pt x="1496" y="323"/>
                    </a:lnTo>
                    <a:lnTo>
                      <a:pt x="1502" y="369"/>
                    </a:lnTo>
                    <a:lnTo>
                      <a:pt x="1505" y="416"/>
                    </a:lnTo>
                    <a:lnTo>
                      <a:pt x="1507" y="465"/>
                    </a:lnTo>
                    <a:lnTo>
                      <a:pt x="1507" y="626"/>
                    </a:lnTo>
                    <a:lnTo>
                      <a:pt x="1505" y="666"/>
                    </a:lnTo>
                    <a:lnTo>
                      <a:pt x="1502" y="707"/>
                    </a:lnTo>
                    <a:lnTo>
                      <a:pt x="1496" y="748"/>
                    </a:lnTo>
                    <a:lnTo>
                      <a:pt x="1486" y="789"/>
                    </a:lnTo>
                    <a:lnTo>
                      <a:pt x="1473" y="828"/>
                    </a:lnTo>
                    <a:lnTo>
                      <a:pt x="1456" y="866"/>
                    </a:lnTo>
                    <a:lnTo>
                      <a:pt x="1437" y="902"/>
                    </a:lnTo>
                    <a:lnTo>
                      <a:pt x="1414" y="935"/>
                    </a:lnTo>
                    <a:lnTo>
                      <a:pt x="1386" y="966"/>
                    </a:lnTo>
                    <a:lnTo>
                      <a:pt x="1354" y="992"/>
                    </a:lnTo>
                    <a:lnTo>
                      <a:pt x="1318" y="1016"/>
                    </a:lnTo>
                    <a:lnTo>
                      <a:pt x="1277" y="1034"/>
                    </a:lnTo>
                    <a:lnTo>
                      <a:pt x="1229" y="1049"/>
                    </a:lnTo>
                    <a:lnTo>
                      <a:pt x="1179" y="1057"/>
                    </a:lnTo>
                    <a:lnTo>
                      <a:pt x="1122" y="1060"/>
                    </a:lnTo>
                    <a:lnTo>
                      <a:pt x="418" y="1060"/>
                    </a:lnTo>
                    <a:lnTo>
                      <a:pt x="418" y="1361"/>
                    </a:lnTo>
                    <a:lnTo>
                      <a:pt x="418" y="1361"/>
                    </a:lnTo>
                    <a:lnTo>
                      <a:pt x="0" y="681"/>
                    </a:lnTo>
                    <a:lnTo>
                      <a:pt x="4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3" name="Freeform 9">
                <a:extLst>
                  <a:ext uri="{FF2B5EF4-FFF2-40B4-BE49-F238E27FC236}">
                    <a16:creationId xmlns:a16="http://schemas.microsoft.com/office/drawing/2014/main" id="{27C2962D-14E4-4D4C-BC31-956FEDDB245E}"/>
                  </a:ext>
                </a:extLst>
              </p:cNvPr>
              <p:cNvSpPr>
                <a:spLocks/>
              </p:cNvSpPr>
              <p:nvPr userDrawn="1"/>
            </p:nvSpPr>
            <p:spPr bwMode="auto">
              <a:xfrm>
                <a:off x="5491163" y="2894013"/>
                <a:ext cx="1231900" cy="1081088"/>
              </a:xfrm>
              <a:custGeom>
                <a:avLst/>
                <a:gdLst>
                  <a:gd name="T0" fmla="*/ 0 w 1552"/>
                  <a:gd name="T1" fmla="*/ 0 h 1361"/>
                  <a:gd name="T2" fmla="*/ 493 w 1552"/>
                  <a:gd name="T3" fmla="*/ 0 h 1361"/>
                  <a:gd name="T4" fmla="*/ 775 w 1552"/>
                  <a:gd name="T5" fmla="*/ 452 h 1361"/>
                  <a:gd name="T6" fmla="*/ 1058 w 1552"/>
                  <a:gd name="T7" fmla="*/ 0 h 1361"/>
                  <a:gd name="T8" fmla="*/ 1133 w 1552"/>
                  <a:gd name="T9" fmla="*/ 0 h 1361"/>
                  <a:gd name="T10" fmla="*/ 1552 w 1552"/>
                  <a:gd name="T11" fmla="*/ 0 h 1361"/>
                  <a:gd name="T12" fmla="*/ 1134 w 1552"/>
                  <a:gd name="T13" fmla="*/ 681 h 1361"/>
                  <a:gd name="T14" fmla="*/ 1552 w 1552"/>
                  <a:gd name="T15" fmla="*/ 1361 h 1361"/>
                  <a:gd name="T16" fmla="*/ 1134 w 1552"/>
                  <a:gd name="T17" fmla="*/ 1361 h 1361"/>
                  <a:gd name="T18" fmla="*/ 1058 w 1552"/>
                  <a:gd name="T19" fmla="*/ 1361 h 1361"/>
                  <a:gd name="T20" fmla="*/ 775 w 1552"/>
                  <a:gd name="T21" fmla="*/ 908 h 1361"/>
                  <a:gd name="T22" fmla="*/ 493 w 1552"/>
                  <a:gd name="T23" fmla="*/ 1361 h 1361"/>
                  <a:gd name="T24" fmla="*/ 0 w 1552"/>
                  <a:gd name="T25" fmla="*/ 1361 h 1361"/>
                  <a:gd name="T26" fmla="*/ 416 w 1552"/>
                  <a:gd name="T27" fmla="*/ 681 h 1361"/>
                  <a:gd name="T28" fmla="*/ 0 w 1552"/>
                  <a:gd name="T2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2" h="1361">
                    <a:moveTo>
                      <a:pt x="0" y="0"/>
                    </a:moveTo>
                    <a:lnTo>
                      <a:pt x="493" y="0"/>
                    </a:lnTo>
                    <a:lnTo>
                      <a:pt x="775" y="452"/>
                    </a:lnTo>
                    <a:lnTo>
                      <a:pt x="1058" y="0"/>
                    </a:lnTo>
                    <a:lnTo>
                      <a:pt x="1133" y="0"/>
                    </a:lnTo>
                    <a:lnTo>
                      <a:pt x="1552" y="0"/>
                    </a:lnTo>
                    <a:lnTo>
                      <a:pt x="1134" y="681"/>
                    </a:lnTo>
                    <a:lnTo>
                      <a:pt x="1552" y="1361"/>
                    </a:lnTo>
                    <a:lnTo>
                      <a:pt x="1134" y="1361"/>
                    </a:lnTo>
                    <a:lnTo>
                      <a:pt x="1058" y="1361"/>
                    </a:lnTo>
                    <a:lnTo>
                      <a:pt x="775" y="908"/>
                    </a:lnTo>
                    <a:lnTo>
                      <a:pt x="493" y="1361"/>
                    </a:lnTo>
                    <a:lnTo>
                      <a:pt x="0" y="1361"/>
                    </a:lnTo>
                    <a:lnTo>
                      <a:pt x="416" y="68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10" name="Title 1">
              <a:extLst>
                <a:ext uri="{FF2B5EF4-FFF2-40B4-BE49-F238E27FC236}">
                  <a16:creationId xmlns:a16="http://schemas.microsoft.com/office/drawing/2014/main" id="{4FD92A6C-49B2-4940-8595-E24509521049}"/>
                </a:ext>
              </a:extLst>
            </p:cNvPr>
            <p:cNvSpPr txBox="1">
              <a:spLocks/>
            </p:cNvSpPr>
            <p:nvPr/>
          </p:nvSpPr>
          <p:spPr bwMode="auto">
            <a:xfrm>
              <a:off x="10016822" y="5909364"/>
              <a:ext cx="1151945" cy="42325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lnSpc>
                  <a:spcPct val="100000"/>
                </a:lnSpc>
                <a:spcBef>
                  <a:spcPct val="0"/>
                </a:spcBef>
                <a:spcAft>
                  <a:spcPct val="0"/>
                </a:spcAft>
                <a:defRPr lang="en-US" sz="3200" b="0" kern="1200">
                  <a:solidFill>
                    <a:srgbClr val="0070C0"/>
                  </a:solidFill>
                  <a:effectLst/>
                  <a:latin typeface="Arial" charset="0"/>
                  <a:ea typeface="+mn-ea"/>
                  <a:cs typeface="+mn-cs"/>
                </a:defRPr>
              </a:lvl1pPr>
              <a:lvl2pPr algn="r" rtl="0" fontAlgn="base">
                <a:lnSpc>
                  <a:spcPct val="85000"/>
                </a:lnSpc>
                <a:spcBef>
                  <a:spcPct val="0"/>
                </a:spcBef>
                <a:spcAft>
                  <a:spcPct val="0"/>
                </a:spcAft>
                <a:defRPr sz="2200" b="1">
                  <a:solidFill>
                    <a:schemeClr val="tx1"/>
                  </a:solidFill>
                  <a:latin typeface="Arial" charset="0"/>
                </a:defRPr>
              </a:lvl2pPr>
              <a:lvl3pPr algn="r" rtl="0" fontAlgn="base">
                <a:lnSpc>
                  <a:spcPct val="85000"/>
                </a:lnSpc>
                <a:spcBef>
                  <a:spcPct val="0"/>
                </a:spcBef>
                <a:spcAft>
                  <a:spcPct val="0"/>
                </a:spcAft>
                <a:defRPr sz="2200" b="1">
                  <a:solidFill>
                    <a:schemeClr val="tx1"/>
                  </a:solidFill>
                  <a:latin typeface="Arial" charset="0"/>
                </a:defRPr>
              </a:lvl3pPr>
              <a:lvl4pPr algn="r" rtl="0" fontAlgn="base">
                <a:lnSpc>
                  <a:spcPct val="85000"/>
                </a:lnSpc>
                <a:spcBef>
                  <a:spcPct val="0"/>
                </a:spcBef>
                <a:spcAft>
                  <a:spcPct val="0"/>
                </a:spcAft>
                <a:defRPr sz="2200" b="1">
                  <a:solidFill>
                    <a:schemeClr val="tx1"/>
                  </a:solidFill>
                  <a:latin typeface="Arial" charset="0"/>
                </a:defRPr>
              </a:lvl4pPr>
              <a:lvl5pPr algn="r" rtl="0" fontAlgn="base">
                <a:lnSpc>
                  <a:spcPct val="85000"/>
                </a:lnSpc>
                <a:spcBef>
                  <a:spcPct val="0"/>
                </a:spcBef>
                <a:spcAft>
                  <a:spcPct val="0"/>
                </a:spcAft>
                <a:defRPr sz="2200" b="1">
                  <a:solidFill>
                    <a:schemeClr val="tx1"/>
                  </a:solidFill>
                  <a:latin typeface="Arial" charset="0"/>
                </a:defRPr>
              </a:lvl5pPr>
              <a:lvl6pPr marL="457200" algn="r" rtl="0" fontAlgn="base">
                <a:lnSpc>
                  <a:spcPct val="85000"/>
                </a:lnSpc>
                <a:spcBef>
                  <a:spcPct val="0"/>
                </a:spcBef>
                <a:spcAft>
                  <a:spcPct val="0"/>
                </a:spcAft>
                <a:defRPr sz="2200" b="1">
                  <a:solidFill>
                    <a:schemeClr val="tx1"/>
                  </a:solidFill>
                  <a:latin typeface="Arial" charset="0"/>
                </a:defRPr>
              </a:lvl6pPr>
              <a:lvl7pPr marL="914400" algn="r" rtl="0" fontAlgn="base">
                <a:lnSpc>
                  <a:spcPct val="85000"/>
                </a:lnSpc>
                <a:spcBef>
                  <a:spcPct val="0"/>
                </a:spcBef>
                <a:spcAft>
                  <a:spcPct val="0"/>
                </a:spcAft>
                <a:defRPr sz="2200" b="1">
                  <a:solidFill>
                    <a:schemeClr val="tx1"/>
                  </a:solidFill>
                  <a:latin typeface="Arial" charset="0"/>
                </a:defRPr>
              </a:lvl7pPr>
              <a:lvl8pPr marL="1371600" algn="r" rtl="0" fontAlgn="base">
                <a:lnSpc>
                  <a:spcPct val="85000"/>
                </a:lnSpc>
                <a:spcBef>
                  <a:spcPct val="0"/>
                </a:spcBef>
                <a:spcAft>
                  <a:spcPct val="0"/>
                </a:spcAft>
                <a:defRPr sz="2200" b="1">
                  <a:solidFill>
                    <a:schemeClr val="tx1"/>
                  </a:solidFill>
                  <a:latin typeface="Arial" charset="0"/>
                </a:defRPr>
              </a:lvl8pPr>
              <a:lvl9pPr marL="1828800" algn="r" rtl="0" fontAlgn="base">
                <a:lnSpc>
                  <a:spcPct val="85000"/>
                </a:lnSpc>
                <a:spcBef>
                  <a:spcPct val="0"/>
                </a:spcBef>
                <a:spcAft>
                  <a:spcPct val="0"/>
                </a:spcAft>
                <a:defRPr sz="2200" b="1">
                  <a:solidFill>
                    <a:schemeClr val="tx1"/>
                  </a:solidFill>
                  <a:latin typeface="Arial" charset="0"/>
                </a:defRPr>
              </a:lvl9pP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mn-ea"/>
                  <a:cs typeface="+mn-cs"/>
                </a:rPr>
                <a:t>S32K3</a:t>
              </a:r>
            </a:p>
          </p:txBody>
        </p:sp>
      </p:grpSp>
    </p:spTree>
    <p:extLst>
      <p:ext uri="{BB962C8B-B14F-4D97-AF65-F5344CB8AC3E}">
        <p14:creationId xmlns:p14="http://schemas.microsoft.com/office/powerpoint/2010/main" val="3603600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8BD9-B90F-4B89-8207-62626CED62C3}"/>
              </a:ext>
            </a:extLst>
          </p:cNvPr>
          <p:cNvSpPr>
            <a:spLocks noGrp="1"/>
          </p:cNvSpPr>
          <p:nvPr>
            <p:ph type="title"/>
          </p:nvPr>
        </p:nvSpPr>
        <p:spPr>
          <a:xfrm>
            <a:off x="156620" y="365612"/>
            <a:ext cx="11425752" cy="654049"/>
          </a:xfrm>
        </p:spPr>
        <p:txBody>
          <a:bodyPr/>
          <a:lstStyle/>
          <a:p>
            <a:r>
              <a:rPr lang="en-US"/>
              <a:t>S32K3 </a:t>
            </a:r>
            <a:r>
              <a:rPr lang="en-US" err="1"/>
              <a:t>Evb</a:t>
            </a:r>
            <a:r>
              <a:rPr lang="en-US"/>
              <a:t> overview</a:t>
            </a:r>
            <a:endParaRPr lang="en-GB"/>
          </a:p>
        </p:txBody>
      </p:sp>
      <p:graphicFrame>
        <p:nvGraphicFramePr>
          <p:cNvPr id="6" name="Table 6">
            <a:extLst>
              <a:ext uri="{FF2B5EF4-FFF2-40B4-BE49-F238E27FC236}">
                <a16:creationId xmlns:a16="http://schemas.microsoft.com/office/drawing/2014/main" id="{3CE8E31D-0E8D-40FF-8C36-13FE87BEE173}"/>
              </a:ext>
            </a:extLst>
          </p:cNvPr>
          <p:cNvGraphicFramePr>
            <a:graphicFrameLocks noGrp="1"/>
          </p:cNvGraphicFramePr>
          <p:nvPr>
            <p:extLst>
              <p:ext uri="{D42A27DB-BD31-4B8C-83A1-F6EECF244321}">
                <p14:modId xmlns:p14="http://schemas.microsoft.com/office/powerpoint/2010/main" val="2343548957"/>
              </p:ext>
            </p:extLst>
          </p:nvPr>
        </p:nvGraphicFramePr>
        <p:xfrm>
          <a:off x="104525" y="1518578"/>
          <a:ext cx="11790696" cy="3316871"/>
        </p:xfrm>
        <a:graphic>
          <a:graphicData uri="http://schemas.openxmlformats.org/drawingml/2006/table">
            <a:tbl>
              <a:tblPr firstRow="1" bandRow="1">
                <a:tableStyleId>{5C22544A-7EE6-4342-B048-85BDC9FD1C3A}</a:tableStyleId>
              </a:tblPr>
              <a:tblGrid>
                <a:gridCol w="576322">
                  <a:extLst>
                    <a:ext uri="{9D8B030D-6E8A-4147-A177-3AD203B41FA5}">
                      <a16:colId xmlns:a16="http://schemas.microsoft.com/office/drawing/2014/main" val="1467323274"/>
                    </a:ext>
                  </a:extLst>
                </a:gridCol>
                <a:gridCol w="1700530">
                  <a:extLst>
                    <a:ext uri="{9D8B030D-6E8A-4147-A177-3AD203B41FA5}">
                      <a16:colId xmlns:a16="http://schemas.microsoft.com/office/drawing/2014/main" val="3882725309"/>
                    </a:ext>
                  </a:extLst>
                </a:gridCol>
                <a:gridCol w="1627654">
                  <a:extLst>
                    <a:ext uri="{9D8B030D-6E8A-4147-A177-3AD203B41FA5}">
                      <a16:colId xmlns:a16="http://schemas.microsoft.com/office/drawing/2014/main" val="3417308134"/>
                    </a:ext>
                  </a:extLst>
                </a:gridCol>
                <a:gridCol w="837113">
                  <a:extLst>
                    <a:ext uri="{9D8B030D-6E8A-4147-A177-3AD203B41FA5}">
                      <a16:colId xmlns:a16="http://schemas.microsoft.com/office/drawing/2014/main" val="2405891770"/>
                    </a:ext>
                  </a:extLst>
                </a:gridCol>
                <a:gridCol w="1200468">
                  <a:extLst>
                    <a:ext uri="{9D8B030D-6E8A-4147-A177-3AD203B41FA5}">
                      <a16:colId xmlns:a16="http://schemas.microsoft.com/office/drawing/2014/main" val="2996182779"/>
                    </a:ext>
                  </a:extLst>
                </a:gridCol>
                <a:gridCol w="1027430">
                  <a:extLst>
                    <a:ext uri="{9D8B030D-6E8A-4147-A177-3AD203B41FA5}">
                      <a16:colId xmlns:a16="http://schemas.microsoft.com/office/drawing/2014/main" val="2670788823"/>
                    </a:ext>
                  </a:extLst>
                </a:gridCol>
                <a:gridCol w="1345676">
                  <a:extLst>
                    <a:ext uri="{9D8B030D-6E8A-4147-A177-3AD203B41FA5}">
                      <a16:colId xmlns:a16="http://schemas.microsoft.com/office/drawing/2014/main" val="4156078805"/>
                    </a:ext>
                  </a:extLst>
                </a:gridCol>
                <a:gridCol w="1390029">
                  <a:extLst>
                    <a:ext uri="{9D8B030D-6E8A-4147-A177-3AD203B41FA5}">
                      <a16:colId xmlns:a16="http://schemas.microsoft.com/office/drawing/2014/main" val="1952801859"/>
                    </a:ext>
                  </a:extLst>
                </a:gridCol>
                <a:gridCol w="2085474">
                  <a:extLst>
                    <a:ext uri="{9D8B030D-6E8A-4147-A177-3AD203B41FA5}">
                      <a16:colId xmlns:a16="http://schemas.microsoft.com/office/drawing/2014/main" val="2856281890"/>
                    </a:ext>
                  </a:extLst>
                </a:gridCol>
              </a:tblGrid>
              <a:tr h="614084">
                <a:tc>
                  <a:txBody>
                    <a:bodyPr/>
                    <a:lstStyle/>
                    <a:p>
                      <a:pPr algn="ctr"/>
                      <a:r>
                        <a:rPr lang="en-GB" sz="1000"/>
                        <a:t>Device</a:t>
                      </a:r>
                    </a:p>
                  </a:txBody>
                  <a:tcPr anchor="ctr"/>
                </a:tc>
                <a:tc>
                  <a:txBody>
                    <a:bodyPr/>
                    <a:lstStyle/>
                    <a:p>
                      <a:pPr algn="ctr"/>
                      <a:r>
                        <a:rPr lang="en-GB" sz="1000"/>
                        <a:t>Description</a:t>
                      </a:r>
                    </a:p>
                  </a:txBody>
                  <a:tcPr anchor="ctr"/>
                </a:tc>
                <a:tc>
                  <a:txBody>
                    <a:bodyPr/>
                    <a:lstStyle/>
                    <a:p>
                      <a:pPr algn="ctr"/>
                      <a:r>
                        <a:rPr lang="en-GB" sz="1000"/>
                        <a:t>Part Number</a:t>
                      </a:r>
                    </a:p>
                  </a:txBody>
                  <a:tcPr anchor="ctr"/>
                </a:tc>
                <a:tc>
                  <a:txBody>
                    <a:bodyPr/>
                    <a:lstStyle/>
                    <a:p>
                      <a:pPr algn="ctr"/>
                      <a:r>
                        <a:rPr lang="en-GB" sz="1000"/>
                        <a:t>K26 MCU populated (OBD function)</a:t>
                      </a:r>
                    </a:p>
                  </a:txBody>
                  <a:tcPr anchor="ctr"/>
                </a:tc>
                <a:tc>
                  <a:txBody>
                    <a:bodyPr/>
                    <a:lstStyle/>
                    <a:p>
                      <a:pPr algn="ctr"/>
                      <a:r>
                        <a:rPr lang="en-GB" sz="1000"/>
                        <a:t>CAN PHY</a:t>
                      </a:r>
                    </a:p>
                  </a:txBody>
                  <a:tcPr anchor="ctr"/>
                </a:tc>
                <a:tc>
                  <a:txBody>
                    <a:bodyPr/>
                    <a:lstStyle/>
                    <a:p>
                      <a:pPr algn="ctr"/>
                      <a:r>
                        <a:rPr lang="en-GB" sz="1000"/>
                        <a:t>Ethernet PHY</a:t>
                      </a:r>
                    </a:p>
                  </a:txBody>
                  <a:tcPr anchor="ctr"/>
                </a:tc>
                <a:tc>
                  <a:txBody>
                    <a:bodyPr/>
                    <a:lstStyle/>
                    <a:p>
                      <a:pPr algn="ctr"/>
                      <a:r>
                        <a:rPr lang="en-GB" sz="1000"/>
                        <a:t>Availability</a:t>
                      </a:r>
                    </a:p>
                  </a:txBody>
                  <a:tcPr anchor="ctr"/>
                </a:tc>
                <a:tc>
                  <a:txBody>
                    <a:bodyPr/>
                    <a:lstStyle/>
                    <a:p>
                      <a:pPr algn="ctr"/>
                      <a:r>
                        <a:rPr lang="en-GB" sz="1000">
                          <a:solidFill>
                            <a:schemeClr val="bg2"/>
                          </a:solidFill>
                        </a:rPr>
                        <a:t>Where to order</a:t>
                      </a:r>
                    </a:p>
                  </a:txBody>
                  <a:tcPr anchor="ctr"/>
                </a:tc>
                <a:tc>
                  <a:txBody>
                    <a:bodyPr/>
                    <a:lstStyle/>
                    <a:p>
                      <a:pPr algn="ctr"/>
                      <a:r>
                        <a:rPr lang="en-GB" sz="1000">
                          <a:solidFill>
                            <a:schemeClr val="bg2"/>
                          </a:solidFill>
                        </a:rPr>
                        <a:t>PMIC FS26 OTP Part</a:t>
                      </a:r>
                    </a:p>
                  </a:txBody>
                  <a:tcPr anchor="ctr"/>
                </a:tc>
                <a:extLst>
                  <a:ext uri="{0D108BD9-81ED-4DB2-BD59-A6C34878D82A}">
                    <a16:rowId xmlns:a16="http://schemas.microsoft.com/office/drawing/2014/main" val="1074092351"/>
                  </a:ext>
                </a:extLst>
              </a:tr>
              <a:tr h="480587">
                <a:tc rowSpan="4">
                  <a:txBody>
                    <a:bodyPr/>
                    <a:lstStyle/>
                    <a:p>
                      <a:pPr algn="ctr"/>
                      <a:r>
                        <a:rPr lang="en-GB" sz="1000"/>
                        <a:t>K344</a:t>
                      </a:r>
                    </a:p>
                    <a:p>
                      <a:pPr algn="ctr"/>
                      <a:r>
                        <a:rPr lang="en-GB" sz="1000"/>
                        <a:t>K324</a:t>
                      </a:r>
                    </a:p>
                    <a:p>
                      <a:pPr algn="ctr"/>
                      <a:r>
                        <a:rPr lang="en-GB" sz="1000"/>
                        <a:t>K314</a:t>
                      </a:r>
                    </a:p>
                  </a:txBody>
                  <a:tcPr anchor="ctr"/>
                </a:tc>
                <a:tc rowSpan="2">
                  <a:txBody>
                    <a:bodyPr/>
                    <a:lstStyle/>
                    <a:p>
                      <a:pPr algn="ctr"/>
                      <a:r>
                        <a:rPr lang="en-GB" sz="1000"/>
                        <a:t>Full-Featured EVB</a:t>
                      </a:r>
                    </a:p>
                    <a:p>
                      <a:pPr algn="ctr"/>
                      <a:r>
                        <a:rPr lang="en-GB" sz="1000"/>
                        <a:t>(257MBGA)</a:t>
                      </a:r>
                    </a:p>
                  </a:txBody>
                  <a:tcPr anchor="ctr"/>
                </a:tc>
                <a:tc>
                  <a:txBody>
                    <a:bodyPr/>
                    <a:lstStyle/>
                    <a:p>
                      <a:pPr algn="ctr"/>
                      <a:r>
                        <a:rPr lang="en-GB" sz="1000" b="0"/>
                        <a:t>S32K3X4EVB-Q257</a:t>
                      </a:r>
                    </a:p>
                  </a:txBody>
                  <a:tcPr anchor="ctr"/>
                </a:tc>
                <a:tc>
                  <a:txBody>
                    <a:bodyPr/>
                    <a:lstStyle/>
                    <a:p>
                      <a:pPr algn="ctr"/>
                      <a:r>
                        <a:rPr lang="en-GB" sz="1000"/>
                        <a:t>Y</a:t>
                      </a:r>
                    </a:p>
                  </a:txBody>
                  <a:tcPr anchor="ctr"/>
                </a:tc>
                <a:tc>
                  <a:txBody>
                    <a:bodyPr/>
                    <a:lstStyle/>
                    <a:p>
                      <a:pPr algn="ctr"/>
                      <a:r>
                        <a:rPr lang="en-GB" sz="1000"/>
                        <a:t>TJA1153 (past) </a:t>
                      </a:r>
                      <a:br>
                        <a:rPr lang="en-GB" sz="1000"/>
                      </a:br>
                      <a:r>
                        <a:rPr lang="en-GB" sz="1000"/>
                        <a:t>TJA1043 (future) </a:t>
                      </a:r>
                    </a:p>
                  </a:txBody>
                  <a:tcPr anchor="ctr"/>
                </a:tc>
                <a:tc rowSpan="2">
                  <a:txBody>
                    <a:bodyPr/>
                    <a:lstStyle/>
                    <a:p>
                      <a:pPr algn="ctr"/>
                      <a:r>
                        <a:rPr lang="en-GB" sz="1000"/>
                        <a:t>n/a</a:t>
                      </a:r>
                    </a:p>
                  </a:txBody>
                  <a:tcPr anchor="ctr"/>
                </a:tc>
                <a:tc>
                  <a:txBody>
                    <a:bodyPr/>
                    <a:lstStyle/>
                    <a:p>
                      <a:pPr algn="ctr"/>
                      <a:r>
                        <a:rPr lang="en-GB" sz="1000"/>
                        <a:t>November 2022</a:t>
                      </a:r>
                    </a:p>
                  </a:txBody>
                  <a:tcPr anchor="ctr"/>
                </a:tc>
                <a:tc>
                  <a:txBody>
                    <a:bodyPr/>
                    <a:lstStyle/>
                    <a:p>
                      <a:pPr algn="l"/>
                      <a:r>
                        <a:rPr lang="en-GB" sz="1000"/>
                        <a:t>N</a:t>
                      </a:r>
                      <a:r>
                        <a:rPr lang="en-US" sz="1000"/>
                        <a:t>/A</a:t>
                      </a:r>
                      <a:endParaRPr lang="en-GB" sz="1000"/>
                    </a:p>
                  </a:txBody>
                  <a:tcPr anchor="ctr"/>
                </a:tc>
                <a:tc>
                  <a:txBody>
                    <a:bodyPr/>
                    <a:lstStyle/>
                    <a:p>
                      <a:pPr marL="0" algn="ctr" defTabSz="914400" rtl="0" eaLnBrk="1" latinLnBrk="0" hangingPunct="1"/>
                      <a:r>
                        <a:rPr lang="en-GB" sz="1000" kern="1200">
                          <a:solidFill>
                            <a:schemeClr val="dk1"/>
                          </a:solidFill>
                          <a:latin typeface="+mn-lt"/>
                          <a:ea typeface="+mn-ea"/>
                          <a:cs typeface="+mn-cs"/>
                        </a:rPr>
                        <a:t>MFS2613AMDA2AD</a:t>
                      </a:r>
                    </a:p>
                  </a:txBody>
                  <a:tcPr anchor="ctr"/>
                </a:tc>
                <a:extLst>
                  <a:ext uri="{0D108BD9-81ED-4DB2-BD59-A6C34878D82A}">
                    <a16:rowId xmlns:a16="http://schemas.microsoft.com/office/drawing/2014/main" val="2358473424"/>
                  </a:ext>
                </a:extLst>
              </a:tr>
              <a:tr h="881077">
                <a:tc vMerge="1">
                  <a:txBody>
                    <a:bodyPr/>
                    <a:lstStyle/>
                    <a:p>
                      <a:endParaRPr lang="en-US"/>
                    </a:p>
                  </a:txBody>
                  <a:tcPr/>
                </a:tc>
                <a:tc vMerge="1">
                  <a:txBody>
                    <a:bodyPr/>
                    <a:lstStyle/>
                    <a:p>
                      <a:endParaRPr lang="en-US"/>
                    </a:p>
                  </a:txBody>
                  <a:tcPr/>
                </a:tc>
                <a:tc>
                  <a:txBody>
                    <a:bodyPr/>
                    <a:lstStyle/>
                    <a:p>
                      <a:pPr algn="ctr"/>
                      <a:r>
                        <a:rPr lang="en-GB" sz="1000" b="0">
                          <a:highlight>
                            <a:srgbClr val="00FF00"/>
                          </a:highlight>
                        </a:rPr>
                        <a:t>S32K3X4EVBQ257ND</a:t>
                      </a:r>
                      <a:endParaRPr lang="en-US" sz="1600" b="0"/>
                    </a:p>
                  </a:txBody>
                  <a:tcPr anchor="ctr"/>
                </a:tc>
                <a:tc>
                  <a:txBody>
                    <a:bodyPr/>
                    <a:lstStyle/>
                    <a:p>
                      <a:pPr algn="ctr"/>
                      <a:r>
                        <a:rPr lang="en-GB" sz="1000"/>
                        <a:t>N</a:t>
                      </a:r>
                      <a:endParaRPr lang="en-US" sz="1600"/>
                    </a:p>
                  </a:txBody>
                  <a:tcPr anchor="ctr"/>
                </a:tc>
                <a:tc>
                  <a:txBody>
                    <a:bodyPr/>
                    <a:lstStyle/>
                    <a:p>
                      <a:pPr algn="ctr"/>
                      <a:r>
                        <a:rPr lang="en-GB" sz="1000"/>
                        <a:t>2 x TJA1153</a:t>
                      </a:r>
                    </a:p>
                  </a:txBody>
                  <a:tcPr anchor="ctr"/>
                </a:tc>
                <a:tc vMerge="1">
                  <a:txBody>
                    <a:bodyPr/>
                    <a:lstStyle/>
                    <a:p>
                      <a:endParaRPr lang="en-US"/>
                    </a:p>
                  </a:txBody>
                  <a:tcPr/>
                </a:tc>
                <a:tc>
                  <a:txBody>
                    <a:bodyPr/>
                    <a:lstStyle/>
                    <a:p>
                      <a:pPr algn="ctr"/>
                      <a:r>
                        <a:rPr lang="en-GB" sz="1000">
                          <a:highlight>
                            <a:srgbClr val="00FF00"/>
                          </a:highlight>
                        </a:rPr>
                        <a:t>Now</a:t>
                      </a:r>
                      <a:endParaRPr lang="en-US" sz="1600"/>
                    </a:p>
                  </a:txBody>
                  <a:tcPr anchor="ctr"/>
                </a:tc>
                <a:tc>
                  <a:txBody>
                    <a:bodyPr/>
                    <a:lstStyle/>
                    <a:p>
                      <a:pPr marL="171450" indent="-171450" algn="l">
                        <a:buFont typeface="Arial" panose="020B0604020202020204" pitchFamily="34" charset="0"/>
                        <a:buChar char="•"/>
                      </a:pPr>
                      <a:r>
                        <a:rPr lang="en-GB" sz="1000"/>
                        <a:t>nxp.com</a:t>
                      </a:r>
                      <a:endParaRPr lang="en-US" sz="1600"/>
                    </a:p>
                  </a:txBody>
                  <a:tcPr anchor="ctr"/>
                </a:tc>
                <a:tc>
                  <a:txBody>
                    <a:bodyPr/>
                    <a:lstStyle/>
                    <a:p>
                      <a:pPr marL="0" indent="0" algn="ctr" defTabSz="914400" rtl="0" eaLnBrk="1" latinLnBrk="0" hangingPunct="1">
                        <a:buFont typeface="Arial" panose="020B0604020202020204" pitchFamily="34" charset="0"/>
                        <a:buNone/>
                      </a:pPr>
                      <a:r>
                        <a:rPr lang="en-US" sz="1000" kern="1200">
                          <a:solidFill>
                            <a:schemeClr val="dk1"/>
                          </a:solidFill>
                          <a:latin typeface="+mn-lt"/>
                          <a:ea typeface="+mn-ea"/>
                          <a:cs typeface="+mn-cs"/>
                        </a:rPr>
                        <a:t>MFS2613AMDA2AD</a:t>
                      </a:r>
                    </a:p>
                  </a:txBody>
                  <a:tcPr anchor="ctr"/>
                </a:tc>
                <a:extLst>
                  <a:ext uri="{0D108BD9-81ED-4DB2-BD59-A6C34878D82A}">
                    <a16:rowId xmlns:a16="http://schemas.microsoft.com/office/drawing/2014/main" val="3491652096"/>
                  </a:ext>
                </a:extLst>
              </a:tr>
              <a:tr h="487200">
                <a:tc vMerge="1">
                  <a:txBody>
                    <a:bodyPr/>
                    <a:lstStyle/>
                    <a:p>
                      <a:pPr algn="ctr"/>
                      <a:endParaRPr lang="en-GB" sz="1000"/>
                    </a:p>
                  </a:txBody>
                  <a:tcPr anchor="ctr"/>
                </a:tc>
                <a:tc rowSpan="2">
                  <a:txBody>
                    <a:bodyPr/>
                    <a:lstStyle/>
                    <a:p>
                      <a:pPr marL="0" algn="ctr" defTabSz="914400" rtl="0" eaLnBrk="1" latinLnBrk="0" hangingPunct="1"/>
                      <a:r>
                        <a:rPr lang="en-GB" sz="1000" kern="1200">
                          <a:solidFill>
                            <a:schemeClr val="dk1"/>
                          </a:solidFill>
                          <a:latin typeface="+mn-lt"/>
                          <a:ea typeface="+mn-ea"/>
                          <a:cs typeface="+mn-cs"/>
                        </a:rPr>
                        <a:t>Low-cost EVB</a:t>
                      </a:r>
                    </a:p>
                    <a:p>
                      <a:pPr marL="0" algn="ctr" defTabSz="914400" rtl="0" eaLnBrk="1" latinLnBrk="0" hangingPunct="1"/>
                      <a:r>
                        <a:rPr lang="en-GB" sz="1000" kern="1200">
                          <a:solidFill>
                            <a:schemeClr val="dk1"/>
                          </a:solidFill>
                          <a:latin typeface="+mn-lt"/>
                          <a:ea typeface="+mn-ea"/>
                          <a:cs typeface="+mn-cs"/>
                        </a:rPr>
                        <a:t>(172MaxQFP)</a:t>
                      </a:r>
                    </a:p>
                    <a:p>
                      <a:pPr marL="0" algn="ctr" defTabSz="914400" rtl="0" eaLnBrk="1" latinLnBrk="0" hangingPunct="1"/>
                      <a:endParaRPr lang="en-GB" sz="1000" kern="1200">
                        <a:solidFill>
                          <a:schemeClr val="dk1"/>
                        </a:solidFill>
                        <a:latin typeface="+mn-lt"/>
                        <a:ea typeface="+mn-ea"/>
                        <a:cs typeface="+mn-cs"/>
                      </a:endParaRPr>
                    </a:p>
                  </a:txBody>
                  <a:tcPr anchor="ctr"/>
                </a:tc>
                <a:tc>
                  <a:txBody>
                    <a:bodyPr/>
                    <a:lstStyle/>
                    <a:p>
                      <a:pPr marL="0" marR="0" algn="ctr" defTabSz="914400" rtl="0" eaLnBrk="1" fontAlgn="t" latinLnBrk="0" hangingPunct="1">
                        <a:spcBef>
                          <a:spcPts val="0"/>
                        </a:spcBef>
                        <a:spcAft>
                          <a:spcPts val="0"/>
                        </a:spcAft>
                      </a:pPr>
                      <a:r>
                        <a:rPr lang="en-US" sz="1000" b="0" kern="1200">
                          <a:solidFill>
                            <a:schemeClr val="dk1"/>
                          </a:solidFill>
                          <a:highlight>
                            <a:srgbClr val="00FF00"/>
                          </a:highlight>
                          <a:latin typeface="+mn-lt"/>
                          <a:ea typeface="+mn-ea"/>
                          <a:cs typeface="+mn-cs"/>
                        </a:rPr>
                        <a:t>S32K3X4EVB-Q172</a:t>
                      </a:r>
                    </a:p>
                  </a:txBody>
                  <a:tcPr marL="50800" marR="50800" marT="50800" marB="50800" anchor="ctr"/>
                </a:tc>
                <a:tc>
                  <a:txBody>
                    <a:bodyPr/>
                    <a:lstStyle/>
                    <a:p>
                      <a:pPr marL="0" marR="0" algn="ctr" defTabSz="914400" rtl="0" eaLnBrk="1" fontAlgn="t" latinLnBrk="0" hangingPunct="1">
                        <a:spcBef>
                          <a:spcPts val="0"/>
                        </a:spcBef>
                        <a:spcAft>
                          <a:spcPts val="0"/>
                        </a:spcAft>
                      </a:pPr>
                      <a:r>
                        <a:rPr lang="en-GB" sz="1000" b="0" kern="1200">
                          <a:solidFill>
                            <a:schemeClr val="dk1"/>
                          </a:solidFill>
                          <a:latin typeface="+mn-lt"/>
                          <a:ea typeface="+mn-ea"/>
                          <a:cs typeface="+mn-cs"/>
                        </a:rPr>
                        <a:t>Y</a:t>
                      </a:r>
                    </a:p>
                  </a:txBody>
                  <a:tcPr marL="50800" marR="50800" marT="50800" marB="50800" anchor="ctr"/>
                </a:tc>
                <a:tc>
                  <a:txBody>
                    <a:bodyPr/>
                    <a:lstStyle/>
                    <a:p>
                      <a:pPr marL="0" marR="0" algn="ctr" defTabSz="914400" rtl="0" eaLnBrk="1" fontAlgn="t" latinLnBrk="0" hangingPunct="1">
                        <a:spcBef>
                          <a:spcPts val="0"/>
                        </a:spcBef>
                        <a:spcAft>
                          <a:spcPts val="0"/>
                        </a:spcAft>
                      </a:pPr>
                      <a:r>
                        <a:rPr lang="en-GB" sz="1000" b="0" kern="1200">
                          <a:solidFill>
                            <a:schemeClr val="dk1"/>
                          </a:solidFill>
                          <a:latin typeface="+mn-lt"/>
                          <a:ea typeface="+mn-ea"/>
                          <a:cs typeface="+mn-cs"/>
                        </a:rPr>
                        <a:t>TJA1043</a:t>
                      </a:r>
                    </a:p>
                  </a:txBody>
                  <a:tcPr marL="50800" marR="50800" marT="50800" marB="50800" anchor="ctr"/>
                </a:tc>
                <a:tc>
                  <a:txBody>
                    <a:bodyPr/>
                    <a:lstStyle/>
                    <a:p>
                      <a:pPr marL="0" marR="0" algn="ctr" defTabSz="914400" rtl="0" eaLnBrk="1" fontAlgn="t" latinLnBrk="0" hangingPunct="1">
                        <a:spcBef>
                          <a:spcPts val="0"/>
                        </a:spcBef>
                        <a:spcAft>
                          <a:spcPts val="0"/>
                        </a:spcAft>
                      </a:pPr>
                      <a:r>
                        <a:rPr lang="en-GB" sz="1000" b="0" kern="1200">
                          <a:solidFill>
                            <a:schemeClr val="dk1"/>
                          </a:solidFill>
                          <a:latin typeface="+mn-lt"/>
                          <a:ea typeface="+mn-ea"/>
                          <a:cs typeface="+mn-cs"/>
                        </a:rPr>
                        <a:t>Non-Auto</a:t>
                      </a:r>
                    </a:p>
                  </a:txBody>
                  <a:tcPr marL="50800" marR="50800" marT="50800" marB="50800" anchor="ctr"/>
                </a:tc>
                <a:tc>
                  <a:txBody>
                    <a:bodyPr/>
                    <a:lstStyle/>
                    <a:p>
                      <a:pPr marL="0" algn="ctr" defTabSz="914400" rtl="0" eaLnBrk="1" latinLnBrk="0" hangingPunct="1"/>
                      <a:r>
                        <a:rPr lang="en-US" sz="1000" kern="1200">
                          <a:solidFill>
                            <a:schemeClr val="dk1"/>
                          </a:solidFill>
                          <a:highlight>
                            <a:srgbClr val="00FF00"/>
                          </a:highlight>
                          <a:latin typeface="+mn-lt"/>
                          <a:ea typeface="+mn-ea"/>
                          <a:cs typeface="+mn-cs"/>
                        </a:rPr>
                        <a:t>Now</a:t>
                      </a:r>
                    </a:p>
                  </a:txBody>
                  <a:tcPr anchor="ctr"/>
                </a:tc>
                <a:tc>
                  <a:txBody>
                    <a:bodyPr/>
                    <a:lstStyle/>
                    <a:p>
                      <a:pPr marL="171450" indent="-171450" algn="l" defTabSz="914400" rtl="0" eaLnBrk="1" latinLnBrk="0" hangingPunct="1">
                        <a:buFont typeface="Arial" panose="020B0604020202020204" pitchFamily="34" charset="0"/>
                        <a:buChar char="•"/>
                      </a:pPr>
                      <a:r>
                        <a:rPr lang="en-GB" sz="1000" kern="1200">
                          <a:solidFill>
                            <a:schemeClr val="dk1"/>
                          </a:solidFill>
                          <a:latin typeface="+mn-lt"/>
                          <a:ea typeface="+mn-ea"/>
                          <a:cs typeface="+mn-cs"/>
                        </a:rPr>
                        <a:t>nxp.com</a:t>
                      </a:r>
                      <a:endParaRPr lang="en-US" sz="1000" kern="1200">
                        <a:solidFill>
                          <a:schemeClr val="dk1"/>
                        </a:solidFill>
                        <a:latin typeface="+mn-lt"/>
                        <a:ea typeface="+mn-ea"/>
                        <a:cs typeface="+mn-cs"/>
                      </a:endParaRPr>
                    </a:p>
                  </a:txBody>
                  <a:tcPr anchor="ctr"/>
                </a:tc>
                <a:tc>
                  <a:txBody>
                    <a:bodyPr/>
                    <a:lstStyle/>
                    <a:p>
                      <a:pPr marL="0" indent="0" algn="ctr" defTabSz="914400" rtl="0" eaLnBrk="1" latinLnBrk="0" hangingPunct="1">
                        <a:buFont typeface="Arial" panose="020B0604020202020204" pitchFamily="34" charset="0"/>
                        <a:buNone/>
                      </a:pPr>
                      <a:r>
                        <a:rPr lang="en-US" sz="1000" kern="1200">
                          <a:solidFill>
                            <a:schemeClr val="dk1"/>
                          </a:solidFill>
                          <a:latin typeface="+mn-lt"/>
                          <a:ea typeface="+mn-ea"/>
                          <a:cs typeface="+mn-cs"/>
                        </a:rPr>
                        <a:t>MFS2613AMDA2AD</a:t>
                      </a:r>
                    </a:p>
                    <a:p>
                      <a:pPr marL="0" indent="-171450" algn="ctr" defTabSz="914400" rtl="0" eaLnBrk="1" latinLnBrk="0" hangingPunct="1">
                        <a:buFont typeface="Arial" panose="020B0604020202020204" pitchFamily="34" charset="0"/>
                        <a:buChar char="•"/>
                      </a:pPr>
                      <a:endParaRPr lang="en-US" sz="1000" kern="1200">
                        <a:solidFill>
                          <a:schemeClr val="dk1"/>
                        </a:solidFill>
                        <a:latin typeface="+mn-lt"/>
                        <a:ea typeface="+mn-ea"/>
                        <a:cs typeface="+mn-cs"/>
                      </a:endParaRPr>
                    </a:p>
                  </a:txBody>
                  <a:tcPr anchor="ctr"/>
                </a:tc>
                <a:extLst>
                  <a:ext uri="{0D108BD9-81ED-4DB2-BD59-A6C34878D82A}">
                    <a16:rowId xmlns:a16="http://schemas.microsoft.com/office/drawing/2014/main" val="868179166"/>
                  </a:ext>
                </a:extLst>
              </a:tr>
              <a:tr h="370727">
                <a:tc vMerge="1">
                  <a:txBody>
                    <a:bodyPr/>
                    <a:lstStyle/>
                    <a:p>
                      <a:pPr algn="ctr"/>
                      <a:endParaRPr lang="en-GB" sz="1000"/>
                    </a:p>
                  </a:txBody>
                  <a:tcPr anchor="ctr"/>
                </a:tc>
                <a:tc vMerge="1">
                  <a:txBody>
                    <a:bodyPr/>
                    <a:lstStyle/>
                    <a:p>
                      <a:pPr algn="ctr"/>
                      <a:endParaRPr lang="en-GB" sz="1000"/>
                    </a:p>
                  </a:txBody>
                  <a:tcPr anchor="ctr"/>
                </a:tc>
                <a:tc>
                  <a:txBody>
                    <a:bodyPr/>
                    <a:lstStyle/>
                    <a:p>
                      <a:pPr marL="0" marR="0" algn="ctr" defTabSz="914400" rtl="0" eaLnBrk="1" fontAlgn="t" latinLnBrk="0" hangingPunct="1">
                        <a:spcBef>
                          <a:spcPts val="0"/>
                        </a:spcBef>
                        <a:spcAft>
                          <a:spcPts val="0"/>
                        </a:spcAft>
                      </a:pPr>
                      <a:r>
                        <a:rPr lang="en-GB" sz="1000" b="0" kern="1200">
                          <a:solidFill>
                            <a:schemeClr val="dk1"/>
                          </a:solidFill>
                          <a:latin typeface="+mn-lt"/>
                          <a:ea typeface="+mn-ea"/>
                          <a:cs typeface="+mn-cs"/>
                        </a:rPr>
                        <a:t>S32K3X4EVB-T172</a:t>
                      </a:r>
                    </a:p>
                  </a:txBody>
                  <a:tcPr marL="50800" marR="50800" marT="50800" marB="50800" anchor="ctr"/>
                </a:tc>
                <a:tc>
                  <a:txBody>
                    <a:bodyPr/>
                    <a:lstStyle/>
                    <a:p>
                      <a:pPr marL="0" marR="0" algn="ctr" defTabSz="914400" rtl="0" eaLnBrk="1" fontAlgn="t" latinLnBrk="0" hangingPunct="1">
                        <a:spcBef>
                          <a:spcPts val="0"/>
                        </a:spcBef>
                        <a:spcAft>
                          <a:spcPts val="0"/>
                        </a:spcAft>
                      </a:pPr>
                      <a:r>
                        <a:rPr lang="en-GB" sz="1000" b="0" kern="1200">
                          <a:solidFill>
                            <a:schemeClr val="dk1"/>
                          </a:solidFill>
                          <a:latin typeface="+mn-lt"/>
                          <a:ea typeface="+mn-ea"/>
                          <a:cs typeface="+mn-cs"/>
                        </a:rPr>
                        <a:t>N</a:t>
                      </a:r>
                    </a:p>
                  </a:txBody>
                  <a:tcPr marL="50800" marR="50800" marT="50800" marB="50800" anchor="ctr"/>
                </a:tc>
                <a:tc>
                  <a:txBody>
                    <a:bodyPr/>
                    <a:lstStyle/>
                    <a:p>
                      <a:pPr marL="0" marR="0" algn="ctr" defTabSz="914400" rtl="0" eaLnBrk="1" fontAlgn="t" latinLnBrk="0" hangingPunct="1">
                        <a:spcBef>
                          <a:spcPts val="0"/>
                        </a:spcBef>
                        <a:spcAft>
                          <a:spcPts val="0"/>
                        </a:spcAft>
                      </a:pPr>
                      <a:r>
                        <a:rPr lang="en-GB" sz="1000" b="0" kern="1200">
                          <a:solidFill>
                            <a:schemeClr val="dk1"/>
                          </a:solidFill>
                          <a:latin typeface="+mn-lt"/>
                          <a:ea typeface="+mn-ea"/>
                          <a:cs typeface="+mn-cs"/>
                        </a:rPr>
                        <a:t>TJA1153</a:t>
                      </a:r>
                    </a:p>
                  </a:txBody>
                  <a:tcPr marL="50800" marR="50800" marT="50800" marB="50800" anchor="ctr"/>
                </a:tc>
                <a:tc>
                  <a:txBody>
                    <a:bodyPr/>
                    <a:lstStyle/>
                    <a:p>
                      <a:pPr marL="0" marR="0" algn="ctr" defTabSz="914400" rtl="0" eaLnBrk="1" fontAlgn="t" latinLnBrk="0" hangingPunct="1">
                        <a:spcBef>
                          <a:spcPts val="0"/>
                        </a:spcBef>
                        <a:spcAft>
                          <a:spcPts val="0"/>
                        </a:spcAft>
                      </a:pPr>
                      <a:r>
                        <a:rPr lang="en-GB" sz="1000" b="0" kern="1200">
                          <a:solidFill>
                            <a:schemeClr val="dk1"/>
                          </a:solidFill>
                          <a:latin typeface="+mn-lt"/>
                          <a:ea typeface="+mn-ea"/>
                          <a:cs typeface="+mn-cs"/>
                        </a:rPr>
                        <a:t>TJA1103</a:t>
                      </a:r>
                    </a:p>
                  </a:txBody>
                  <a:tcPr marL="50800" marR="50800" marT="50800" marB="50800" anchor="ctr"/>
                </a:tc>
                <a:tc>
                  <a:txBody>
                    <a:bodyPr/>
                    <a:lstStyle/>
                    <a:p>
                      <a:pPr marL="0" algn="ctr" rtl="0" eaLnBrk="1" latinLnBrk="0" hangingPunct="1"/>
                      <a:r>
                        <a:rPr lang="en-US" sz="1000" kern="1200">
                          <a:solidFill>
                            <a:schemeClr val="dk1"/>
                          </a:solidFill>
                          <a:latin typeface="+mn-lt"/>
                          <a:ea typeface="+mn-ea"/>
                          <a:cs typeface="+mn-cs"/>
                        </a:rPr>
                        <a:t>July 2022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latin typeface="+mn-lt"/>
                          <a:ea typeface="+mn-ea"/>
                          <a:cs typeface="+mn-cs"/>
                        </a:rPr>
                        <a:t>MFS2613AMDA2AD</a:t>
                      </a:r>
                    </a:p>
                  </a:txBody>
                  <a:tcPr anchor="ctr"/>
                </a:tc>
                <a:extLst>
                  <a:ext uri="{0D108BD9-81ED-4DB2-BD59-A6C34878D82A}">
                    <a16:rowId xmlns:a16="http://schemas.microsoft.com/office/drawing/2014/main" val="1837413868"/>
                  </a:ext>
                </a:extLst>
              </a:tr>
              <a:tr h="351867">
                <a:tc>
                  <a:txBody>
                    <a:bodyPr/>
                    <a:lstStyle/>
                    <a:p>
                      <a:pPr algn="ctr"/>
                      <a:r>
                        <a:rPr lang="en-GB" sz="1000"/>
                        <a:t>K312</a:t>
                      </a:r>
                    </a:p>
                  </a:txBody>
                  <a:tcPr anchor="ctr"/>
                </a:tc>
                <a:tc>
                  <a:txBody>
                    <a:bodyPr/>
                    <a:lstStyle/>
                    <a:p>
                      <a:pPr algn="ctr"/>
                      <a:r>
                        <a:rPr lang="en-GB" sz="1000"/>
                        <a:t>Low-cost EVB (172MaxQFP)</a:t>
                      </a:r>
                    </a:p>
                  </a:txBody>
                  <a:tcPr anchor="ctr"/>
                </a:tc>
                <a:tc>
                  <a:txBody>
                    <a:bodyPr/>
                    <a:lstStyle/>
                    <a:p>
                      <a:pPr algn="ctr"/>
                      <a:r>
                        <a:rPr lang="en-GB" sz="1000" b="0">
                          <a:highlight>
                            <a:srgbClr val="00FF00"/>
                          </a:highlight>
                        </a:rPr>
                        <a:t>S32K312EVB-Q172</a:t>
                      </a:r>
                    </a:p>
                  </a:txBody>
                  <a:tcPr anchor="ctr"/>
                </a:tc>
                <a:tc>
                  <a:txBody>
                    <a:bodyPr/>
                    <a:lstStyle/>
                    <a:p>
                      <a:pPr algn="ctr"/>
                      <a:r>
                        <a:rPr lang="en-GB" sz="1000"/>
                        <a:t>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TJA1043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Non-Auto</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highlight>
                            <a:srgbClr val="00FF00"/>
                          </a:highlight>
                        </a:rPr>
                        <a:t>Now </a:t>
                      </a:r>
                    </a:p>
                  </a:txBody>
                  <a:tcPr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a:t>nxp.com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latin typeface="+mn-lt"/>
                          <a:ea typeface="+mn-ea"/>
                          <a:cs typeface="+mn-cs"/>
                        </a:rPr>
                        <a:t>MFS2613AMDA2AD</a:t>
                      </a:r>
                    </a:p>
                    <a:p>
                      <a:pPr marL="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pPr>
                      <a:endParaRPr lang="en-GB" sz="1000" kern="1200">
                        <a:solidFill>
                          <a:schemeClr val="dk1"/>
                        </a:solidFill>
                        <a:latin typeface="+mn-lt"/>
                        <a:ea typeface="+mn-ea"/>
                        <a:cs typeface="+mn-cs"/>
                      </a:endParaRPr>
                    </a:p>
                  </a:txBody>
                  <a:tcPr anchor="ctr"/>
                </a:tc>
                <a:extLst>
                  <a:ext uri="{0D108BD9-81ED-4DB2-BD59-A6C34878D82A}">
                    <a16:rowId xmlns:a16="http://schemas.microsoft.com/office/drawing/2014/main" val="581051319"/>
                  </a:ext>
                </a:extLst>
              </a:tr>
            </a:tbl>
          </a:graphicData>
        </a:graphic>
      </p:graphicFrame>
      <p:sp>
        <p:nvSpPr>
          <p:cNvPr id="5" name="TextBox 4">
            <a:extLst>
              <a:ext uri="{FF2B5EF4-FFF2-40B4-BE49-F238E27FC236}">
                <a16:creationId xmlns:a16="http://schemas.microsoft.com/office/drawing/2014/main" id="{EC28D89F-5288-44D1-93DB-3896451647ED}"/>
              </a:ext>
            </a:extLst>
          </p:cNvPr>
          <p:cNvSpPr txBox="1"/>
          <p:nvPr/>
        </p:nvSpPr>
        <p:spPr>
          <a:xfrm>
            <a:off x="226838" y="6137924"/>
            <a:ext cx="11797225" cy="600164"/>
          </a:xfrm>
          <a:prstGeom prst="rect">
            <a:avLst/>
          </a:prstGeom>
          <a:noFill/>
        </p:spPr>
        <p:txBody>
          <a:bodyPr wrap="square">
            <a:spAutoFit/>
          </a:bodyPr>
          <a:lstStyle/>
          <a:p>
            <a:pPr marL="169863" lvl="1" indent="0">
              <a:buNone/>
            </a:pPr>
            <a:r>
              <a:rPr lang="en-US" sz="1100" b="1" u="sng">
                <a:solidFill>
                  <a:schemeClr val="tx1"/>
                </a:solidFill>
              </a:rPr>
              <a:t>PN Suffix	Missing components</a:t>
            </a:r>
          </a:p>
          <a:p>
            <a:pPr marL="169863" lvl="1" indent="0">
              <a:buNone/>
            </a:pPr>
            <a:r>
              <a:rPr lang="en-US" sz="1100">
                <a:solidFill>
                  <a:schemeClr val="tx1"/>
                </a:solidFill>
              </a:rPr>
              <a:t>None		None</a:t>
            </a:r>
          </a:p>
          <a:p>
            <a:pPr marL="169863" lvl="1" indent="0">
              <a:buNone/>
            </a:pPr>
            <a:r>
              <a:rPr lang="en-US" sz="1100">
                <a:solidFill>
                  <a:schemeClr val="tx1"/>
                </a:solidFill>
              </a:rPr>
              <a:t>ND		K26 MCU (provides on-board </a:t>
            </a:r>
            <a:r>
              <a:rPr lang="en-US" sz="1100"/>
              <a:t>d</a:t>
            </a:r>
            <a:r>
              <a:rPr lang="en-US" sz="1100">
                <a:solidFill>
                  <a:schemeClr val="tx1"/>
                </a:solidFill>
              </a:rPr>
              <a:t>ebug function)</a:t>
            </a:r>
          </a:p>
        </p:txBody>
      </p:sp>
      <p:sp>
        <p:nvSpPr>
          <p:cNvPr id="4" name="TextBox 3">
            <a:extLst>
              <a:ext uri="{FF2B5EF4-FFF2-40B4-BE49-F238E27FC236}">
                <a16:creationId xmlns:a16="http://schemas.microsoft.com/office/drawing/2014/main" id="{B39A51A9-9E21-4FDF-9A4C-667A8722BAA2}"/>
              </a:ext>
            </a:extLst>
          </p:cNvPr>
          <p:cNvSpPr txBox="1"/>
          <p:nvPr/>
        </p:nvSpPr>
        <p:spPr>
          <a:xfrm>
            <a:off x="9940954" y="119912"/>
            <a:ext cx="3011648" cy="352338"/>
          </a:xfrm>
          <a:prstGeom prst="rect">
            <a:avLst/>
          </a:prstGeom>
          <a:noFill/>
        </p:spPr>
        <p:txBody>
          <a:bodyPr wrap="square" lIns="91440" tIns="45720" rIns="91440" rtlCol="0" anchor="t">
            <a:noAutofit/>
          </a:bodyPr>
          <a:lstStyle/>
          <a:p>
            <a:pPr algn="l">
              <a:spcBef>
                <a:spcPts val="600"/>
              </a:spcBef>
            </a:pPr>
            <a:r>
              <a:rPr lang="en-US" sz="1100">
                <a:latin typeface="Arial" panose="020B0604020202020204" pitchFamily="34" charset="0"/>
                <a:cs typeface="Arial" panose="020B0604020202020204" pitchFamily="34" charset="0"/>
              </a:rPr>
              <a:t>LAST UPDATE: June 2022</a:t>
            </a:r>
          </a:p>
        </p:txBody>
      </p:sp>
      <p:sp>
        <p:nvSpPr>
          <p:cNvPr id="8" name="TextBox 7">
            <a:extLst>
              <a:ext uri="{FF2B5EF4-FFF2-40B4-BE49-F238E27FC236}">
                <a16:creationId xmlns:a16="http://schemas.microsoft.com/office/drawing/2014/main" id="{6D99262F-7FD8-404E-9A8F-EDD77CE284A8}"/>
              </a:ext>
            </a:extLst>
          </p:cNvPr>
          <p:cNvSpPr txBox="1"/>
          <p:nvPr/>
        </p:nvSpPr>
        <p:spPr>
          <a:xfrm>
            <a:off x="104525" y="5334366"/>
            <a:ext cx="11529942" cy="830997"/>
          </a:xfrm>
          <a:prstGeom prst="rect">
            <a:avLst/>
          </a:prstGeom>
          <a:noFill/>
        </p:spPr>
        <p:txBody>
          <a:bodyPr wrap="square">
            <a:spAutoFit/>
          </a:bodyPr>
          <a:lstStyle/>
          <a:p>
            <a:r>
              <a:rPr lang="en-US" sz="1200">
                <a:solidFill>
                  <a:srgbClr val="242424"/>
                </a:solidFill>
                <a:effectLst/>
                <a:latin typeface="+mj-lt"/>
              </a:rPr>
              <a:t>Note: </a:t>
            </a:r>
          </a:p>
          <a:p>
            <a:pPr marL="228600" indent="-228600">
              <a:buFont typeface="+mj-lt"/>
              <a:buAutoNum type="arabicPeriod"/>
            </a:pPr>
            <a:r>
              <a:rPr lang="en-US" sz="1200">
                <a:solidFill>
                  <a:srgbClr val="242424"/>
                </a:solidFill>
                <a:latin typeface="+mj-lt"/>
              </a:rPr>
              <a:t>No EVB planned for K342/K341/K322  - use K344 board for evaluation, K312 board for I3C module evaluation  </a:t>
            </a:r>
          </a:p>
          <a:p>
            <a:pPr marL="228600" indent="-228600">
              <a:buFont typeface="+mj-lt"/>
              <a:buAutoNum type="arabicPeriod"/>
            </a:pPr>
            <a:r>
              <a:rPr lang="en-US" sz="1200">
                <a:solidFill>
                  <a:srgbClr val="000000"/>
                </a:solidFill>
                <a:effectLst/>
                <a:latin typeface="+mj-lt"/>
              </a:rPr>
              <a:t>NXP may temporarily disable an EVB part number (ND or non-ND version) that is not in stock. This is simply to prevent orders having to be manually transferred from one part number to another to enable shipment. Distributors should order the current active part number as shown on the NXP website @ </a:t>
            </a:r>
            <a:r>
              <a:rPr lang="en-US" sz="1200" u="none" strike="noStrike">
                <a:solidFill>
                  <a:srgbClr val="6264A7"/>
                </a:solidFill>
                <a:effectLst/>
                <a:latin typeface="+mj-lt"/>
                <a:hlinkClick r:id="rId3" tooltip="http://www.nxp.com/s32k3"/>
              </a:rPr>
              <a:t>www.nxp.com/S32K3</a:t>
            </a:r>
            <a:r>
              <a:rPr lang="en-US" sz="1200" b="0" i="0">
                <a:solidFill>
                  <a:srgbClr val="242424"/>
                </a:solidFill>
                <a:effectLst/>
                <a:latin typeface="+mj-lt"/>
              </a:rPr>
              <a:t>  </a:t>
            </a:r>
            <a:endParaRPr lang="en-US" sz="1200">
              <a:latin typeface="+mj-lt"/>
            </a:endParaRPr>
          </a:p>
        </p:txBody>
      </p:sp>
    </p:spTree>
    <p:extLst>
      <p:ext uri="{BB962C8B-B14F-4D97-AF65-F5344CB8AC3E}">
        <p14:creationId xmlns:p14="http://schemas.microsoft.com/office/powerpoint/2010/main" val="28528556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5C73697-829F-497F-B8D0-9A2F23EE5D0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7446" y="1348796"/>
            <a:ext cx="568145" cy="3437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5CEA2D7-C57F-4CBA-9434-4F4804D874E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0941" b="21356"/>
          <a:stretch/>
        </p:blipFill>
        <p:spPr bwMode="auto">
          <a:xfrm>
            <a:off x="1594429" y="1940752"/>
            <a:ext cx="774178" cy="446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FB50AF-7B39-4446-8A40-99C8C2851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979" y="3971167"/>
            <a:ext cx="1201078" cy="434433"/>
          </a:xfrm>
          <a:prstGeom prst="rect">
            <a:avLst/>
          </a:prstGeom>
        </p:spPr>
      </p:pic>
      <p:pic>
        <p:nvPicPr>
          <p:cNvPr id="8" name="Picture 7">
            <a:extLst>
              <a:ext uri="{FF2B5EF4-FFF2-40B4-BE49-F238E27FC236}">
                <a16:creationId xmlns:a16="http://schemas.microsoft.com/office/drawing/2014/main" id="{91576405-D3DD-4FA1-A681-2528E0A5D6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5785" y="4691478"/>
            <a:ext cx="871467" cy="374114"/>
          </a:xfrm>
          <a:prstGeom prst="rect">
            <a:avLst/>
          </a:prstGeom>
        </p:spPr>
      </p:pic>
      <p:pic>
        <p:nvPicPr>
          <p:cNvPr id="2060" name="Picture 12">
            <a:extLst>
              <a:ext uri="{FF2B5EF4-FFF2-40B4-BE49-F238E27FC236}">
                <a16:creationId xmlns:a16="http://schemas.microsoft.com/office/drawing/2014/main" id="{08E0CA8C-FB00-4938-B60B-65B91F0AAF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55720" y="2678299"/>
            <a:ext cx="851596" cy="28625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Green Hills Software">
            <a:extLst>
              <a:ext uri="{FF2B5EF4-FFF2-40B4-BE49-F238E27FC236}">
                <a16:creationId xmlns:a16="http://schemas.microsoft.com/office/drawing/2014/main" id="{C8A602F7-3A69-4011-A7EB-7C578E3D7F1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78805" y="3258521"/>
            <a:ext cx="1005426" cy="3844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598BD9-B90F-4B89-8207-62626CED62C3}"/>
              </a:ext>
            </a:extLst>
          </p:cNvPr>
          <p:cNvSpPr>
            <a:spLocks noGrp="1"/>
          </p:cNvSpPr>
          <p:nvPr>
            <p:ph type="title"/>
          </p:nvPr>
        </p:nvSpPr>
        <p:spPr/>
        <p:txBody>
          <a:bodyPr/>
          <a:lstStyle/>
          <a:p>
            <a:r>
              <a:rPr lang="en-US">
                <a:latin typeface="Arial"/>
                <a:cs typeface="Arial"/>
              </a:rPr>
              <a:t>s32K3 EVB – External / 3rd party Debugger support</a:t>
            </a:r>
            <a:endParaRPr lang="en-US"/>
          </a:p>
        </p:txBody>
      </p:sp>
      <p:sp>
        <p:nvSpPr>
          <p:cNvPr id="3" name="Text Placeholder 2">
            <a:extLst>
              <a:ext uri="{FF2B5EF4-FFF2-40B4-BE49-F238E27FC236}">
                <a16:creationId xmlns:a16="http://schemas.microsoft.com/office/drawing/2014/main" id="{2C4C9945-0B46-4000-9FA8-A63637F810EF}"/>
              </a:ext>
            </a:extLst>
          </p:cNvPr>
          <p:cNvSpPr>
            <a:spLocks noGrp="1"/>
          </p:cNvSpPr>
          <p:nvPr>
            <p:ph type="body" sz="quarter" idx="10"/>
          </p:nvPr>
        </p:nvSpPr>
        <p:spPr>
          <a:xfrm>
            <a:off x="2543669" y="1422996"/>
            <a:ext cx="7527090" cy="5030712"/>
          </a:xfrm>
        </p:spPr>
        <p:txBody>
          <a:bodyPr vert="horz" lIns="91440" tIns="45720" rIns="91440" bIns="45720" rtlCol="0" anchor="t">
            <a:noAutofit/>
          </a:bodyPr>
          <a:lstStyle/>
          <a:p>
            <a:pPr marL="169863" lvl="1" indent="0">
              <a:lnSpc>
                <a:spcPct val="70000"/>
              </a:lnSpc>
              <a:buNone/>
            </a:pPr>
            <a:r>
              <a:rPr lang="en-GB" sz="1100"/>
              <a:t>I-jet: </a:t>
            </a:r>
            <a:r>
              <a:rPr lang="en-GB" sz="1100" u="sng">
                <a:hlinkClick r:id="rId8"/>
              </a:rPr>
              <a:t>https://www.iar.com/products/architectures/arm/i-jet/</a:t>
            </a:r>
            <a:endParaRPr lang="en-GB" sz="1100"/>
          </a:p>
          <a:p>
            <a:pPr marL="169863" lvl="1" indent="0">
              <a:lnSpc>
                <a:spcPct val="70000"/>
              </a:lnSpc>
              <a:buNone/>
            </a:pPr>
            <a:endParaRPr lang="en-GB" sz="1200" b="1"/>
          </a:p>
          <a:p>
            <a:pPr marL="169863" lvl="1" indent="0">
              <a:lnSpc>
                <a:spcPct val="70000"/>
              </a:lnSpc>
              <a:buNone/>
            </a:pPr>
            <a:endParaRPr lang="en-GB" sz="1200" b="1"/>
          </a:p>
          <a:p>
            <a:pPr marL="169863" lvl="1" indent="0">
              <a:lnSpc>
                <a:spcPct val="70000"/>
              </a:lnSpc>
              <a:buNone/>
            </a:pPr>
            <a:r>
              <a:rPr lang="en-GB" sz="1100"/>
              <a:t>J-Link: </a:t>
            </a:r>
            <a:r>
              <a:rPr lang="en-GB" sz="1100" u="sng">
                <a:hlinkClick r:id="rId9"/>
              </a:rPr>
              <a:t>https://www.segger.com/products/debug-probes/j-link/#the-segger-j-link-family-model-overview</a:t>
            </a:r>
            <a:endParaRPr lang="en-GB" sz="1100"/>
          </a:p>
          <a:p>
            <a:pPr marL="0" lvl="0" indent="0">
              <a:lnSpc>
                <a:spcPct val="70000"/>
              </a:lnSpc>
              <a:buNone/>
            </a:pPr>
            <a:endParaRPr lang="en-GB" sz="1200" b="1"/>
          </a:p>
          <a:p>
            <a:pPr marL="169863" lvl="1" indent="0">
              <a:lnSpc>
                <a:spcPct val="70000"/>
              </a:lnSpc>
              <a:buNone/>
            </a:pPr>
            <a:endParaRPr lang="en-GB" sz="1100"/>
          </a:p>
          <a:p>
            <a:pPr marL="169863" lvl="1" indent="0">
              <a:lnSpc>
                <a:spcPct val="70000"/>
              </a:lnSpc>
              <a:buNone/>
            </a:pPr>
            <a:r>
              <a:rPr lang="en-GB" sz="1100"/>
              <a:t>ULINK: </a:t>
            </a:r>
            <a:r>
              <a:rPr lang="en-GB" sz="1100" u="sng">
                <a:hlinkClick r:id="rId10"/>
              </a:rPr>
              <a:t>https://www2.keil.com/mdk5/ulink</a:t>
            </a:r>
            <a:endParaRPr lang="en-GB" sz="1200" b="1"/>
          </a:p>
          <a:p>
            <a:pPr marL="169863" lvl="1" indent="0">
              <a:lnSpc>
                <a:spcPct val="70000"/>
              </a:lnSpc>
              <a:buNone/>
            </a:pPr>
            <a:endParaRPr lang="en-GB" sz="1100"/>
          </a:p>
          <a:p>
            <a:pPr marL="169863" lvl="1" indent="0">
              <a:lnSpc>
                <a:spcPct val="70000"/>
              </a:lnSpc>
              <a:buNone/>
            </a:pPr>
            <a:endParaRPr lang="en-GB" sz="1100"/>
          </a:p>
          <a:p>
            <a:pPr marL="169863" lvl="1" indent="0">
              <a:lnSpc>
                <a:spcPct val="70000"/>
              </a:lnSpc>
              <a:buNone/>
            </a:pPr>
            <a:r>
              <a:rPr lang="en-GB" sz="1100"/>
              <a:t>Green Hills Probe: </a:t>
            </a:r>
            <a:r>
              <a:rPr lang="en-GB" sz="1100" u="sng">
                <a:hlinkClick r:id="rId11"/>
              </a:rPr>
              <a:t>https://www.ghs.com/products/probe.html</a:t>
            </a:r>
            <a:endParaRPr lang="en-US" sz="1400" u="sng">
              <a:solidFill>
                <a:schemeClr val="tx1"/>
              </a:solidFill>
            </a:endParaRPr>
          </a:p>
          <a:p>
            <a:pPr marL="169863" lvl="1" indent="0">
              <a:lnSpc>
                <a:spcPct val="70000"/>
              </a:lnSpc>
              <a:buNone/>
            </a:pPr>
            <a:endParaRPr lang="en-US" sz="1400" u="sng">
              <a:solidFill>
                <a:schemeClr val="tx1"/>
              </a:solidFill>
            </a:endParaRPr>
          </a:p>
          <a:p>
            <a:pPr marL="169863" lvl="1" indent="0">
              <a:lnSpc>
                <a:spcPct val="70000"/>
              </a:lnSpc>
              <a:buNone/>
            </a:pPr>
            <a:endParaRPr lang="en-US" sz="1400" u="sng">
              <a:solidFill>
                <a:schemeClr val="tx1"/>
              </a:solidFill>
            </a:endParaRPr>
          </a:p>
          <a:p>
            <a:pPr marL="169863" lvl="1" indent="0">
              <a:lnSpc>
                <a:spcPct val="70000"/>
              </a:lnSpc>
              <a:buNone/>
            </a:pPr>
            <a:r>
              <a:rPr lang="en-GB" sz="1100"/>
              <a:t>Power Debug Interface USB 3: </a:t>
            </a:r>
            <a:r>
              <a:rPr lang="en-GB" sz="1100" u="sng">
                <a:hlinkClick r:id="rId12"/>
              </a:rPr>
              <a:t>https://www.lauterbach.com/frames.html?home.html</a:t>
            </a:r>
            <a:endParaRPr lang="en-GB" sz="1100" u="sng"/>
          </a:p>
          <a:p>
            <a:pPr marL="169863" lvl="1" indent="0">
              <a:lnSpc>
                <a:spcPct val="70000"/>
              </a:lnSpc>
              <a:buNone/>
            </a:pPr>
            <a:r>
              <a:rPr lang="en-GB" sz="1100" err="1"/>
              <a:t>PowerDebug</a:t>
            </a:r>
            <a:r>
              <a:rPr lang="en-GB" sz="1100"/>
              <a:t> PRO: </a:t>
            </a:r>
            <a:r>
              <a:rPr lang="en-GB" sz="1100" u="sng">
                <a:hlinkClick r:id="rId12"/>
              </a:rPr>
              <a:t>https://www.lauterbach.com/frames.html?home.html</a:t>
            </a:r>
            <a:endParaRPr lang="en-GB" sz="1100" u="sng"/>
          </a:p>
          <a:p>
            <a:pPr marL="169863" lvl="1" indent="0">
              <a:lnSpc>
                <a:spcPct val="70000"/>
              </a:lnSpc>
              <a:buNone/>
            </a:pPr>
            <a:endParaRPr lang="en-GB" sz="1100" u="sng"/>
          </a:p>
          <a:p>
            <a:pPr marL="169863" lvl="1" indent="0">
              <a:lnSpc>
                <a:spcPct val="70000"/>
              </a:lnSpc>
              <a:buNone/>
            </a:pPr>
            <a:endParaRPr lang="en-GB" sz="1100" u="sng"/>
          </a:p>
          <a:p>
            <a:pPr marL="169863" lvl="1" indent="0">
              <a:lnSpc>
                <a:spcPct val="70000"/>
              </a:lnSpc>
              <a:buNone/>
            </a:pPr>
            <a:r>
              <a:rPr lang="en-GB" sz="1100"/>
              <a:t>iC5700/5000: </a:t>
            </a:r>
            <a:r>
              <a:rPr lang="en-GB" sz="1100" u="sng">
                <a:hlinkClick r:id="rId13"/>
              </a:rPr>
              <a:t>https://www.isystem.com/products/hardware/on-chip-analyzers.html</a:t>
            </a:r>
            <a:r>
              <a:rPr lang="en-GB" sz="1100"/>
              <a:t>                </a:t>
            </a:r>
          </a:p>
          <a:p>
            <a:pPr marL="169863" lvl="1" indent="0">
              <a:lnSpc>
                <a:spcPct val="70000"/>
              </a:lnSpc>
              <a:buNone/>
            </a:pPr>
            <a:endParaRPr lang="en-GB" sz="1100"/>
          </a:p>
          <a:p>
            <a:pPr marL="169863" lvl="1" indent="0">
              <a:lnSpc>
                <a:spcPct val="70000"/>
              </a:lnSpc>
              <a:buNone/>
            </a:pPr>
            <a:endParaRPr lang="en-GB" sz="1100"/>
          </a:p>
          <a:p>
            <a:pPr marL="169863" lvl="1" indent="0">
              <a:lnSpc>
                <a:spcPct val="70000"/>
              </a:lnSpc>
              <a:buNone/>
            </a:pPr>
            <a:r>
              <a:rPr lang="en-GB" sz="1100"/>
              <a:t>Multilink: </a:t>
            </a:r>
            <a:r>
              <a:rPr lang="en-GB" sz="1100" u="sng">
                <a:hlinkClick r:id="rId14"/>
              </a:rPr>
              <a:t>http://www.pemicro.com/products/product_viewDetails.cfm?product_id=15320168&amp;productTab=1</a:t>
            </a:r>
            <a:endParaRPr lang="en-GB" sz="1100" u="sng"/>
          </a:p>
          <a:p>
            <a:pPr marL="169863" lvl="1" indent="0">
              <a:lnSpc>
                <a:spcPct val="70000"/>
              </a:lnSpc>
              <a:buNone/>
            </a:pPr>
            <a:r>
              <a:rPr lang="en-GB" sz="1100"/>
              <a:t>Multilink FX: </a:t>
            </a:r>
            <a:r>
              <a:rPr lang="en-GB" sz="1100" u="sng">
                <a:hlinkClick r:id="rId15"/>
              </a:rPr>
              <a:t>http://www.pemicro.com/products/product_viewDetails.cfm?product_id=15320143&amp;productTab=1</a:t>
            </a:r>
            <a:endParaRPr lang="en-GB" sz="1100" u="sng"/>
          </a:p>
          <a:p>
            <a:pPr marL="169863" lvl="1" indent="0">
              <a:lnSpc>
                <a:spcPct val="70000"/>
              </a:lnSpc>
              <a:buNone/>
            </a:pPr>
            <a:r>
              <a:rPr lang="en-GB" sz="1100"/>
              <a:t>Cyclone Flash Programmers (can also be used as debuggers)</a:t>
            </a:r>
          </a:p>
          <a:p>
            <a:pPr lvl="2">
              <a:lnSpc>
                <a:spcPct val="70000"/>
              </a:lnSpc>
            </a:pPr>
            <a:r>
              <a:rPr lang="en-GB" sz="900"/>
              <a:t>Cyclone LC: </a:t>
            </a:r>
            <a:r>
              <a:rPr lang="en-GB" sz="900" u="sng">
                <a:hlinkClick r:id="rId16"/>
              </a:rPr>
              <a:t>http://www.pemicro.com/products/product_viewDetails.cfm?product_id=15320165&amp;productTab=1</a:t>
            </a:r>
            <a:endParaRPr lang="en-GB" sz="900"/>
          </a:p>
          <a:p>
            <a:pPr lvl="2">
              <a:lnSpc>
                <a:spcPct val="70000"/>
              </a:lnSpc>
            </a:pPr>
            <a:r>
              <a:rPr lang="en-GB" sz="900"/>
              <a:t>Cyclone FX: </a:t>
            </a:r>
            <a:r>
              <a:rPr lang="en-GB" sz="900" u="sng">
                <a:hlinkClick r:id="rId17"/>
              </a:rPr>
              <a:t>http://www.pemicro.com/products/product_viewDetails.cfm?product_id=15320167&amp;productTab=1</a:t>
            </a:r>
            <a:endParaRPr lang="en-GB" sz="900"/>
          </a:p>
        </p:txBody>
      </p:sp>
      <p:sp>
        <p:nvSpPr>
          <p:cNvPr id="12" name="TextBox 11">
            <a:extLst>
              <a:ext uri="{FF2B5EF4-FFF2-40B4-BE49-F238E27FC236}">
                <a16:creationId xmlns:a16="http://schemas.microsoft.com/office/drawing/2014/main" id="{3D964598-9074-5342-AC7C-2A3735C3397D}"/>
              </a:ext>
            </a:extLst>
          </p:cNvPr>
          <p:cNvSpPr txBox="1"/>
          <p:nvPr/>
        </p:nvSpPr>
        <p:spPr>
          <a:xfrm>
            <a:off x="399295" y="753489"/>
            <a:ext cx="11470660" cy="307777"/>
          </a:xfrm>
          <a:prstGeom prst="rect">
            <a:avLst/>
          </a:prstGeom>
          <a:noFill/>
        </p:spPr>
        <p:txBody>
          <a:bodyPr wrap="square">
            <a:spAutoFit/>
          </a:bodyPr>
          <a:lstStyle/>
          <a:p>
            <a:pPr marL="0" lvl="0" indent="0">
              <a:buNone/>
            </a:pPr>
            <a:r>
              <a:rPr lang="en-GB" sz="1400"/>
              <a:t>The following debuggers may be used with S32K3 EVBs that do not include a Kinetis K26 MCU populated (on-board Debug function):  </a:t>
            </a:r>
          </a:p>
        </p:txBody>
      </p:sp>
      <p:pic>
        <p:nvPicPr>
          <p:cNvPr id="1026" name="Picture 2" descr="PEmicro | Experts in Embedded tools for Flash Programming and Development">
            <a:extLst>
              <a:ext uri="{FF2B5EF4-FFF2-40B4-BE49-F238E27FC236}">
                <a16:creationId xmlns:a16="http://schemas.microsoft.com/office/drawing/2014/main" id="{F615E1B7-4E6E-CA46-9D81-0FFA3CFFA7DC}"/>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723013" y="5387480"/>
            <a:ext cx="517010" cy="49633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BC13CD0C-793D-A94D-B549-8AE4C2022847}"/>
              </a:ext>
            </a:extLst>
          </p:cNvPr>
          <p:cNvCxnSpPr/>
          <p:nvPr/>
        </p:nvCxnSpPr>
        <p:spPr>
          <a:xfrm>
            <a:off x="1090842" y="1828803"/>
            <a:ext cx="936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1615E9-5A6B-C947-945B-A3BB71604EA6}"/>
              </a:ext>
            </a:extLst>
          </p:cNvPr>
          <p:cNvCxnSpPr/>
          <p:nvPr/>
        </p:nvCxnSpPr>
        <p:spPr>
          <a:xfrm>
            <a:off x="1090842" y="2483711"/>
            <a:ext cx="936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FF3BCF-1757-F749-B620-6B375D136ABF}"/>
              </a:ext>
            </a:extLst>
          </p:cNvPr>
          <p:cNvCxnSpPr/>
          <p:nvPr/>
        </p:nvCxnSpPr>
        <p:spPr>
          <a:xfrm>
            <a:off x="1090842" y="3138619"/>
            <a:ext cx="936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E0499E-A0A3-5C4F-AD45-8ED87FF4A821}"/>
              </a:ext>
            </a:extLst>
          </p:cNvPr>
          <p:cNvCxnSpPr/>
          <p:nvPr/>
        </p:nvCxnSpPr>
        <p:spPr>
          <a:xfrm>
            <a:off x="1090842" y="3793528"/>
            <a:ext cx="936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720780-163C-9B4C-9462-2C7E6DA90036}"/>
              </a:ext>
            </a:extLst>
          </p:cNvPr>
          <p:cNvCxnSpPr/>
          <p:nvPr/>
        </p:nvCxnSpPr>
        <p:spPr>
          <a:xfrm>
            <a:off x="1090842" y="4584361"/>
            <a:ext cx="936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667021-D770-9848-A224-F4A052AEF48F}"/>
              </a:ext>
            </a:extLst>
          </p:cNvPr>
          <p:cNvCxnSpPr/>
          <p:nvPr/>
        </p:nvCxnSpPr>
        <p:spPr>
          <a:xfrm>
            <a:off x="1090842" y="5226912"/>
            <a:ext cx="936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564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980E-D466-4B2F-9C72-EEB5B8001D3B}"/>
              </a:ext>
            </a:extLst>
          </p:cNvPr>
          <p:cNvSpPr>
            <a:spLocks noGrp="1"/>
          </p:cNvSpPr>
          <p:nvPr>
            <p:ph type="title"/>
          </p:nvPr>
        </p:nvSpPr>
        <p:spPr/>
        <p:txBody>
          <a:bodyPr/>
          <a:lstStyle/>
          <a:p>
            <a:r>
              <a:rPr lang="en-US"/>
              <a:t>S32K3 Software Offerings: premium / standard / reference</a:t>
            </a:r>
          </a:p>
        </p:txBody>
      </p:sp>
      <p:sp>
        <p:nvSpPr>
          <p:cNvPr id="7" name="TextBox 6">
            <a:extLst>
              <a:ext uri="{FF2B5EF4-FFF2-40B4-BE49-F238E27FC236}">
                <a16:creationId xmlns:a16="http://schemas.microsoft.com/office/drawing/2014/main" id="{0462BFE1-85D6-4905-A6C5-712F59C8653F}"/>
              </a:ext>
            </a:extLst>
          </p:cNvPr>
          <p:cNvSpPr txBox="1"/>
          <p:nvPr/>
        </p:nvSpPr>
        <p:spPr>
          <a:xfrm>
            <a:off x="481672" y="615713"/>
            <a:ext cx="1080785" cy="526890"/>
          </a:xfrm>
          <a:prstGeom prst="rect">
            <a:avLst/>
          </a:prstGeom>
          <a:noFill/>
        </p:spPr>
        <p:txBody>
          <a:bodyPr wrap="none" lIns="91440" tIns="45720" rIns="91440" rtlCol="0" anchor="t">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2">
            <a:extLst>
              <a:ext uri="{FF2B5EF4-FFF2-40B4-BE49-F238E27FC236}">
                <a16:creationId xmlns:a16="http://schemas.microsoft.com/office/drawing/2014/main" id="{75889BCC-3844-4E7D-8908-D9BC145D861F}"/>
              </a:ext>
            </a:extLst>
          </p:cNvPr>
          <p:cNvSpPr/>
          <p:nvPr/>
        </p:nvSpPr>
        <p:spPr>
          <a:xfrm>
            <a:off x="6289588" y="5916767"/>
            <a:ext cx="5563668" cy="339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a:ln>
                  <a:noFill/>
                </a:ln>
                <a:solidFill>
                  <a:prstClr val="white"/>
                </a:solidFill>
                <a:effectLst/>
                <a:uLnTx/>
                <a:uFillTx/>
                <a:latin typeface="Arial"/>
                <a:ea typeface="+mn-ea"/>
                <a:cs typeface="+mn-cs"/>
              </a:rPr>
              <a:t>S32K3 MCU</a:t>
            </a:r>
          </a:p>
        </p:txBody>
      </p:sp>
      <p:sp>
        <p:nvSpPr>
          <p:cNvPr id="9" name="Rectangle 8">
            <a:extLst>
              <a:ext uri="{FF2B5EF4-FFF2-40B4-BE49-F238E27FC236}">
                <a16:creationId xmlns:a16="http://schemas.microsoft.com/office/drawing/2014/main" id="{16082661-2419-4BA6-997A-85F8579EE125}"/>
              </a:ext>
            </a:extLst>
          </p:cNvPr>
          <p:cNvSpPr/>
          <p:nvPr/>
        </p:nvSpPr>
        <p:spPr>
          <a:xfrm>
            <a:off x="6289589" y="2809256"/>
            <a:ext cx="5563668" cy="179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STANDARD Security FW</a:t>
            </a:r>
            <a:r>
              <a:rPr lang="en-US" sz="1600">
                <a:solidFill>
                  <a:prstClr val="white"/>
                </a:solidFill>
                <a:latin typeface="Arial"/>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Real-Time Drivers (RTD)* </a:t>
            </a:r>
            <a:r>
              <a:rPr kumimoji="0" lang="en-US" sz="900" b="0" i="0" u="none" strike="noStrike" kern="1200" cap="none" spc="0" normalizeH="0" baseline="0" noProof="0">
                <a:ln>
                  <a:noFill/>
                </a:ln>
                <a:solidFill>
                  <a:prstClr val="white"/>
                </a:solidFill>
                <a:effectLst/>
                <a:uLnTx/>
                <a:uFillTx/>
                <a:latin typeface="Arial"/>
                <a:ea typeface="+mn-ea"/>
                <a:cs typeface="+mn-cs"/>
              </a:rPr>
              <a:t>for AUTOSAR &amp; </a:t>
            </a:r>
            <a:r>
              <a:rPr lang="en-US" sz="900">
                <a:solidFill>
                  <a:prstClr val="white"/>
                </a:solidFill>
                <a:latin typeface="Arial"/>
              </a:rPr>
              <a:t>n</a:t>
            </a:r>
            <a:r>
              <a:rPr kumimoji="0" lang="en-US" sz="900" b="0" i="0" u="none" strike="noStrike" kern="1200" cap="none" spc="0" normalizeH="0" baseline="0" noProof="0">
                <a:ln>
                  <a:noFill/>
                </a:ln>
                <a:solidFill>
                  <a:prstClr val="white"/>
                </a:solidFill>
                <a:effectLst/>
                <a:uLnTx/>
                <a:uFillTx/>
                <a:latin typeface="Arial"/>
                <a:ea typeface="+mn-ea"/>
                <a:cs typeface="+mn-cs"/>
              </a:rPr>
              <a:t>on-AUTOSAR</a:t>
            </a:r>
            <a:endParaRPr lang="en-US" sz="1600">
              <a:solidFill>
                <a:prstClr val="white"/>
              </a:solidFill>
              <a:latin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a:solidFill>
                  <a:prstClr val="white"/>
                </a:solidFill>
                <a:latin typeface="Arial"/>
              </a:rPr>
              <a:t>Safety Peripheral Drivers*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Inter-Platform Communication Framework (IPCF)</a:t>
            </a:r>
          </a:p>
        </p:txBody>
      </p:sp>
      <p:sp>
        <p:nvSpPr>
          <p:cNvPr id="15" name="Rectangle 14">
            <a:extLst>
              <a:ext uri="{FF2B5EF4-FFF2-40B4-BE49-F238E27FC236}">
                <a16:creationId xmlns:a16="http://schemas.microsoft.com/office/drawing/2014/main" id="{D714B6D6-12BF-4966-B90D-8C52424830AF}"/>
              </a:ext>
            </a:extLst>
          </p:cNvPr>
          <p:cNvSpPr/>
          <p:nvPr/>
        </p:nvSpPr>
        <p:spPr>
          <a:xfrm>
            <a:off x="6289589" y="1145016"/>
            <a:ext cx="5563668" cy="1610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PREMIUM Security FW (OEM-specific)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S32 Safety Software Framework (SAF)* + Core Self-Test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Application Specific SW: ISELED LED driver</a:t>
            </a:r>
            <a:r>
              <a:rPr lang="en-US" sz="1600">
                <a:solidFill>
                  <a:prstClr val="white"/>
                </a:solidFill>
                <a:latin typeface="Arial"/>
              </a:rPr>
              <a:t>, </a:t>
            </a:r>
            <a:r>
              <a:rPr kumimoji="0" lang="en-US" sz="1600" b="0" i="0" u="none" strike="noStrike" kern="1200" cap="none" spc="0" normalizeH="0" baseline="0" noProof="0">
                <a:ln>
                  <a:noFill/>
                </a:ln>
                <a:solidFill>
                  <a:prstClr val="white"/>
                </a:solidFill>
                <a:effectLst/>
                <a:uLnTx/>
                <a:uFillTx/>
                <a:latin typeface="Arial"/>
                <a:ea typeface="+mn-ea"/>
                <a:cs typeface="+mn-cs"/>
              </a:rPr>
              <a:t>Motor Control Libraries, etc.</a:t>
            </a:r>
          </a:p>
        </p:txBody>
      </p:sp>
      <p:sp>
        <p:nvSpPr>
          <p:cNvPr id="4" name="Rectangle 3">
            <a:extLst>
              <a:ext uri="{FF2B5EF4-FFF2-40B4-BE49-F238E27FC236}">
                <a16:creationId xmlns:a16="http://schemas.microsoft.com/office/drawing/2014/main" id="{B6118295-996A-4E60-8141-3CCF7DC5AD5B}"/>
              </a:ext>
            </a:extLst>
          </p:cNvPr>
          <p:cNvSpPr/>
          <p:nvPr/>
        </p:nvSpPr>
        <p:spPr>
          <a:xfrm>
            <a:off x="305831" y="2798592"/>
            <a:ext cx="5910919" cy="175432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rgbClr val="FF9B09"/>
                </a:solidFill>
                <a:effectLst/>
                <a:uLnTx/>
                <a:uFillTx/>
                <a:latin typeface="Arial" charset="0"/>
                <a:ea typeface="+mn-ea"/>
                <a:cs typeface="+mn-cs"/>
              </a:rPr>
              <a:t>Standard software</a:t>
            </a:r>
            <a:r>
              <a:rPr kumimoji="0" lang="en-US" b="0" i="0" u="none" strike="noStrike" kern="1200" cap="none" spc="0" normalizeH="0" baseline="0" noProof="0">
                <a:ln>
                  <a:noFill/>
                </a:ln>
                <a:solidFill>
                  <a:srgbClr val="FF9B09"/>
                </a:solidFill>
                <a:effectLst/>
                <a:uLnTx/>
                <a:uFillTx/>
                <a:latin typeface="Arial" charset="0"/>
                <a:ea typeface="+mn-ea"/>
                <a:cs typeface="+mn-cs"/>
              </a:rPr>
              <a:t>:</a:t>
            </a:r>
          </a:p>
          <a:p>
            <a:pPr marL="285750" indent="-285750">
              <a:buFont typeface="Arial" panose="020B0604020202020204" pitchFamily="34" charset="0"/>
              <a:buChar char="•"/>
              <a:defRPr/>
            </a:pPr>
            <a:r>
              <a:rPr lang="en-US">
                <a:solidFill>
                  <a:srgbClr val="000000"/>
                </a:solidFill>
              </a:rPr>
              <a:t>NXP supplied</a:t>
            </a:r>
          </a:p>
          <a:p>
            <a:pPr marL="285750" indent="-285750">
              <a:buFont typeface="Arial" panose="020B0604020202020204" pitchFamily="34" charset="0"/>
              <a:buChar char="•"/>
              <a:defRPr/>
            </a:pPr>
            <a:r>
              <a:rPr lang="en-US">
                <a:solidFill>
                  <a:srgbClr val="000000"/>
                </a:solidFill>
              </a:rPr>
              <a:t>Production grade / Automotive SPICE </a:t>
            </a:r>
          </a:p>
          <a:p>
            <a:pPr marL="285750" indent="-285750">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latin typeface="Arial" charset="0"/>
                <a:ea typeface="+mn-ea"/>
                <a:cs typeface="+mn-cs"/>
              </a:rPr>
              <a:t>*ISO 2626</a:t>
            </a:r>
            <a:r>
              <a:rPr lang="en-US">
                <a:solidFill>
                  <a:srgbClr val="000000"/>
                </a:solidFill>
              </a:rPr>
              <a:t>2 compliance </a:t>
            </a:r>
            <a:endParaRPr kumimoji="0" lang="en-US" b="0" i="0" u="none" strike="noStrike" kern="1200" cap="none" spc="0" normalizeH="0" baseline="0" noProof="0">
              <a:ln>
                <a:noFill/>
              </a:ln>
              <a:solidFill>
                <a:srgbClr val="000000"/>
              </a:solidFill>
              <a:effectLst/>
              <a:uLnTx/>
              <a:uFillTx/>
              <a:latin typeface="Arial" charset="0"/>
              <a:ea typeface="+mn-ea"/>
              <a:cs typeface="+mn-cs"/>
            </a:endParaRPr>
          </a:p>
          <a:p>
            <a:pPr marL="285750" indent="-285750">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latin typeface="Arial" charset="0"/>
                <a:ea typeface="+mn-ea"/>
                <a:cs typeface="+mn-cs"/>
              </a:rPr>
              <a:t>Free of charge / included in MCU price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329431A9-9F5B-4D59-B4C7-41A97F441166}"/>
              </a:ext>
            </a:extLst>
          </p:cNvPr>
          <p:cNvSpPr/>
          <p:nvPr/>
        </p:nvSpPr>
        <p:spPr>
          <a:xfrm>
            <a:off x="305831" y="1136596"/>
            <a:ext cx="5910919" cy="147732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rgbClr val="4FABE3"/>
                </a:solidFill>
                <a:effectLst/>
                <a:uLnTx/>
                <a:uFillTx/>
                <a:latin typeface="Arial" charset="0"/>
                <a:ea typeface="+mn-ea"/>
                <a:cs typeface="+mn-cs"/>
              </a:rPr>
              <a:t>Premium software:</a:t>
            </a:r>
            <a:endParaRPr kumimoji="0" lang="en-US" b="1" i="0" u="none" strike="noStrike" kern="1200" cap="none" spc="0" normalizeH="0" baseline="0" noProof="0">
              <a:ln>
                <a:noFill/>
              </a:ln>
              <a:solidFill>
                <a:srgbClr val="000000"/>
              </a:solidFill>
              <a:effectLst/>
              <a:uLnTx/>
              <a:uFillTx/>
              <a:latin typeface="Arial" charset="0"/>
              <a:ea typeface="+mn-ea"/>
              <a:cs typeface="+mn-cs"/>
            </a:endParaRPr>
          </a:p>
          <a:p>
            <a:pPr marL="285750" indent="-285750">
              <a:buFont typeface="Arial" panose="020B0604020202020204" pitchFamily="34" charset="0"/>
              <a:buChar char="•"/>
              <a:defRPr/>
            </a:pPr>
            <a:r>
              <a:rPr lang="en-US">
                <a:solidFill>
                  <a:srgbClr val="000000"/>
                </a:solidFill>
              </a:rPr>
              <a:t>NXP supplied</a:t>
            </a:r>
          </a:p>
          <a:p>
            <a:pPr marL="285750" indent="-285750">
              <a:buFont typeface="Arial" panose="020B0604020202020204" pitchFamily="34" charset="0"/>
              <a:buChar char="•"/>
              <a:defRPr/>
            </a:pPr>
            <a:r>
              <a:rPr lang="en-US">
                <a:solidFill>
                  <a:srgbClr val="000000"/>
                </a:solidFill>
              </a:rPr>
              <a:t>Production grade / Automotive SPICE </a:t>
            </a:r>
          </a:p>
          <a:p>
            <a:pPr marL="285750" indent="-285750">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latin typeface="Arial" charset="0"/>
                <a:ea typeface="+mn-ea"/>
                <a:cs typeface="+mn-cs"/>
              </a:rPr>
              <a:t>*ISO 2626</a:t>
            </a:r>
            <a:r>
              <a:rPr lang="en-US">
                <a:solidFill>
                  <a:srgbClr val="000000"/>
                </a:solidFill>
              </a:rPr>
              <a:t>2 compliance </a:t>
            </a:r>
            <a:endParaRPr kumimoji="0" lang="en-US" b="0" i="0" u="none" strike="noStrike" kern="1200" cap="none" spc="0" normalizeH="0" baseline="0" noProof="0">
              <a:ln>
                <a:noFill/>
              </a:ln>
              <a:solidFill>
                <a:srgbClr val="000000"/>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Arial" charset="0"/>
                <a:ea typeface="+mn-ea"/>
                <a:cs typeface="+mn-cs"/>
              </a:rPr>
              <a:t>Purchase via special MCU part number </a:t>
            </a:r>
            <a:r>
              <a:rPr kumimoji="0" lang="en-US" sz="1400" b="0" i="0" u="none" strike="noStrike" kern="1200" cap="none" spc="0" normalizeH="0" baseline="0" noProof="0">
                <a:ln>
                  <a:noFill/>
                </a:ln>
                <a:solidFill>
                  <a:srgbClr val="000000"/>
                </a:solidFill>
                <a:effectLst/>
                <a:uLnTx/>
                <a:uFillTx/>
                <a:latin typeface="Arial" charset="0"/>
                <a:ea typeface="+mn-ea"/>
                <a:cs typeface="+mn-cs"/>
              </a:rPr>
              <a:t>/one-time license</a:t>
            </a:r>
          </a:p>
        </p:txBody>
      </p:sp>
      <p:sp>
        <p:nvSpPr>
          <p:cNvPr id="21" name="TextBox 20">
            <a:extLst>
              <a:ext uri="{FF2B5EF4-FFF2-40B4-BE49-F238E27FC236}">
                <a16:creationId xmlns:a16="http://schemas.microsoft.com/office/drawing/2014/main" id="{9CE34E56-7330-4C89-A6C4-16A8A6C36897}"/>
              </a:ext>
            </a:extLst>
          </p:cNvPr>
          <p:cNvSpPr txBox="1"/>
          <p:nvPr/>
        </p:nvSpPr>
        <p:spPr>
          <a:xfrm>
            <a:off x="305831" y="4661049"/>
            <a:ext cx="5910919" cy="1200329"/>
          </a:xfrm>
          <a:prstGeom prst="rect">
            <a:avLst/>
          </a:prstGeom>
          <a:noFill/>
        </p:spPr>
        <p:txBody>
          <a:bodyPr wrap="square">
            <a:spAutoFit/>
          </a:bodyPr>
          <a:lstStyle/>
          <a:p>
            <a:r>
              <a:rPr kumimoji="0" lang="en-US" b="1" i="0" u="none" strike="noStrike" kern="1200" cap="none" spc="0" normalizeH="0" baseline="0" noProof="0">
                <a:ln>
                  <a:noFill/>
                </a:ln>
                <a:solidFill>
                  <a:schemeClr val="accent3"/>
                </a:solidFill>
                <a:effectLst/>
                <a:uLnTx/>
                <a:uFillTx/>
                <a:latin typeface="Arial" charset="0"/>
                <a:ea typeface="+mn-ea"/>
                <a:cs typeface="+mn-cs"/>
              </a:rPr>
              <a:t>Reference software</a:t>
            </a:r>
            <a:r>
              <a:rPr kumimoji="0" lang="en-US" b="0" i="0" u="none" strike="noStrike" kern="1200" cap="none" spc="0" normalizeH="0" baseline="0" noProof="0">
                <a:ln>
                  <a:noFill/>
                </a:ln>
                <a:solidFill>
                  <a:schemeClr val="accent3"/>
                </a:solidFill>
                <a:effectLst/>
                <a:uLnTx/>
                <a:uFillTx/>
                <a:latin typeface="Arial" charset="0"/>
                <a:ea typeface="+mn-ea"/>
                <a:cs typeface="+mn-cs"/>
              </a:rPr>
              <a:t>:</a:t>
            </a:r>
          </a:p>
          <a:p>
            <a:pPr marL="285750" indent="-285750">
              <a:buFont typeface="Arial" panose="020B0604020202020204" pitchFamily="34" charset="0"/>
              <a:buChar char="•"/>
              <a:defRPr/>
            </a:pPr>
            <a:r>
              <a:rPr lang="en-US">
                <a:solidFill>
                  <a:srgbClr val="000000"/>
                </a:solidFill>
              </a:rPr>
              <a:t>NXP &amp; 3</a:t>
            </a:r>
            <a:r>
              <a:rPr lang="en-US" baseline="30000">
                <a:solidFill>
                  <a:srgbClr val="000000"/>
                </a:solidFill>
              </a:rPr>
              <a:t>rd</a:t>
            </a:r>
            <a:r>
              <a:rPr lang="en-US">
                <a:solidFill>
                  <a:srgbClr val="000000"/>
                </a:solidFill>
              </a:rPr>
              <a:t> party supplied</a:t>
            </a:r>
          </a:p>
          <a:p>
            <a:pPr marL="285750" indent="-285750">
              <a:buFont typeface="Arial" panose="020B0604020202020204" pitchFamily="34" charset="0"/>
              <a:buChar char="•"/>
              <a:defRPr/>
            </a:pPr>
            <a:r>
              <a:rPr lang="en-US">
                <a:solidFill>
                  <a:srgbClr val="000000"/>
                </a:solidFill>
              </a:rPr>
              <a:t>For reference use</a:t>
            </a:r>
            <a:endParaRPr kumimoji="0" lang="en-US" b="0" i="0" u="none" strike="noStrike" kern="1200" cap="none" spc="0" normalizeH="0" baseline="0" noProof="0">
              <a:ln>
                <a:noFill/>
              </a:ln>
              <a:solidFill>
                <a:srgbClr val="000000"/>
              </a:solidFill>
              <a:effectLst/>
              <a:uLnTx/>
              <a:uFillTx/>
              <a:latin typeface="Arial" charset="0"/>
              <a:ea typeface="+mn-ea"/>
              <a:cs typeface="+mn-cs"/>
            </a:endParaRPr>
          </a:p>
          <a:p>
            <a:pPr marL="285750" indent="-285750">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latin typeface="Arial" charset="0"/>
                <a:ea typeface="+mn-ea"/>
                <a:cs typeface="+mn-cs"/>
              </a:rPr>
              <a:t>Free of charge / included in MCU price</a:t>
            </a:r>
          </a:p>
        </p:txBody>
      </p:sp>
      <p:sp>
        <p:nvSpPr>
          <p:cNvPr id="22" name="Rectangle 21">
            <a:extLst>
              <a:ext uri="{FF2B5EF4-FFF2-40B4-BE49-F238E27FC236}">
                <a16:creationId xmlns:a16="http://schemas.microsoft.com/office/drawing/2014/main" id="{3F24CD90-94D9-49B0-B84B-457124E33A41}"/>
              </a:ext>
            </a:extLst>
          </p:cNvPr>
          <p:cNvSpPr/>
          <p:nvPr/>
        </p:nvSpPr>
        <p:spPr>
          <a:xfrm>
            <a:off x="6289589" y="4662241"/>
            <a:ext cx="5563668" cy="120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 </a:t>
            </a:r>
            <a:r>
              <a:rPr lang="en-US" sz="1600">
                <a:solidFill>
                  <a:prstClr val="white"/>
                </a:solidFill>
                <a:latin typeface="Arial"/>
              </a:rPr>
              <a:t>LIN &amp; </a:t>
            </a:r>
            <a:r>
              <a:rPr kumimoji="0" lang="en-US" sz="1600" b="0" i="0" u="none" strike="noStrike" kern="1200" cap="none" spc="0" normalizeH="0" baseline="0" noProof="0">
                <a:ln>
                  <a:noFill/>
                </a:ln>
                <a:solidFill>
                  <a:prstClr val="white"/>
                </a:solidFill>
                <a:effectLst/>
                <a:uLnTx/>
                <a:uFillTx/>
                <a:latin typeface="Arial"/>
                <a:ea typeface="+mn-ea"/>
                <a:cs typeface="+mn-cs"/>
              </a:rPr>
              <a:t>TCP/IP stacks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a:solidFill>
                  <a:prstClr val="white"/>
                </a:solidFill>
                <a:latin typeface="Arial"/>
              </a:rPr>
              <a:t> </a:t>
            </a:r>
            <a:r>
              <a:rPr kumimoji="0" lang="en-US" sz="1600" b="0" i="0" u="none" strike="noStrike" kern="1200" cap="none" spc="0" normalizeH="0" baseline="0" noProof="0">
                <a:ln>
                  <a:noFill/>
                </a:ln>
                <a:solidFill>
                  <a:prstClr val="white"/>
                </a:solidFill>
                <a:effectLst/>
                <a:uLnTx/>
                <a:uFillTx/>
                <a:latin typeface="Arial"/>
                <a:ea typeface="+mn-ea"/>
                <a:cs typeface="+mn-cs"/>
              </a:rPr>
              <a:t>FreeRTOS OS</a:t>
            </a:r>
          </a:p>
        </p:txBody>
      </p:sp>
    </p:spTree>
    <p:extLst>
      <p:ext uri="{BB962C8B-B14F-4D97-AF65-F5344CB8AC3E}">
        <p14:creationId xmlns:p14="http://schemas.microsoft.com/office/powerpoint/2010/main" val="1728825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5585C-A7C4-4818-BB2D-099ABCBFC609}"/>
              </a:ext>
            </a:extLst>
          </p:cNvPr>
          <p:cNvSpPr>
            <a:spLocks noGrp="1"/>
          </p:cNvSpPr>
          <p:nvPr>
            <p:ph type="title"/>
          </p:nvPr>
        </p:nvSpPr>
        <p:spPr/>
        <p:txBody>
          <a:bodyPr/>
          <a:lstStyle/>
          <a:p>
            <a:r>
              <a:rPr lang="en-US"/>
              <a:t>Real-Time DRIVERS (RTD)</a:t>
            </a:r>
            <a:br>
              <a:rPr lang="en-US"/>
            </a:br>
            <a:r>
              <a:rPr lang="en-US"/>
              <a:t>new, innovative software drivers for AUTOSAR and non-AUTOSAR applications</a:t>
            </a:r>
          </a:p>
        </p:txBody>
      </p:sp>
      <p:sp>
        <p:nvSpPr>
          <p:cNvPr id="5" name="Text Placeholder 2">
            <a:extLst>
              <a:ext uri="{FF2B5EF4-FFF2-40B4-BE49-F238E27FC236}">
                <a16:creationId xmlns:a16="http://schemas.microsoft.com/office/drawing/2014/main" id="{86E903F0-677F-634B-B94C-077B2BB01600}"/>
              </a:ext>
            </a:extLst>
          </p:cNvPr>
          <p:cNvSpPr>
            <a:spLocks noGrp="1"/>
          </p:cNvSpPr>
          <p:nvPr>
            <p:ph type="body" sz="quarter" idx="10"/>
          </p:nvPr>
        </p:nvSpPr>
        <p:spPr>
          <a:xfrm>
            <a:off x="394775" y="1507585"/>
            <a:ext cx="6256134" cy="4816974"/>
          </a:xfrm>
        </p:spPr>
        <p:txBody>
          <a:bodyPr>
            <a:normAutofit lnSpcReduction="10000"/>
          </a:bodyPr>
          <a:lstStyle/>
          <a:p>
            <a:r>
              <a:rPr lang="en-US" sz="1800"/>
              <a:t>Specifically focused on </a:t>
            </a:r>
            <a:r>
              <a:rPr lang="en-US" sz="1800" b="1"/>
              <a:t>Real Time Software</a:t>
            </a:r>
            <a:r>
              <a:rPr lang="en-US" sz="1800"/>
              <a:t> </a:t>
            </a:r>
          </a:p>
          <a:p>
            <a:endParaRPr lang="en-US" sz="1800"/>
          </a:p>
          <a:p>
            <a:r>
              <a:rPr lang="en-US" sz="1800"/>
              <a:t>Targeted for MCUs based </a:t>
            </a:r>
            <a:r>
              <a:rPr lang="en-US" sz="1800" b="1"/>
              <a:t>on Arm</a:t>
            </a:r>
            <a:r>
              <a:rPr lang="en-US" sz="1800" b="1" baseline="30000"/>
              <a:t>®</a:t>
            </a:r>
            <a:r>
              <a:rPr lang="en-US" sz="1800" b="1"/>
              <a:t> Cortex</a:t>
            </a:r>
            <a:r>
              <a:rPr lang="en-US" sz="1800" b="1" baseline="30000"/>
              <a:t>®</a:t>
            </a:r>
            <a:r>
              <a:rPr lang="en-US" sz="1800" b="1"/>
              <a:t>-M cores:</a:t>
            </a:r>
            <a:br>
              <a:rPr lang="en-US" sz="1800" b="1"/>
            </a:br>
            <a:r>
              <a:rPr lang="en-US" sz="1600" b="1"/>
              <a:t>S32K3, S32K1 and S32G2 supported now</a:t>
            </a:r>
          </a:p>
          <a:p>
            <a:pPr marL="0" indent="0">
              <a:buNone/>
            </a:pPr>
            <a:endParaRPr lang="en-US" sz="1800" b="1"/>
          </a:p>
          <a:p>
            <a:r>
              <a:rPr lang="en-US" sz="1800" b="1"/>
              <a:t>Compatible solution </a:t>
            </a:r>
            <a:r>
              <a:rPr lang="en-US" sz="1800"/>
              <a:t>across S32 processors </a:t>
            </a:r>
          </a:p>
          <a:p>
            <a:endParaRPr lang="en-US" sz="1800"/>
          </a:p>
          <a:p>
            <a:r>
              <a:rPr lang="en-US" sz="1800"/>
              <a:t>ISO 26262 </a:t>
            </a:r>
            <a:r>
              <a:rPr lang="en-US" sz="1800" b="1"/>
              <a:t>functional safety </a:t>
            </a:r>
            <a:r>
              <a:rPr lang="en-US" sz="1800"/>
              <a:t>compliant (up to ASIL D)</a:t>
            </a:r>
          </a:p>
          <a:p>
            <a:endParaRPr lang="en-US" sz="1800"/>
          </a:p>
          <a:p>
            <a:r>
              <a:rPr lang="en-US" sz="1800" b="1">
                <a:solidFill>
                  <a:srgbClr val="000000"/>
                </a:solidFill>
              </a:rPr>
              <a:t>Automotive-grade and production ready</a:t>
            </a:r>
          </a:p>
          <a:p>
            <a:endParaRPr lang="en-US" sz="1800" b="1">
              <a:solidFill>
                <a:srgbClr val="000000"/>
              </a:solidFill>
            </a:endParaRPr>
          </a:p>
          <a:p>
            <a:r>
              <a:rPr lang="en-US" sz="1800">
                <a:solidFill>
                  <a:srgbClr val="000000"/>
                </a:solidFill>
              </a:rPr>
              <a:t>Production license </a:t>
            </a:r>
            <a:r>
              <a:rPr lang="en-US" sz="1800" b="1">
                <a:solidFill>
                  <a:srgbClr val="000000"/>
                </a:solidFill>
              </a:rPr>
              <a:t>included in silicon price</a:t>
            </a:r>
          </a:p>
          <a:p>
            <a:endParaRPr lang="en-US" sz="1800" b="1">
              <a:solidFill>
                <a:srgbClr val="000000"/>
              </a:solidFill>
            </a:endParaRPr>
          </a:p>
          <a:p>
            <a:r>
              <a:rPr lang="en-GB" sz="1800">
                <a:hlinkClick r:id="rId3"/>
              </a:rPr>
              <a:t>News Brief</a:t>
            </a:r>
            <a:r>
              <a:rPr lang="en-GB" sz="1800"/>
              <a:t> and more info @ </a:t>
            </a:r>
            <a:r>
              <a:rPr lang="en-GB" sz="1800">
                <a:hlinkClick r:id="rId4"/>
              </a:rPr>
              <a:t>nxp.com/RTD</a:t>
            </a:r>
            <a:r>
              <a:rPr lang="en-GB" sz="1800"/>
              <a:t> </a:t>
            </a:r>
            <a:endParaRPr lang="en-US" sz="1800" b="1">
              <a:solidFill>
                <a:srgbClr val="000000"/>
              </a:solidFill>
            </a:endParaRPr>
          </a:p>
        </p:txBody>
      </p:sp>
      <p:grpSp>
        <p:nvGrpSpPr>
          <p:cNvPr id="7" name="Group 6">
            <a:extLst>
              <a:ext uri="{FF2B5EF4-FFF2-40B4-BE49-F238E27FC236}">
                <a16:creationId xmlns:a16="http://schemas.microsoft.com/office/drawing/2014/main" id="{D0489174-D3A9-5347-A334-77724CEE37EA}"/>
              </a:ext>
            </a:extLst>
          </p:cNvPr>
          <p:cNvGrpSpPr/>
          <p:nvPr/>
        </p:nvGrpSpPr>
        <p:grpSpPr>
          <a:xfrm>
            <a:off x="7045915" y="2075990"/>
            <a:ext cx="4751310" cy="3705601"/>
            <a:chOff x="8182812" y="2075231"/>
            <a:chExt cx="4751310" cy="4039453"/>
          </a:xfrm>
        </p:grpSpPr>
        <p:graphicFrame>
          <p:nvGraphicFramePr>
            <p:cNvPr id="8" name="Diagram 7">
              <a:extLst>
                <a:ext uri="{FF2B5EF4-FFF2-40B4-BE49-F238E27FC236}">
                  <a16:creationId xmlns:a16="http://schemas.microsoft.com/office/drawing/2014/main" id="{97F6ED2F-411F-F945-8D3D-B479F4BA57AA}"/>
                </a:ext>
              </a:extLst>
            </p:cNvPr>
            <p:cNvGraphicFramePr/>
            <p:nvPr/>
          </p:nvGraphicFramePr>
          <p:xfrm>
            <a:off x="8182812" y="2075231"/>
            <a:ext cx="4751310" cy="40117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a:extLst>
                <a:ext uri="{FF2B5EF4-FFF2-40B4-BE49-F238E27FC236}">
                  <a16:creationId xmlns:a16="http://schemas.microsoft.com/office/drawing/2014/main" id="{35F4EAA3-B96D-CB4C-83C4-9602C986F34A}"/>
                </a:ext>
              </a:extLst>
            </p:cNvPr>
            <p:cNvSpPr/>
            <p:nvPr/>
          </p:nvSpPr>
          <p:spPr>
            <a:xfrm>
              <a:off x="8627738" y="5779178"/>
              <a:ext cx="2569806" cy="33550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AUTOSAR &amp; non-AUTOSAR</a:t>
              </a:r>
            </a:p>
          </p:txBody>
        </p:sp>
      </p:grpSp>
    </p:spTree>
    <p:extLst>
      <p:ext uri="{BB962C8B-B14F-4D97-AF65-F5344CB8AC3E}">
        <p14:creationId xmlns:p14="http://schemas.microsoft.com/office/powerpoint/2010/main" val="11495271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2F049E-DE58-41D4-AE1F-F1107BAA5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7723" y="1068113"/>
            <a:ext cx="6820702" cy="3183525"/>
          </a:xfrm>
          <a:prstGeom prst="rect">
            <a:avLst/>
          </a:prstGeom>
        </p:spPr>
      </p:pic>
      <p:sp>
        <p:nvSpPr>
          <p:cNvPr id="5" name="Rectangle 4">
            <a:extLst>
              <a:ext uri="{FF2B5EF4-FFF2-40B4-BE49-F238E27FC236}">
                <a16:creationId xmlns:a16="http://schemas.microsoft.com/office/drawing/2014/main" id="{BA1AE738-79CB-444E-8089-39B1FBAE382B}"/>
              </a:ext>
            </a:extLst>
          </p:cNvPr>
          <p:cNvSpPr/>
          <p:nvPr/>
        </p:nvSpPr>
        <p:spPr>
          <a:xfrm>
            <a:off x="5044228" y="4210014"/>
            <a:ext cx="6735100" cy="37594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en-US" sz="1400">
                <a:solidFill>
                  <a:schemeClr val="bg1"/>
                </a:solidFill>
                <a:latin typeface="+mj-lt"/>
              </a:rPr>
              <a:t>NXP (S32) HW</a:t>
            </a:r>
          </a:p>
        </p:txBody>
      </p:sp>
      <p:sp>
        <p:nvSpPr>
          <p:cNvPr id="6" name="TextBox 5">
            <a:extLst>
              <a:ext uri="{FF2B5EF4-FFF2-40B4-BE49-F238E27FC236}">
                <a16:creationId xmlns:a16="http://schemas.microsoft.com/office/drawing/2014/main" id="{305C51BE-2ED3-48BB-8780-DF742E38531A}"/>
              </a:ext>
            </a:extLst>
          </p:cNvPr>
          <p:cNvSpPr txBox="1"/>
          <p:nvPr/>
        </p:nvSpPr>
        <p:spPr>
          <a:xfrm>
            <a:off x="412673" y="1015902"/>
            <a:ext cx="4570144" cy="4202468"/>
          </a:xfrm>
          <a:prstGeom prst="rect">
            <a:avLst/>
          </a:prstGeom>
          <a:noFill/>
        </p:spPr>
        <p:txBody>
          <a:bodyPr wrap="square" lIns="91440" tIns="45720" rIns="91440" rtlCol="0" anchor="t">
            <a:noAutofit/>
          </a:bodyPr>
          <a:lstStyle/>
          <a:p>
            <a:pPr algn="l">
              <a:spcBef>
                <a:spcPts val="600"/>
              </a:spcBef>
            </a:pPr>
            <a:r>
              <a:rPr lang="en-US" sz="1600">
                <a:latin typeface="Arial" panose="020B0604020202020204" pitchFamily="34" charset="0"/>
                <a:cs typeface="Arial" panose="020B0604020202020204" pitchFamily="34" charset="0"/>
              </a:rPr>
              <a:t>An RTD driver has two sets of APIs:</a:t>
            </a:r>
          </a:p>
          <a:p>
            <a:pPr marL="285750" indent="-285750">
              <a:spcBef>
                <a:spcPts val="600"/>
              </a:spcBef>
              <a:buFont typeface="Courier New" panose="02070309020205020404" pitchFamily="49" charset="0"/>
              <a:buChar char="o"/>
            </a:pPr>
            <a:r>
              <a:rPr lang="en-US" sz="1400" b="1">
                <a:latin typeface="Arial" panose="020B0604020202020204" pitchFamily="34" charset="0"/>
                <a:cs typeface="Arial" panose="020B0604020202020204" pitchFamily="34" charset="0"/>
              </a:rPr>
              <a:t>High-Level Interface</a:t>
            </a:r>
            <a:r>
              <a:rPr lang="en-US" sz="1400">
                <a:latin typeface="Arial" panose="020B0604020202020204" pitchFamily="34" charset="0"/>
                <a:cs typeface="Arial" panose="020B0604020202020204" pitchFamily="34" charset="0"/>
              </a:rPr>
              <a:t>: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AUTOSAR 4.4 implementation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non-AUTOSAR implementation </a:t>
            </a:r>
          </a:p>
          <a:p>
            <a:pPr marL="285750" indent="-285750">
              <a:spcBef>
                <a:spcPts val="600"/>
              </a:spcBef>
              <a:buFont typeface="Courier New" panose="02070309020205020404" pitchFamily="49" charset="0"/>
              <a:buChar char="o"/>
            </a:pPr>
            <a:r>
              <a:rPr lang="en-US" sz="1400" b="1">
                <a:latin typeface="Arial" panose="020B0604020202020204" pitchFamily="34" charset="0"/>
                <a:cs typeface="Arial" panose="020B0604020202020204" pitchFamily="34" charset="0"/>
              </a:rPr>
              <a:t>Low-Level Interface</a:t>
            </a:r>
            <a:r>
              <a:rPr lang="en-US" sz="1400">
                <a:latin typeface="Arial" panose="020B0604020202020204" pitchFamily="34" charset="0"/>
                <a:cs typeface="Arial" panose="020B0604020202020204" pitchFamily="34" charset="0"/>
              </a:rPr>
              <a:t>: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non-AUTOSAR implementation</a:t>
            </a:r>
          </a:p>
          <a:p>
            <a:pPr>
              <a:spcBef>
                <a:spcPts val="600"/>
              </a:spcBef>
            </a:pPr>
            <a:endParaRPr lang="en-US" sz="1600">
              <a:latin typeface="Arial" panose="020B0604020202020204" pitchFamily="34" charset="0"/>
              <a:cs typeface="Arial" panose="020B0604020202020204" pitchFamily="34" charset="0"/>
            </a:endParaRPr>
          </a:p>
          <a:p>
            <a:pPr>
              <a:spcBef>
                <a:spcPts val="600"/>
              </a:spcBef>
            </a:pPr>
            <a:r>
              <a:rPr lang="en-US" sz="1600">
                <a:latin typeface="Arial" panose="020B0604020202020204" pitchFamily="34" charset="0"/>
                <a:cs typeface="Arial" panose="020B0604020202020204" pitchFamily="34" charset="0"/>
              </a:rPr>
              <a:t>Optional </a:t>
            </a:r>
            <a:r>
              <a:rPr lang="en-US" sz="1600" b="1">
                <a:latin typeface="Arial" panose="020B0604020202020204" pitchFamily="34" charset="0"/>
                <a:cs typeface="Arial" panose="020B0604020202020204" pitchFamily="34" charset="0"/>
              </a:rPr>
              <a:t>stacks: </a:t>
            </a:r>
            <a:r>
              <a:rPr lang="en-US" sz="1600">
                <a:latin typeface="Arial" panose="020B0604020202020204" pitchFamily="34" charset="0"/>
                <a:cs typeface="Arial" panose="020B0604020202020204" pitchFamily="34" charset="0"/>
              </a:rPr>
              <a:t>LIN, TCP/IP</a:t>
            </a:r>
          </a:p>
          <a:p>
            <a:pPr marL="285750" indent="-285750">
              <a:buFont typeface="Arial" panose="020B0604020202020204" pitchFamily="34" charset="0"/>
              <a:buChar char="•"/>
            </a:pPr>
            <a:endParaRPr lang="en-US" sz="1600" b="1">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Drivers</a:t>
            </a:r>
            <a:r>
              <a:rPr lang="en-US" sz="1600">
                <a:latin typeface="Arial" panose="020B0604020202020204" pitchFamily="34" charset="0"/>
                <a:cs typeface="Arial" panose="020B0604020202020204" pitchFamily="34" charset="0"/>
              </a:rPr>
              <a:t> for additional NXP ICs in both AUTOSAR and non-AUTOSAR implementation.  For S32K3: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FS26 – SBC</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TJA1103 – ENET PHY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TJA115x – Secure CAN PHY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JA1145A – CAN PHY</a:t>
            </a:r>
          </a:p>
          <a:p>
            <a:pPr marL="285750" indent="-285750">
              <a:spcBef>
                <a:spcPts val="600"/>
              </a:spcBef>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a:spcBef>
                <a:spcPts val="600"/>
              </a:spcBef>
            </a:pPr>
            <a:r>
              <a:rPr lang="en-US" sz="1600">
                <a:latin typeface="Arial" panose="020B0604020202020204" pitchFamily="34" charset="0"/>
                <a:cs typeface="Arial" panose="020B0604020202020204" pitchFamily="34" charset="0"/>
              </a:rPr>
              <a:t>Integrated with </a:t>
            </a:r>
            <a:r>
              <a:rPr lang="en-US" sz="1600" b="1">
                <a:latin typeface="Arial" panose="020B0604020202020204" pitchFamily="34" charset="0"/>
                <a:cs typeface="Arial" panose="020B0604020202020204" pitchFamily="34" charset="0"/>
              </a:rPr>
              <a:t>NXP S32 Design Studio </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 S32 Configuration Tool </a:t>
            </a:r>
            <a:r>
              <a:rPr lang="en-US" sz="1600" b="1" kern="0">
                <a:solidFill>
                  <a:srgbClr val="000000"/>
                </a:solidFill>
              </a:rPr>
              <a:t> </a:t>
            </a:r>
            <a:r>
              <a:rPr lang="en-US" sz="1600" b="1">
                <a:latin typeface="Arial" panose="020B0604020202020204" pitchFamily="34" charset="0"/>
                <a:cs typeface="Arial" panose="020B0604020202020204" pitchFamily="34" charset="0"/>
              </a:rPr>
              <a:t> </a:t>
            </a:r>
          </a:p>
          <a:p>
            <a:pPr marL="285750" indent="-285750">
              <a:spcBef>
                <a:spcPts val="600"/>
              </a:spcBef>
              <a:buFont typeface="Arial" panose="020B0604020202020204" pitchFamily="34" charset="0"/>
              <a:buChar char="•"/>
            </a:pPr>
            <a:endParaRPr lang="en-US" sz="1600" kern="0">
              <a:solidFill>
                <a:srgbClr val="000000"/>
              </a:solidFill>
              <a:latin typeface="Arial"/>
              <a:cs typeface="Arial"/>
            </a:endParaRPr>
          </a:p>
          <a:p>
            <a:pPr>
              <a:spcBef>
                <a:spcPts val="600"/>
              </a:spcBef>
            </a:pPr>
            <a:r>
              <a:rPr lang="en-US" sz="1600" kern="0">
                <a:solidFill>
                  <a:srgbClr val="000000"/>
                </a:solidFill>
                <a:latin typeface="Arial"/>
                <a:cs typeface="Arial"/>
              </a:rPr>
              <a:t>Supports </a:t>
            </a:r>
            <a:r>
              <a:rPr lang="en-US" sz="1600" b="1" kern="0">
                <a:solidFill>
                  <a:srgbClr val="000000"/>
                </a:solidFill>
                <a:latin typeface="Arial"/>
                <a:cs typeface="Arial"/>
              </a:rPr>
              <a:t>multiple toolchains</a:t>
            </a:r>
            <a:r>
              <a:rPr lang="en-US" sz="1600" kern="0">
                <a:solidFill>
                  <a:srgbClr val="000000"/>
                </a:solidFill>
                <a:latin typeface="Arial"/>
                <a:cs typeface="Arial"/>
              </a:rPr>
              <a:t>: </a:t>
            </a:r>
            <a:r>
              <a:rPr lang="en-US" sz="1400" kern="0">
                <a:solidFill>
                  <a:srgbClr val="000000"/>
                </a:solidFill>
                <a:latin typeface="Arial"/>
                <a:cs typeface="Arial"/>
              </a:rPr>
              <a:t>GCC, GHS, IAR </a:t>
            </a:r>
            <a:endParaRPr lang="en-US" sz="1600" kern="0">
              <a:solidFill>
                <a:srgbClr val="000000"/>
              </a:solidFill>
              <a:latin typeface="Arial"/>
              <a:cs typeface="Arial"/>
            </a:endParaRPr>
          </a:p>
          <a:p>
            <a:pPr marL="285750" indent="-285750">
              <a:spcBef>
                <a:spcPts val="600"/>
              </a:spcBef>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a:spcBef>
                <a:spcPts val="600"/>
              </a:spcBef>
            </a:pPr>
            <a:endParaRPr lang="en-US" sz="1600">
              <a:latin typeface="Arial" panose="020B0604020202020204" pitchFamily="34" charset="0"/>
              <a:cs typeface="Arial" panose="020B0604020202020204" pitchFamily="34" charset="0"/>
            </a:endParaRPr>
          </a:p>
        </p:txBody>
      </p:sp>
      <p:pic>
        <p:nvPicPr>
          <p:cNvPr id="7" name="Picture 6" descr="Diagram, Word&#10;&#10;Description automatically generated">
            <a:extLst>
              <a:ext uri="{FF2B5EF4-FFF2-40B4-BE49-F238E27FC236}">
                <a16:creationId xmlns:a16="http://schemas.microsoft.com/office/drawing/2014/main" id="{AD7527D8-B208-4B44-BAEF-1A1032B2D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9265" y="4983428"/>
            <a:ext cx="6500062" cy="1412760"/>
          </a:xfrm>
          <a:prstGeom prst="rect">
            <a:avLst/>
          </a:prstGeom>
        </p:spPr>
      </p:pic>
      <p:sp>
        <p:nvSpPr>
          <p:cNvPr id="10" name="Title 3">
            <a:extLst>
              <a:ext uri="{FF2B5EF4-FFF2-40B4-BE49-F238E27FC236}">
                <a16:creationId xmlns:a16="http://schemas.microsoft.com/office/drawing/2014/main" id="{0BECAFDD-5D71-AC4C-B7E0-87459525C9B2}"/>
              </a:ext>
            </a:extLst>
          </p:cNvPr>
          <p:cNvSpPr>
            <a:spLocks noGrp="1"/>
          </p:cNvSpPr>
          <p:nvPr>
            <p:ph type="title"/>
          </p:nvPr>
        </p:nvSpPr>
        <p:spPr>
          <a:xfrm>
            <a:off x="394775" y="414064"/>
            <a:ext cx="11425752" cy="654049"/>
          </a:xfrm>
        </p:spPr>
        <p:txBody>
          <a:bodyPr/>
          <a:lstStyle/>
          <a:p>
            <a:r>
              <a:rPr lang="en-US">
                <a:solidFill>
                  <a:schemeClr val="tx1"/>
                </a:solidFill>
              </a:rPr>
              <a:t>Real-Time DRIVERS (RTD) – OVERVIEW</a:t>
            </a:r>
          </a:p>
        </p:txBody>
      </p:sp>
    </p:spTree>
    <p:extLst>
      <p:ext uri="{BB962C8B-B14F-4D97-AF65-F5344CB8AC3E}">
        <p14:creationId xmlns:p14="http://schemas.microsoft.com/office/powerpoint/2010/main" val="6008298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FA0FE7F-8426-4802-A08A-4FC178D8A121}"/>
              </a:ext>
            </a:extLst>
          </p:cNvPr>
          <p:cNvSpPr txBox="1"/>
          <p:nvPr/>
        </p:nvSpPr>
        <p:spPr>
          <a:xfrm>
            <a:off x="383935" y="1140328"/>
            <a:ext cx="3348005" cy="1433484"/>
          </a:xfrm>
          <a:prstGeom prst="rect">
            <a:avLst/>
          </a:prstGeom>
          <a:noFill/>
        </p:spPr>
        <p:txBody>
          <a:bodyPr wrap="square" lIns="91440" tIns="45720" rIns="9144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E950A"/>
                </a:solidFill>
                <a:effectLst/>
                <a:uLnTx/>
                <a:uFillTx/>
                <a:latin typeface="Arial" charset="0"/>
                <a:ea typeface="+mn-ea"/>
                <a:cs typeface="+mn-cs"/>
              </a:rPr>
              <a:t>Comprehensive service offer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FAE support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FQE analysis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PSIRT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Standard crypto-driver: MCAL</a:t>
            </a:r>
          </a:p>
        </p:txBody>
      </p:sp>
      <p:sp>
        <p:nvSpPr>
          <p:cNvPr id="2" name="Title 1">
            <a:extLst>
              <a:ext uri="{FF2B5EF4-FFF2-40B4-BE49-F238E27FC236}">
                <a16:creationId xmlns:a16="http://schemas.microsoft.com/office/drawing/2014/main" id="{46C0405D-A133-493B-86AB-0D2B21880F47}"/>
              </a:ext>
            </a:extLst>
          </p:cNvPr>
          <p:cNvSpPr>
            <a:spLocks noGrp="1"/>
          </p:cNvSpPr>
          <p:nvPr>
            <p:ph type="title"/>
          </p:nvPr>
        </p:nvSpPr>
        <p:spPr/>
        <p:txBody>
          <a:bodyPr/>
          <a:lstStyle/>
          <a:p>
            <a:r>
              <a:rPr lang="en-US"/>
              <a:t>S32K3 Security solution overview</a:t>
            </a:r>
            <a:br>
              <a:rPr lang="en-US"/>
            </a:br>
            <a:endParaRPr lang="en-US"/>
          </a:p>
        </p:txBody>
      </p:sp>
      <p:pic>
        <p:nvPicPr>
          <p:cNvPr id="7" name="Grafik 6">
            <a:extLst>
              <a:ext uri="{FF2B5EF4-FFF2-40B4-BE49-F238E27FC236}">
                <a16:creationId xmlns:a16="http://schemas.microsoft.com/office/drawing/2014/main" id="{03C82B2A-3867-45F5-A32D-C85A9E9D03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8562" y="2447451"/>
            <a:ext cx="1240644" cy="198576"/>
          </a:xfrm>
          <a:prstGeom prst="rect">
            <a:avLst/>
          </a:prstGeom>
        </p:spPr>
      </p:pic>
      <p:sp>
        <p:nvSpPr>
          <p:cNvPr id="3" name="Rectangle 4">
            <a:extLst>
              <a:ext uri="{FF2B5EF4-FFF2-40B4-BE49-F238E27FC236}">
                <a16:creationId xmlns:a16="http://schemas.microsoft.com/office/drawing/2014/main" id="{B3693361-436C-47AD-9F38-44F4133935D7}"/>
              </a:ext>
            </a:extLst>
          </p:cNvPr>
          <p:cNvSpPr/>
          <p:nvPr/>
        </p:nvSpPr>
        <p:spPr>
          <a:xfrm>
            <a:off x="4556143" y="1959137"/>
            <a:ext cx="2376000" cy="4133851"/>
          </a:xfrm>
          <a:prstGeom prst="rect">
            <a:avLst/>
          </a:prstGeom>
          <a:noFill/>
          <a:ln w="38100" cap="flat" cmpd="sng" algn="ctr">
            <a:solidFill>
              <a:schemeClr val="accent3"/>
            </a:solid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prstClr val="white"/>
                </a:solidFill>
                <a:effectLst/>
                <a:uLnTx/>
                <a:uFillTx/>
                <a:latin typeface="Arial"/>
                <a:ea typeface="+mn-ea"/>
                <a:cs typeface="+mn-cs"/>
              </a:rPr>
              <a:t>	</a:t>
            </a:r>
            <a:r>
              <a:rPr kumimoji="0" lang="fr-FR" sz="1600" b="1" i="0" u="none" strike="noStrike" kern="0" cap="none" spc="0" normalizeH="0" baseline="0" noProof="0">
                <a:ln>
                  <a:noFill/>
                </a:ln>
                <a:solidFill>
                  <a:srgbClr val="000000"/>
                </a:solidFill>
                <a:effectLst/>
                <a:uLnTx/>
                <a:uFillTx/>
                <a:latin typeface="Arial"/>
                <a:ea typeface="+mn-ea"/>
                <a:cs typeface="+mn-cs"/>
              </a:rPr>
              <a:t>S32x</a:t>
            </a:r>
            <a:endParaRPr kumimoji="0" lang="en-US" sz="1600" b="1" i="0" u="none" strike="noStrike" kern="0" cap="none" spc="0" normalizeH="0" baseline="0" noProof="0">
              <a:ln>
                <a:noFill/>
              </a:ln>
              <a:solidFill>
                <a:srgbClr val="000000"/>
              </a:solidFill>
              <a:effectLst/>
              <a:uLnTx/>
              <a:uFillTx/>
              <a:latin typeface="Arial"/>
              <a:ea typeface="+mn-ea"/>
              <a:cs typeface="+mn-cs"/>
            </a:endParaRPr>
          </a:p>
        </p:txBody>
      </p:sp>
      <p:sp>
        <p:nvSpPr>
          <p:cNvPr id="4" name="Rounded Rectangle 4">
            <a:extLst>
              <a:ext uri="{FF2B5EF4-FFF2-40B4-BE49-F238E27FC236}">
                <a16:creationId xmlns:a16="http://schemas.microsoft.com/office/drawing/2014/main" id="{B0E42A6F-9145-4F02-8B94-8E07DFBAA74D}"/>
              </a:ext>
            </a:extLst>
          </p:cNvPr>
          <p:cNvSpPr/>
          <p:nvPr/>
        </p:nvSpPr>
        <p:spPr>
          <a:xfrm>
            <a:off x="4705189" y="2384558"/>
            <a:ext cx="2086750" cy="687750"/>
          </a:xfrm>
          <a:prstGeom prst="rect">
            <a:avLst/>
          </a:prstGeom>
          <a:solidFill>
            <a:schemeClr val="accent1">
              <a:lumMod val="20000"/>
              <a:lumOff val="80000"/>
            </a:schemeClr>
          </a:solidFill>
          <a:ln w="12700" cap="flat" cmpd="sng" algn="ctr">
            <a:noFill/>
            <a:prstDash val="soli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mn-cs"/>
              </a:rPr>
              <a:t>ECU Functions &amp; Features</a:t>
            </a:r>
          </a:p>
        </p:txBody>
      </p:sp>
      <p:sp>
        <p:nvSpPr>
          <p:cNvPr id="6" name="Rounded Rectangle 4">
            <a:extLst>
              <a:ext uri="{FF2B5EF4-FFF2-40B4-BE49-F238E27FC236}">
                <a16:creationId xmlns:a16="http://schemas.microsoft.com/office/drawing/2014/main" id="{C52B0BD2-C2F6-4BB9-8F8F-108D04E563A6}"/>
              </a:ext>
            </a:extLst>
          </p:cNvPr>
          <p:cNvSpPr/>
          <p:nvPr/>
        </p:nvSpPr>
        <p:spPr>
          <a:xfrm>
            <a:off x="6527210" y="2891850"/>
            <a:ext cx="264729" cy="828173"/>
          </a:xfrm>
          <a:prstGeom prst="rect">
            <a:avLst/>
          </a:prstGeom>
          <a:solidFill>
            <a:schemeClr val="accent1">
              <a:lumMod val="20000"/>
              <a:lumOff val="80000"/>
            </a:schemeClr>
          </a:solidFill>
          <a:ln w="12700" cap="flat" cmpd="sng" algn="ctr">
            <a:noFill/>
            <a:prstDash val="soli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23C8D"/>
              </a:solidFill>
              <a:effectLst/>
              <a:uLnTx/>
              <a:uFillTx/>
              <a:latin typeface="Arial"/>
              <a:ea typeface="+mn-ea"/>
              <a:cs typeface="+mn-cs"/>
            </a:endParaRPr>
          </a:p>
        </p:txBody>
      </p:sp>
      <p:sp>
        <p:nvSpPr>
          <p:cNvPr id="10" name="Rounded Rectangle 6">
            <a:extLst>
              <a:ext uri="{FF2B5EF4-FFF2-40B4-BE49-F238E27FC236}">
                <a16:creationId xmlns:a16="http://schemas.microsoft.com/office/drawing/2014/main" id="{DBE57D4C-A6A6-4367-8D94-07AD075C97FB}"/>
              </a:ext>
            </a:extLst>
          </p:cNvPr>
          <p:cNvSpPr/>
          <p:nvPr/>
        </p:nvSpPr>
        <p:spPr>
          <a:xfrm>
            <a:off x="4705189" y="3171588"/>
            <a:ext cx="1724007" cy="553964"/>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mn-cs"/>
              </a:rPr>
              <a:t>High-level Security Stack</a:t>
            </a:r>
            <a:br>
              <a:rPr kumimoji="0" lang="en-US" sz="1200" b="0" i="0" u="none" strike="noStrike" kern="0" cap="none" spc="0" normalizeH="0" baseline="0" noProof="0">
                <a:ln>
                  <a:noFill/>
                </a:ln>
                <a:solidFill>
                  <a:srgbClr val="000000"/>
                </a:solidFill>
                <a:effectLst/>
                <a:uLnTx/>
                <a:uFillTx/>
                <a:latin typeface="Arial"/>
                <a:ea typeface="+mn-ea"/>
                <a:cs typeface="+mn-cs"/>
              </a:rPr>
            </a:br>
            <a:r>
              <a:rPr kumimoji="0" lang="en-US" sz="1050" b="0" i="0" u="none" strike="noStrike" kern="0" cap="none" spc="0" normalizeH="0" baseline="0" noProof="0">
                <a:ln>
                  <a:noFill/>
                </a:ln>
                <a:solidFill>
                  <a:srgbClr val="000000"/>
                </a:solidFill>
                <a:effectLst/>
                <a:uLnTx/>
                <a:uFillTx/>
                <a:latin typeface="Arial"/>
                <a:ea typeface="+mn-ea"/>
                <a:cs typeface="+mn-cs"/>
              </a:rPr>
              <a:t>(AUTOSAR CSM, TLS, etc.)</a:t>
            </a:r>
          </a:p>
        </p:txBody>
      </p:sp>
      <p:sp>
        <p:nvSpPr>
          <p:cNvPr id="14" name="Rectangle 25">
            <a:extLst>
              <a:ext uri="{FF2B5EF4-FFF2-40B4-BE49-F238E27FC236}">
                <a16:creationId xmlns:a16="http://schemas.microsoft.com/office/drawing/2014/main" id="{90FCC4AE-9D92-4634-A452-180A0358A22E}"/>
              </a:ext>
            </a:extLst>
          </p:cNvPr>
          <p:cNvSpPr/>
          <p:nvPr/>
        </p:nvSpPr>
        <p:spPr>
          <a:xfrm>
            <a:off x="8144855" y="1959137"/>
            <a:ext cx="2376000" cy="4206713"/>
          </a:xfrm>
          <a:prstGeom prst="rect">
            <a:avLst/>
          </a:prstGeom>
          <a:noFill/>
          <a:ln w="38100" cap="flat" cmpd="sng" algn="ctr">
            <a:solidFill>
              <a:schemeClr val="accent2"/>
            </a:solid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Arial"/>
                <a:ea typeface="+mn-ea"/>
                <a:cs typeface="+mn-cs"/>
              </a:rPr>
              <a:t>Competition</a:t>
            </a:r>
          </a:p>
        </p:txBody>
      </p:sp>
      <p:sp>
        <p:nvSpPr>
          <p:cNvPr id="16" name="Rounded Rectangle 4">
            <a:extLst>
              <a:ext uri="{FF2B5EF4-FFF2-40B4-BE49-F238E27FC236}">
                <a16:creationId xmlns:a16="http://schemas.microsoft.com/office/drawing/2014/main" id="{674C6860-3CF6-4AD7-BF1E-E3D787DC037C}"/>
              </a:ext>
            </a:extLst>
          </p:cNvPr>
          <p:cNvSpPr/>
          <p:nvPr/>
        </p:nvSpPr>
        <p:spPr>
          <a:xfrm>
            <a:off x="8302596" y="2384558"/>
            <a:ext cx="2082149" cy="687750"/>
          </a:xfrm>
          <a:prstGeom prst="rect">
            <a:avLst/>
          </a:prstGeom>
          <a:solidFill>
            <a:schemeClr val="accent1">
              <a:lumMod val="20000"/>
              <a:lumOff val="80000"/>
            </a:schemeClr>
          </a:solidFill>
          <a:ln w="12700" cap="flat" cmpd="sng" algn="ctr">
            <a:noFill/>
            <a:prstDash val="soli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mn-cs"/>
              </a:rPr>
              <a:t>ECU Functions &amp; Features</a:t>
            </a:r>
          </a:p>
        </p:txBody>
      </p:sp>
      <p:sp>
        <p:nvSpPr>
          <p:cNvPr id="18" name="Rounded Rectangle 4">
            <a:extLst>
              <a:ext uri="{FF2B5EF4-FFF2-40B4-BE49-F238E27FC236}">
                <a16:creationId xmlns:a16="http://schemas.microsoft.com/office/drawing/2014/main" id="{F3DE770A-38DC-493B-B89C-57AB08C4B020}"/>
              </a:ext>
            </a:extLst>
          </p:cNvPr>
          <p:cNvSpPr/>
          <p:nvPr/>
        </p:nvSpPr>
        <p:spPr>
          <a:xfrm>
            <a:off x="10123687" y="2899846"/>
            <a:ext cx="261203" cy="828173"/>
          </a:xfrm>
          <a:prstGeom prst="rect">
            <a:avLst/>
          </a:prstGeom>
          <a:solidFill>
            <a:schemeClr val="accent1">
              <a:lumMod val="20000"/>
              <a:lumOff val="80000"/>
            </a:schemeClr>
          </a:solidFill>
          <a:ln w="12700" cap="flat" cmpd="sng" algn="ctr">
            <a:noFill/>
            <a:prstDash val="soli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23C8D"/>
              </a:solidFill>
              <a:effectLst/>
              <a:uLnTx/>
              <a:uFillTx/>
              <a:latin typeface="Arial"/>
              <a:ea typeface="+mn-ea"/>
              <a:cs typeface="+mn-cs"/>
            </a:endParaRPr>
          </a:p>
        </p:txBody>
      </p:sp>
      <p:sp>
        <p:nvSpPr>
          <p:cNvPr id="20" name="Rounded Rectangle 6">
            <a:extLst>
              <a:ext uri="{FF2B5EF4-FFF2-40B4-BE49-F238E27FC236}">
                <a16:creationId xmlns:a16="http://schemas.microsoft.com/office/drawing/2014/main" id="{DA5BD026-84BA-4C78-B037-47227CF5D51B}"/>
              </a:ext>
            </a:extLst>
          </p:cNvPr>
          <p:cNvSpPr/>
          <p:nvPr/>
        </p:nvSpPr>
        <p:spPr>
          <a:xfrm>
            <a:off x="8306123" y="3171588"/>
            <a:ext cx="1719406" cy="553964"/>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mn-cs"/>
              </a:rPr>
              <a:t>High-level Security Stack</a:t>
            </a:r>
            <a:br>
              <a:rPr kumimoji="0" lang="en-US" sz="1200" b="0" i="0" u="none" strike="noStrike" kern="0" cap="none" spc="0" normalizeH="0" baseline="0" noProof="0">
                <a:ln>
                  <a:noFill/>
                </a:ln>
                <a:solidFill>
                  <a:srgbClr val="000000"/>
                </a:solidFill>
                <a:effectLst/>
                <a:uLnTx/>
                <a:uFillTx/>
                <a:latin typeface="Arial"/>
                <a:ea typeface="+mn-ea"/>
                <a:cs typeface="+mn-cs"/>
              </a:rPr>
            </a:br>
            <a:r>
              <a:rPr kumimoji="0" lang="en-US" sz="1050" b="0" i="0" u="none" strike="noStrike" kern="0" cap="none" spc="0" normalizeH="0" baseline="0" noProof="0">
                <a:ln>
                  <a:noFill/>
                </a:ln>
                <a:solidFill>
                  <a:srgbClr val="000000"/>
                </a:solidFill>
                <a:effectLst/>
                <a:uLnTx/>
                <a:uFillTx/>
                <a:latin typeface="Arial"/>
                <a:ea typeface="+mn-ea"/>
                <a:cs typeface="+mn-cs"/>
              </a:rPr>
              <a:t>(AUTOSAR CSM, TLS, etc.)</a:t>
            </a:r>
          </a:p>
        </p:txBody>
      </p:sp>
      <p:sp>
        <p:nvSpPr>
          <p:cNvPr id="24" name="Rectangle 40">
            <a:extLst>
              <a:ext uri="{FF2B5EF4-FFF2-40B4-BE49-F238E27FC236}">
                <a16:creationId xmlns:a16="http://schemas.microsoft.com/office/drawing/2014/main" id="{421F2580-8BDF-4899-9900-F1AB285C2654}"/>
              </a:ext>
            </a:extLst>
          </p:cNvPr>
          <p:cNvSpPr/>
          <p:nvPr/>
        </p:nvSpPr>
        <p:spPr>
          <a:xfrm>
            <a:off x="4426471" y="1273936"/>
            <a:ext cx="2634054" cy="584775"/>
          </a:xfrm>
          <a:prstGeom prst="rect">
            <a:avLst/>
          </a:prstGeom>
        </p:spPr>
        <p:txBody>
          <a:bodyPr wrap="square" anchor="ctr">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One-stop-shop (HW + FW)</a:t>
            </a:r>
          </a:p>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Cost-optimized solution</a:t>
            </a:r>
          </a:p>
        </p:txBody>
      </p:sp>
      <p:sp>
        <p:nvSpPr>
          <p:cNvPr id="26" name="Rectangle 41">
            <a:extLst>
              <a:ext uri="{FF2B5EF4-FFF2-40B4-BE49-F238E27FC236}">
                <a16:creationId xmlns:a16="http://schemas.microsoft.com/office/drawing/2014/main" id="{E4607853-BF0E-48DB-A40B-1FE49276535A}"/>
              </a:ext>
            </a:extLst>
          </p:cNvPr>
          <p:cNvSpPr/>
          <p:nvPr/>
        </p:nvSpPr>
        <p:spPr>
          <a:xfrm>
            <a:off x="7730493" y="1272295"/>
            <a:ext cx="3204723" cy="584775"/>
          </a:xfrm>
          <a:prstGeom prst="rect">
            <a:avLst/>
          </a:prstGeom>
        </p:spPr>
        <p:txBody>
          <a:bodyPr wrap="none" anchor="ctr">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Two suppliers (HW / FW)</a:t>
            </a:r>
          </a:p>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Higher solution cost &amp; complexity</a:t>
            </a:r>
          </a:p>
        </p:txBody>
      </p:sp>
      <p:pic>
        <p:nvPicPr>
          <p:cNvPr id="28" name="Picture 28">
            <a:extLst>
              <a:ext uri="{FF2B5EF4-FFF2-40B4-BE49-F238E27FC236}">
                <a16:creationId xmlns:a16="http://schemas.microsoft.com/office/drawing/2014/main" id="{3A2252E6-494D-4C56-BF66-D4BC6AEE5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41" y="2012136"/>
            <a:ext cx="1026423" cy="364951"/>
          </a:xfrm>
          <a:prstGeom prst="rect">
            <a:avLst/>
          </a:prstGeom>
          <a:noFill/>
        </p:spPr>
      </p:pic>
      <p:sp>
        <p:nvSpPr>
          <p:cNvPr id="17" name="Rectangle: Rounded Corners 5">
            <a:extLst>
              <a:ext uri="{FF2B5EF4-FFF2-40B4-BE49-F238E27FC236}">
                <a16:creationId xmlns:a16="http://schemas.microsoft.com/office/drawing/2014/main" id="{DB80144C-014B-420F-B853-36A2C91A54A3}"/>
              </a:ext>
            </a:extLst>
          </p:cNvPr>
          <p:cNvSpPr/>
          <p:nvPr/>
        </p:nvSpPr>
        <p:spPr>
          <a:xfrm>
            <a:off x="4709791" y="4343400"/>
            <a:ext cx="2082149" cy="1608419"/>
          </a:xfrm>
          <a:prstGeom prst="roundRect">
            <a:avLst>
              <a:gd name="adj" fmla="val 8969"/>
            </a:avLst>
          </a:prstGeom>
          <a:blipFill>
            <a:blip r:embed="rId4" cstate="screen">
              <a:extLst>
                <a:ext uri="{28A0092B-C50C-407E-A947-70E740481C1C}">
                  <a14:useLocalDpi xmlns:a14="http://schemas.microsoft.com/office/drawing/2010/main"/>
                </a:ext>
              </a:extLst>
            </a:blip>
            <a:stretch>
              <a:fillRect/>
            </a:stretch>
          </a:blipFill>
          <a:ln w="57150" cap="flat" cmpd="sng" algn="ctr">
            <a:noFill/>
            <a:prstDash val="solid"/>
          </a:ln>
          <a:effectLst/>
        </p:spPr>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w="6350">
                  <a:solidFill>
                    <a:prstClr val="white">
                      <a:lumMod val="75000"/>
                    </a:prstClr>
                  </a:solidFill>
                </a:ln>
                <a:solidFill>
                  <a:srgbClr val="000000"/>
                </a:solidFill>
                <a:effectLst/>
                <a:uLnTx/>
                <a:uFillTx/>
                <a:latin typeface="Arial"/>
                <a:ea typeface="+mn-ea"/>
                <a:cs typeface="+mn-cs"/>
              </a:rPr>
              <a:t>HSE</a:t>
            </a:r>
            <a:endParaRPr kumimoji="0" lang="en-US" sz="1400" b="1" i="0" u="none" strike="noStrike" kern="0" cap="none" spc="0" normalizeH="0" baseline="0" noProof="0">
              <a:ln w="6350">
                <a:solidFill>
                  <a:prstClr val="white">
                    <a:lumMod val="75000"/>
                  </a:prstClr>
                </a:solid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w="6350">
                  <a:solidFill>
                    <a:srgbClr val="000000">
                      <a:lumMod val="65000"/>
                      <a:lumOff val="35000"/>
                    </a:srgbClr>
                  </a:solidFill>
                </a:ln>
                <a:solidFill>
                  <a:srgbClr val="000000"/>
                </a:solidFill>
                <a:effectLst/>
                <a:uLnTx/>
                <a:uFillTx/>
                <a:latin typeface="Arial"/>
                <a:ea typeface="+mn-ea"/>
                <a:cs typeface="+mn-cs"/>
              </a:rPr>
              <a:t>Hardware Security Engine</a:t>
            </a:r>
          </a:p>
        </p:txBody>
      </p:sp>
      <p:sp>
        <p:nvSpPr>
          <p:cNvPr id="19" name="Rounded Rectangle 6">
            <a:extLst>
              <a:ext uri="{FF2B5EF4-FFF2-40B4-BE49-F238E27FC236}">
                <a16:creationId xmlns:a16="http://schemas.microsoft.com/office/drawing/2014/main" id="{DEBD3195-2E2F-4AEB-9313-832A31CF58B8}"/>
              </a:ext>
            </a:extLst>
          </p:cNvPr>
          <p:cNvSpPr/>
          <p:nvPr/>
        </p:nvSpPr>
        <p:spPr>
          <a:xfrm>
            <a:off x="4709790" y="3855943"/>
            <a:ext cx="2082149" cy="362094"/>
          </a:xfrm>
          <a:prstGeom prst="rect">
            <a:avLst/>
          </a:prstGeom>
          <a:solidFill>
            <a:schemeClr val="accent3"/>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a:ea typeface="+mn-ea"/>
                <a:cs typeface="+mn-cs"/>
              </a:rPr>
              <a:t>Crypto Driver</a:t>
            </a:r>
          </a:p>
        </p:txBody>
      </p:sp>
      <p:sp>
        <p:nvSpPr>
          <p:cNvPr id="21" name="Rounded Rectangle 6">
            <a:extLst>
              <a:ext uri="{FF2B5EF4-FFF2-40B4-BE49-F238E27FC236}">
                <a16:creationId xmlns:a16="http://schemas.microsoft.com/office/drawing/2014/main" id="{ECC06366-90F6-443B-849C-C7E91E06AE78}"/>
              </a:ext>
            </a:extLst>
          </p:cNvPr>
          <p:cNvSpPr/>
          <p:nvPr/>
        </p:nvSpPr>
        <p:spPr>
          <a:xfrm>
            <a:off x="4903316" y="5133998"/>
            <a:ext cx="1680364" cy="647024"/>
          </a:xfrm>
          <a:prstGeom prst="rect">
            <a:avLst/>
          </a:prstGeom>
          <a:solidFill>
            <a:schemeClr val="accent3"/>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a:ea typeface="+mn-ea"/>
                <a:cs typeface="+mn-cs"/>
              </a:rPr>
              <a:t>HSE Firmware</a:t>
            </a:r>
          </a:p>
        </p:txBody>
      </p:sp>
      <p:grpSp>
        <p:nvGrpSpPr>
          <p:cNvPr id="23" name="Group 17">
            <a:extLst>
              <a:ext uri="{FF2B5EF4-FFF2-40B4-BE49-F238E27FC236}">
                <a16:creationId xmlns:a16="http://schemas.microsoft.com/office/drawing/2014/main" id="{4397E409-160D-46E7-9395-09A5288E43C4}"/>
              </a:ext>
            </a:extLst>
          </p:cNvPr>
          <p:cNvGrpSpPr/>
          <p:nvPr/>
        </p:nvGrpSpPr>
        <p:grpSpPr>
          <a:xfrm>
            <a:off x="3868472" y="3833006"/>
            <a:ext cx="762089" cy="2259981"/>
            <a:chOff x="6637767" y="3473518"/>
            <a:chExt cx="483998" cy="2237044"/>
          </a:xfrm>
        </p:grpSpPr>
        <p:sp>
          <p:nvSpPr>
            <p:cNvPr id="25" name="Arrow: Up 18">
              <a:extLst>
                <a:ext uri="{FF2B5EF4-FFF2-40B4-BE49-F238E27FC236}">
                  <a16:creationId xmlns:a16="http://schemas.microsoft.com/office/drawing/2014/main" id="{E63E485D-BB5B-4D04-A891-D02B390A38A4}"/>
                </a:ext>
              </a:extLst>
            </p:cNvPr>
            <p:cNvSpPr/>
            <p:nvPr/>
          </p:nvSpPr>
          <p:spPr>
            <a:xfrm>
              <a:off x="6637767" y="3473518"/>
              <a:ext cx="483998" cy="2237044"/>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   </a:t>
              </a:r>
              <a:r>
                <a:rPr kumimoji="0" lang="fr-FR" sz="1400" b="0" i="0" u="none" strike="noStrike" kern="1200" cap="none" spc="0" normalizeH="0" baseline="0" noProof="0" err="1">
                  <a:ln>
                    <a:noFill/>
                  </a:ln>
                  <a:solidFill>
                    <a:prstClr val="white"/>
                  </a:solidFill>
                  <a:effectLst/>
                  <a:uLnTx/>
                  <a:uFillTx/>
                  <a:latin typeface="Arial"/>
                  <a:ea typeface="+mn-ea"/>
                  <a:cs typeface="+mn-cs"/>
                </a:rPr>
                <a:t>Provided</a:t>
              </a:r>
              <a:r>
                <a:rPr kumimoji="0" lang="fr-FR" sz="1400" b="0" i="0" u="none" strike="noStrike" kern="1200" cap="none" spc="0" normalizeH="0" baseline="0" noProof="0">
                  <a:ln>
                    <a:noFill/>
                  </a:ln>
                  <a:solidFill>
                    <a:prstClr val="white"/>
                  </a:solidFill>
                  <a:effectLst/>
                  <a:uLnTx/>
                  <a:uFillTx/>
                  <a:latin typeface="Arial"/>
                  <a:ea typeface="+mn-ea"/>
                  <a:cs typeface="+mn-cs"/>
                </a:rPr>
                <a:t> by</a:t>
              </a: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oup 19">
              <a:extLst>
                <a:ext uri="{FF2B5EF4-FFF2-40B4-BE49-F238E27FC236}">
                  <a16:creationId xmlns:a16="http://schemas.microsoft.com/office/drawing/2014/main" id="{C2EF4134-89EE-4F71-A4C9-5802DD2DC5A0}"/>
                </a:ext>
              </a:extLst>
            </p:cNvPr>
            <p:cNvGrpSpPr/>
            <p:nvPr/>
          </p:nvGrpSpPr>
          <p:grpSpPr>
            <a:xfrm rot="16200000">
              <a:off x="6267644" y="4410287"/>
              <a:ext cx="1250849" cy="320677"/>
              <a:chOff x="5773880" y="3181079"/>
              <a:chExt cx="984564" cy="252411"/>
            </a:xfrm>
          </p:grpSpPr>
          <p:sp>
            <p:nvSpPr>
              <p:cNvPr id="29" name="Rectangle 20">
                <a:extLst>
                  <a:ext uri="{FF2B5EF4-FFF2-40B4-BE49-F238E27FC236}">
                    <a16:creationId xmlns:a16="http://schemas.microsoft.com/office/drawing/2014/main" id="{13AE0D39-9FB6-4D0D-9A1C-AD39CA7EBB32}"/>
                  </a:ext>
                </a:extLst>
              </p:cNvPr>
              <p:cNvSpPr/>
              <p:nvPr/>
            </p:nvSpPr>
            <p:spPr>
              <a:xfrm>
                <a:off x="5773880" y="3181079"/>
                <a:ext cx="599364" cy="252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0" name="Group 21">
                <a:extLst>
                  <a:ext uri="{FF2B5EF4-FFF2-40B4-BE49-F238E27FC236}">
                    <a16:creationId xmlns:a16="http://schemas.microsoft.com/office/drawing/2014/main" id="{A758155A-4A5D-4557-9C9C-D8AB6A48298D}"/>
                  </a:ext>
                </a:extLst>
              </p:cNvPr>
              <p:cNvGrpSpPr/>
              <p:nvPr/>
            </p:nvGrpSpPr>
            <p:grpSpPr>
              <a:xfrm>
                <a:off x="6301229" y="3242741"/>
                <a:ext cx="457215" cy="125031"/>
                <a:chOff x="7651857" y="3017401"/>
                <a:chExt cx="3189396" cy="872222"/>
              </a:xfrm>
            </p:grpSpPr>
            <p:sp>
              <p:nvSpPr>
                <p:cNvPr id="31" name="Freeform 7">
                  <a:extLst>
                    <a:ext uri="{FF2B5EF4-FFF2-40B4-BE49-F238E27FC236}">
                      <a16:creationId xmlns:a16="http://schemas.microsoft.com/office/drawing/2014/main" id="{721D76B4-3B71-4568-AB0E-B16E977EA5AE}"/>
                    </a:ext>
                  </a:extLst>
                </p:cNvPr>
                <p:cNvSpPr>
                  <a:spLocks/>
                </p:cNvSpPr>
                <p:nvPr userDrawn="1"/>
              </p:nvSpPr>
              <p:spPr bwMode="auto">
                <a:xfrm>
                  <a:off x="7651857" y="3017401"/>
                  <a:ext cx="1223953" cy="872206"/>
                </a:xfrm>
                <a:custGeom>
                  <a:avLst/>
                  <a:gdLst>
                    <a:gd name="T0" fmla="*/ 0 w 1543"/>
                    <a:gd name="T1" fmla="*/ 0 h 1361"/>
                    <a:gd name="T2" fmla="*/ 418 w 1543"/>
                    <a:gd name="T3" fmla="*/ 0 h 1361"/>
                    <a:gd name="T4" fmla="*/ 1125 w 1543"/>
                    <a:gd name="T5" fmla="*/ 822 h 1361"/>
                    <a:gd name="T6" fmla="*/ 1127 w 1543"/>
                    <a:gd name="T7" fmla="*/ 0 h 1361"/>
                    <a:gd name="T8" fmla="*/ 1127 w 1543"/>
                    <a:gd name="T9" fmla="*/ 0 h 1361"/>
                    <a:gd name="T10" fmla="*/ 1543 w 1543"/>
                    <a:gd name="T11" fmla="*/ 681 h 1361"/>
                    <a:gd name="T12" fmla="*/ 1127 w 1543"/>
                    <a:gd name="T13" fmla="*/ 1361 h 1361"/>
                    <a:gd name="T14" fmla="*/ 418 w 1543"/>
                    <a:gd name="T15" fmla="*/ 539 h 1361"/>
                    <a:gd name="T16" fmla="*/ 420 w 1543"/>
                    <a:gd name="T17" fmla="*/ 1361 h 1361"/>
                    <a:gd name="T18" fmla="*/ 2 w 1543"/>
                    <a:gd name="T19" fmla="*/ 1361 h 1361"/>
                    <a:gd name="T20" fmla="*/ 0 w 1543"/>
                    <a:gd name="T21" fmla="*/ 1359 h 1361"/>
                    <a:gd name="T22" fmla="*/ 0 w 1543"/>
                    <a:gd name="T23"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1361">
                      <a:moveTo>
                        <a:pt x="0" y="0"/>
                      </a:moveTo>
                      <a:lnTo>
                        <a:pt x="418" y="0"/>
                      </a:lnTo>
                      <a:lnTo>
                        <a:pt x="1125" y="822"/>
                      </a:lnTo>
                      <a:lnTo>
                        <a:pt x="1127" y="0"/>
                      </a:lnTo>
                      <a:lnTo>
                        <a:pt x="1127" y="0"/>
                      </a:lnTo>
                      <a:lnTo>
                        <a:pt x="1543" y="681"/>
                      </a:lnTo>
                      <a:lnTo>
                        <a:pt x="1127" y="1361"/>
                      </a:lnTo>
                      <a:lnTo>
                        <a:pt x="418" y="539"/>
                      </a:lnTo>
                      <a:lnTo>
                        <a:pt x="420" y="1361"/>
                      </a:lnTo>
                      <a:lnTo>
                        <a:pt x="2" y="1361"/>
                      </a:lnTo>
                      <a:lnTo>
                        <a:pt x="0" y="1359"/>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8">
                  <a:extLst>
                    <a:ext uri="{FF2B5EF4-FFF2-40B4-BE49-F238E27FC236}">
                      <a16:creationId xmlns:a16="http://schemas.microsoft.com/office/drawing/2014/main" id="{C5628E87-DD73-4D19-96C9-41DE00DE9022}"/>
                    </a:ext>
                  </a:extLst>
                </p:cNvPr>
                <p:cNvSpPr>
                  <a:spLocks noEditPoints="1"/>
                </p:cNvSpPr>
                <p:nvPr userDrawn="1"/>
              </p:nvSpPr>
              <p:spPr bwMode="auto">
                <a:xfrm>
                  <a:off x="9645871" y="3017427"/>
                  <a:ext cx="1195382" cy="872193"/>
                </a:xfrm>
                <a:custGeom>
                  <a:avLst/>
                  <a:gdLst>
                    <a:gd name="T0" fmla="*/ 418 w 1507"/>
                    <a:gd name="T1" fmla="*/ 338 h 1361"/>
                    <a:gd name="T2" fmla="*/ 418 w 1507"/>
                    <a:gd name="T3" fmla="*/ 722 h 1361"/>
                    <a:gd name="T4" fmla="*/ 981 w 1507"/>
                    <a:gd name="T5" fmla="*/ 722 h 1361"/>
                    <a:gd name="T6" fmla="*/ 1012 w 1507"/>
                    <a:gd name="T7" fmla="*/ 719 h 1361"/>
                    <a:gd name="T8" fmla="*/ 1038 w 1507"/>
                    <a:gd name="T9" fmla="*/ 711 h 1361"/>
                    <a:gd name="T10" fmla="*/ 1060 w 1507"/>
                    <a:gd name="T11" fmla="*/ 696 h 1361"/>
                    <a:gd name="T12" fmla="*/ 1079 w 1507"/>
                    <a:gd name="T13" fmla="*/ 676 h 1361"/>
                    <a:gd name="T14" fmla="*/ 1092 w 1507"/>
                    <a:gd name="T15" fmla="*/ 655 h 1361"/>
                    <a:gd name="T16" fmla="*/ 1104 w 1507"/>
                    <a:gd name="T17" fmla="*/ 631 h 1361"/>
                    <a:gd name="T18" fmla="*/ 1112 w 1507"/>
                    <a:gd name="T19" fmla="*/ 603 h 1361"/>
                    <a:gd name="T20" fmla="*/ 1115 w 1507"/>
                    <a:gd name="T21" fmla="*/ 577 h 1361"/>
                    <a:gd name="T22" fmla="*/ 1117 w 1507"/>
                    <a:gd name="T23" fmla="*/ 549 h 1361"/>
                    <a:gd name="T24" fmla="*/ 1117 w 1507"/>
                    <a:gd name="T25" fmla="*/ 482 h 1361"/>
                    <a:gd name="T26" fmla="*/ 1115 w 1507"/>
                    <a:gd name="T27" fmla="*/ 449 h 1361"/>
                    <a:gd name="T28" fmla="*/ 1109 w 1507"/>
                    <a:gd name="T29" fmla="*/ 421 h 1361"/>
                    <a:gd name="T30" fmla="*/ 1096 w 1507"/>
                    <a:gd name="T31" fmla="*/ 395 h 1361"/>
                    <a:gd name="T32" fmla="*/ 1079 w 1507"/>
                    <a:gd name="T33" fmla="*/ 376 h 1361"/>
                    <a:gd name="T34" fmla="*/ 1055 w 1507"/>
                    <a:gd name="T35" fmla="*/ 359 h 1361"/>
                    <a:gd name="T36" fmla="*/ 1025 w 1507"/>
                    <a:gd name="T37" fmla="*/ 348 h 1361"/>
                    <a:gd name="T38" fmla="*/ 989 w 1507"/>
                    <a:gd name="T39" fmla="*/ 340 h 1361"/>
                    <a:gd name="T40" fmla="*/ 945 w 1507"/>
                    <a:gd name="T41" fmla="*/ 338 h 1361"/>
                    <a:gd name="T42" fmla="*/ 418 w 1507"/>
                    <a:gd name="T43" fmla="*/ 338 h 1361"/>
                    <a:gd name="T44" fmla="*/ 418 w 1507"/>
                    <a:gd name="T45" fmla="*/ 0 h 1361"/>
                    <a:gd name="T46" fmla="*/ 1012 w 1507"/>
                    <a:gd name="T47" fmla="*/ 0 h 1361"/>
                    <a:gd name="T48" fmla="*/ 1084 w 1507"/>
                    <a:gd name="T49" fmla="*/ 3 h 1361"/>
                    <a:gd name="T50" fmla="*/ 1148 w 1507"/>
                    <a:gd name="T51" fmla="*/ 9 h 1361"/>
                    <a:gd name="T52" fmla="*/ 1207 w 1507"/>
                    <a:gd name="T53" fmla="*/ 19 h 1361"/>
                    <a:gd name="T54" fmla="*/ 1259 w 1507"/>
                    <a:gd name="T55" fmla="*/ 36 h 1361"/>
                    <a:gd name="T56" fmla="*/ 1305 w 1507"/>
                    <a:gd name="T57" fmla="*/ 54 h 1361"/>
                    <a:gd name="T58" fmla="*/ 1344 w 1507"/>
                    <a:gd name="T59" fmla="*/ 76 h 1361"/>
                    <a:gd name="T60" fmla="*/ 1380 w 1507"/>
                    <a:gd name="T61" fmla="*/ 103 h 1361"/>
                    <a:gd name="T62" fmla="*/ 1409 w 1507"/>
                    <a:gd name="T63" fmla="*/ 132 h 1361"/>
                    <a:gd name="T64" fmla="*/ 1435 w 1507"/>
                    <a:gd name="T65" fmla="*/ 165 h 1361"/>
                    <a:gd name="T66" fmla="*/ 1456 w 1507"/>
                    <a:gd name="T67" fmla="*/ 201 h 1361"/>
                    <a:gd name="T68" fmla="*/ 1473 w 1507"/>
                    <a:gd name="T69" fmla="*/ 240 h 1361"/>
                    <a:gd name="T70" fmla="*/ 1486 w 1507"/>
                    <a:gd name="T71" fmla="*/ 281 h 1361"/>
                    <a:gd name="T72" fmla="*/ 1496 w 1507"/>
                    <a:gd name="T73" fmla="*/ 323 h 1361"/>
                    <a:gd name="T74" fmla="*/ 1502 w 1507"/>
                    <a:gd name="T75" fmla="*/ 369 h 1361"/>
                    <a:gd name="T76" fmla="*/ 1505 w 1507"/>
                    <a:gd name="T77" fmla="*/ 416 h 1361"/>
                    <a:gd name="T78" fmla="*/ 1507 w 1507"/>
                    <a:gd name="T79" fmla="*/ 465 h 1361"/>
                    <a:gd name="T80" fmla="*/ 1507 w 1507"/>
                    <a:gd name="T81" fmla="*/ 626 h 1361"/>
                    <a:gd name="T82" fmla="*/ 1505 w 1507"/>
                    <a:gd name="T83" fmla="*/ 666 h 1361"/>
                    <a:gd name="T84" fmla="*/ 1502 w 1507"/>
                    <a:gd name="T85" fmla="*/ 707 h 1361"/>
                    <a:gd name="T86" fmla="*/ 1496 w 1507"/>
                    <a:gd name="T87" fmla="*/ 748 h 1361"/>
                    <a:gd name="T88" fmla="*/ 1486 w 1507"/>
                    <a:gd name="T89" fmla="*/ 789 h 1361"/>
                    <a:gd name="T90" fmla="*/ 1473 w 1507"/>
                    <a:gd name="T91" fmla="*/ 828 h 1361"/>
                    <a:gd name="T92" fmla="*/ 1456 w 1507"/>
                    <a:gd name="T93" fmla="*/ 866 h 1361"/>
                    <a:gd name="T94" fmla="*/ 1437 w 1507"/>
                    <a:gd name="T95" fmla="*/ 902 h 1361"/>
                    <a:gd name="T96" fmla="*/ 1414 w 1507"/>
                    <a:gd name="T97" fmla="*/ 935 h 1361"/>
                    <a:gd name="T98" fmla="*/ 1386 w 1507"/>
                    <a:gd name="T99" fmla="*/ 966 h 1361"/>
                    <a:gd name="T100" fmla="*/ 1354 w 1507"/>
                    <a:gd name="T101" fmla="*/ 992 h 1361"/>
                    <a:gd name="T102" fmla="*/ 1318 w 1507"/>
                    <a:gd name="T103" fmla="*/ 1016 h 1361"/>
                    <a:gd name="T104" fmla="*/ 1277 w 1507"/>
                    <a:gd name="T105" fmla="*/ 1034 h 1361"/>
                    <a:gd name="T106" fmla="*/ 1229 w 1507"/>
                    <a:gd name="T107" fmla="*/ 1049 h 1361"/>
                    <a:gd name="T108" fmla="*/ 1179 w 1507"/>
                    <a:gd name="T109" fmla="*/ 1057 h 1361"/>
                    <a:gd name="T110" fmla="*/ 1122 w 1507"/>
                    <a:gd name="T111" fmla="*/ 1060 h 1361"/>
                    <a:gd name="T112" fmla="*/ 418 w 1507"/>
                    <a:gd name="T113" fmla="*/ 1060 h 1361"/>
                    <a:gd name="T114" fmla="*/ 418 w 1507"/>
                    <a:gd name="T115" fmla="*/ 1361 h 1361"/>
                    <a:gd name="T116" fmla="*/ 418 w 1507"/>
                    <a:gd name="T117" fmla="*/ 1361 h 1361"/>
                    <a:gd name="T118" fmla="*/ 0 w 1507"/>
                    <a:gd name="T119" fmla="*/ 681 h 1361"/>
                    <a:gd name="T120" fmla="*/ 418 w 1507"/>
                    <a:gd name="T121"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7" h="1361">
                      <a:moveTo>
                        <a:pt x="418" y="338"/>
                      </a:moveTo>
                      <a:lnTo>
                        <a:pt x="418" y="722"/>
                      </a:lnTo>
                      <a:lnTo>
                        <a:pt x="981" y="722"/>
                      </a:lnTo>
                      <a:lnTo>
                        <a:pt x="1012" y="719"/>
                      </a:lnTo>
                      <a:lnTo>
                        <a:pt x="1038" y="711"/>
                      </a:lnTo>
                      <a:lnTo>
                        <a:pt x="1060" y="696"/>
                      </a:lnTo>
                      <a:lnTo>
                        <a:pt x="1079" y="676"/>
                      </a:lnTo>
                      <a:lnTo>
                        <a:pt x="1092" y="655"/>
                      </a:lnTo>
                      <a:lnTo>
                        <a:pt x="1104" y="631"/>
                      </a:lnTo>
                      <a:lnTo>
                        <a:pt x="1112" y="603"/>
                      </a:lnTo>
                      <a:lnTo>
                        <a:pt x="1115" y="577"/>
                      </a:lnTo>
                      <a:lnTo>
                        <a:pt x="1117" y="549"/>
                      </a:lnTo>
                      <a:lnTo>
                        <a:pt x="1117" y="482"/>
                      </a:lnTo>
                      <a:lnTo>
                        <a:pt x="1115" y="449"/>
                      </a:lnTo>
                      <a:lnTo>
                        <a:pt x="1109" y="421"/>
                      </a:lnTo>
                      <a:lnTo>
                        <a:pt x="1096" y="395"/>
                      </a:lnTo>
                      <a:lnTo>
                        <a:pt x="1079" y="376"/>
                      </a:lnTo>
                      <a:lnTo>
                        <a:pt x="1055" y="359"/>
                      </a:lnTo>
                      <a:lnTo>
                        <a:pt x="1025" y="348"/>
                      </a:lnTo>
                      <a:lnTo>
                        <a:pt x="989" y="340"/>
                      </a:lnTo>
                      <a:lnTo>
                        <a:pt x="945" y="338"/>
                      </a:lnTo>
                      <a:lnTo>
                        <a:pt x="418" y="338"/>
                      </a:lnTo>
                      <a:close/>
                      <a:moveTo>
                        <a:pt x="418" y="0"/>
                      </a:moveTo>
                      <a:lnTo>
                        <a:pt x="1012" y="0"/>
                      </a:lnTo>
                      <a:lnTo>
                        <a:pt x="1084" y="3"/>
                      </a:lnTo>
                      <a:lnTo>
                        <a:pt x="1148" y="9"/>
                      </a:lnTo>
                      <a:lnTo>
                        <a:pt x="1207" y="19"/>
                      </a:lnTo>
                      <a:lnTo>
                        <a:pt x="1259" y="36"/>
                      </a:lnTo>
                      <a:lnTo>
                        <a:pt x="1305" y="54"/>
                      </a:lnTo>
                      <a:lnTo>
                        <a:pt x="1344" y="76"/>
                      </a:lnTo>
                      <a:lnTo>
                        <a:pt x="1380" y="103"/>
                      </a:lnTo>
                      <a:lnTo>
                        <a:pt x="1409" y="132"/>
                      </a:lnTo>
                      <a:lnTo>
                        <a:pt x="1435" y="165"/>
                      </a:lnTo>
                      <a:lnTo>
                        <a:pt x="1456" y="201"/>
                      </a:lnTo>
                      <a:lnTo>
                        <a:pt x="1473" y="240"/>
                      </a:lnTo>
                      <a:lnTo>
                        <a:pt x="1486" y="281"/>
                      </a:lnTo>
                      <a:lnTo>
                        <a:pt x="1496" y="323"/>
                      </a:lnTo>
                      <a:lnTo>
                        <a:pt x="1502" y="369"/>
                      </a:lnTo>
                      <a:lnTo>
                        <a:pt x="1505" y="416"/>
                      </a:lnTo>
                      <a:lnTo>
                        <a:pt x="1507" y="465"/>
                      </a:lnTo>
                      <a:lnTo>
                        <a:pt x="1507" y="626"/>
                      </a:lnTo>
                      <a:lnTo>
                        <a:pt x="1505" y="666"/>
                      </a:lnTo>
                      <a:lnTo>
                        <a:pt x="1502" y="707"/>
                      </a:lnTo>
                      <a:lnTo>
                        <a:pt x="1496" y="748"/>
                      </a:lnTo>
                      <a:lnTo>
                        <a:pt x="1486" y="789"/>
                      </a:lnTo>
                      <a:lnTo>
                        <a:pt x="1473" y="828"/>
                      </a:lnTo>
                      <a:lnTo>
                        <a:pt x="1456" y="866"/>
                      </a:lnTo>
                      <a:lnTo>
                        <a:pt x="1437" y="902"/>
                      </a:lnTo>
                      <a:lnTo>
                        <a:pt x="1414" y="935"/>
                      </a:lnTo>
                      <a:lnTo>
                        <a:pt x="1386" y="966"/>
                      </a:lnTo>
                      <a:lnTo>
                        <a:pt x="1354" y="992"/>
                      </a:lnTo>
                      <a:lnTo>
                        <a:pt x="1318" y="1016"/>
                      </a:lnTo>
                      <a:lnTo>
                        <a:pt x="1277" y="1034"/>
                      </a:lnTo>
                      <a:lnTo>
                        <a:pt x="1229" y="1049"/>
                      </a:lnTo>
                      <a:lnTo>
                        <a:pt x="1179" y="1057"/>
                      </a:lnTo>
                      <a:lnTo>
                        <a:pt x="1122" y="1060"/>
                      </a:lnTo>
                      <a:lnTo>
                        <a:pt x="418" y="1060"/>
                      </a:lnTo>
                      <a:lnTo>
                        <a:pt x="418" y="1361"/>
                      </a:lnTo>
                      <a:lnTo>
                        <a:pt x="418" y="1361"/>
                      </a:lnTo>
                      <a:lnTo>
                        <a:pt x="0" y="681"/>
                      </a:lnTo>
                      <a:lnTo>
                        <a:pt x="41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9">
                  <a:extLst>
                    <a:ext uri="{FF2B5EF4-FFF2-40B4-BE49-F238E27FC236}">
                      <a16:creationId xmlns:a16="http://schemas.microsoft.com/office/drawing/2014/main" id="{CB3F5DEA-90B2-4A4E-A2FA-57457D9478E0}"/>
                    </a:ext>
                  </a:extLst>
                </p:cNvPr>
                <p:cNvSpPr>
                  <a:spLocks/>
                </p:cNvSpPr>
                <p:nvPr userDrawn="1"/>
              </p:nvSpPr>
              <p:spPr bwMode="auto">
                <a:xfrm>
                  <a:off x="8645555" y="3017434"/>
                  <a:ext cx="1231883" cy="872189"/>
                </a:xfrm>
                <a:custGeom>
                  <a:avLst/>
                  <a:gdLst>
                    <a:gd name="T0" fmla="*/ 0 w 1552"/>
                    <a:gd name="T1" fmla="*/ 0 h 1361"/>
                    <a:gd name="T2" fmla="*/ 493 w 1552"/>
                    <a:gd name="T3" fmla="*/ 0 h 1361"/>
                    <a:gd name="T4" fmla="*/ 775 w 1552"/>
                    <a:gd name="T5" fmla="*/ 452 h 1361"/>
                    <a:gd name="T6" fmla="*/ 1058 w 1552"/>
                    <a:gd name="T7" fmla="*/ 0 h 1361"/>
                    <a:gd name="T8" fmla="*/ 1133 w 1552"/>
                    <a:gd name="T9" fmla="*/ 0 h 1361"/>
                    <a:gd name="T10" fmla="*/ 1552 w 1552"/>
                    <a:gd name="T11" fmla="*/ 0 h 1361"/>
                    <a:gd name="T12" fmla="*/ 1134 w 1552"/>
                    <a:gd name="T13" fmla="*/ 681 h 1361"/>
                    <a:gd name="T14" fmla="*/ 1552 w 1552"/>
                    <a:gd name="T15" fmla="*/ 1361 h 1361"/>
                    <a:gd name="T16" fmla="*/ 1134 w 1552"/>
                    <a:gd name="T17" fmla="*/ 1361 h 1361"/>
                    <a:gd name="T18" fmla="*/ 1058 w 1552"/>
                    <a:gd name="T19" fmla="*/ 1361 h 1361"/>
                    <a:gd name="T20" fmla="*/ 775 w 1552"/>
                    <a:gd name="T21" fmla="*/ 908 h 1361"/>
                    <a:gd name="T22" fmla="*/ 493 w 1552"/>
                    <a:gd name="T23" fmla="*/ 1361 h 1361"/>
                    <a:gd name="T24" fmla="*/ 0 w 1552"/>
                    <a:gd name="T25" fmla="*/ 1361 h 1361"/>
                    <a:gd name="T26" fmla="*/ 416 w 1552"/>
                    <a:gd name="T27" fmla="*/ 681 h 1361"/>
                    <a:gd name="T28" fmla="*/ 0 w 1552"/>
                    <a:gd name="T2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2" h="1361">
                      <a:moveTo>
                        <a:pt x="0" y="0"/>
                      </a:moveTo>
                      <a:lnTo>
                        <a:pt x="493" y="0"/>
                      </a:lnTo>
                      <a:lnTo>
                        <a:pt x="775" y="452"/>
                      </a:lnTo>
                      <a:lnTo>
                        <a:pt x="1058" y="0"/>
                      </a:lnTo>
                      <a:lnTo>
                        <a:pt x="1133" y="0"/>
                      </a:lnTo>
                      <a:lnTo>
                        <a:pt x="1552" y="0"/>
                      </a:lnTo>
                      <a:lnTo>
                        <a:pt x="1134" y="681"/>
                      </a:lnTo>
                      <a:lnTo>
                        <a:pt x="1552" y="1361"/>
                      </a:lnTo>
                      <a:lnTo>
                        <a:pt x="1134" y="1361"/>
                      </a:lnTo>
                      <a:lnTo>
                        <a:pt x="1058" y="1361"/>
                      </a:lnTo>
                      <a:lnTo>
                        <a:pt x="775" y="908"/>
                      </a:lnTo>
                      <a:lnTo>
                        <a:pt x="493" y="1361"/>
                      </a:lnTo>
                      <a:lnTo>
                        <a:pt x="0" y="1361"/>
                      </a:lnTo>
                      <a:lnTo>
                        <a:pt x="416" y="681"/>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sp>
        <p:nvSpPr>
          <p:cNvPr id="5" name="TextBox 12">
            <a:extLst>
              <a:ext uri="{FF2B5EF4-FFF2-40B4-BE49-F238E27FC236}">
                <a16:creationId xmlns:a16="http://schemas.microsoft.com/office/drawing/2014/main" id="{13E6882A-C504-4E01-B200-3180AED9DBC5}"/>
              </a:ext>
            </a:extLst>
          </p:cNvPr>
          <p:cNvSpPr txBox="1"/>
          <p:nvPr/>
        </p:nvSpPr>
        <p:spPr>
          <a:xfrm>
            <a:off x="391256" y="2926767"/>
            <a:ext cx="3348005" cy="3655188"/>
          </a:xfrm>
          <a:prstGeom prst="rect">
            <a:avLst/>
          </a:prstGeom>
          <a:noFill/>
        </p:spPr>
        <p:txBody>
          <a:bodyPr wrap="square" lIns="91440" tIns="45720" rIns="9144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E950A"/>
                </a:solidFill>
                <a:effectLst/>
                <a:uLnTx/>
                <a:uFillTx/>
                <a:latin typeface="Arial" charset="0"/>
                <a:ea typeface="+mn-ea"/>
                <a:cs typeface="+mn-cs"/>
              </a:rPr>
              <a:t>No extra costs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No license fees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No maintenance fees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Solution cost covered by</a:t>
            </a:r>
            <a:br>
              <a:rPr kumimoji="0" lang="en-US" sz="1600" b="0" i="0" u="none" strike="noStrike" kern="1200" cap="none" spc="0" normalizeH="0" baseline="0" noProof="0">
                <a:ln>
                  <a:noFill/>
                </a:ln>
                <a:solidFill>
                  <a:srgbClr val="000000"/>
                </a:solidFill>
                <a:effectLst/>
                <a:uLnTx/>
                <a:uFillTx/>
                <a:latin typeface="Arial" charset="0"/>
                <a:ea typeface="+mn-ea"/>
                <a:cs typeface="+mn-cs"/>
              </a:rPr>
            </a:br>
            <a:r>
              <a:rPr kumimoji="0" lang="en-US" sz="1600" b="0" i="0" u="none" strike="noStrike" kern="1200" cap="none" spc="0" normalizeH="0" baseline="0" noProof="0">
                <a:ln>
                  <a:noFill/>
                </a:ln>
                <a:solidFill>
                  <a:srgbClr val="000000"/>
                </a:solidFill>
                <a:effectLst/>
                <a:uLnTx/>
                <a:uFillTx/>
                <a:latin typeface="Arial" charset="0"/>
                <a:ea typeface="+mn-ea"/>
                <a:cs typeface="+mn-cs"/>
              </a:rPr>
              <a:t>device price </a:t>
            </a:r>
          </a:p>
          <a:p>
            <a:pPr lvl="0">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34" name="TextBox 36">
            <a:extLst>
              <a:ext uri="{FF2B5EF4-FFF2-40B4-BE49-F238E27FC236}">
                <a16:creationId xmlns:a16="http://schemas.microsoft.com/office/drawing/2014/main" id="{29050BEF-2AF5-4023-8A74-5329AA3FD818}"/>
              </a:ext>
            </a:extLst>
          </p:cNvPr>
          <p:cNvSpPr txBox="1"/>
          <p:nvPr/>
        </p:nvSpPr>
        <p:spPr>
          <a:xfrm>
            <a:off x="7264366" y="1829356"/>
            <a:ext cx="548269" cy="480793"/>
          </a:xfrm>
          <a:prstGeom prst="rect">
            <a:avLst/>
          </a:prstGeom>
          <a:noFill/>
        </p:spPr>
        <p:txBody>
          <a:bodyPr wrap="none" lIns="91440" tIns="45720" rIns="9144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0" i="0" u="none" strike="noStrike" kern="1200" cap="none" spc="0" normalizeH="0" baseline="0" noProof="0">
                <a:ln>
                  <a:noFill/>
                </a:ln>
                <a:solidFill>
                  <a:srgbClr val="000000"/>
                </a:solidFill>
                <a:effectLst/>
                <a:uLnTx/>
                <a:uFillTx/>
                <a:latin typeface="Broadway" panose="04040905080B02020502" pitchFamily="82" charset="0"/>
                <a:ea typeface="+mn-ea"/>
                <a:cs typeface="+mn-cs"/>
              </a:rPr>
              <a:t>VS</a:t>
            </a:r>
          </a:p>
        </p:txBody>
      </p:sp>
      <p:sp>
        <p:nvSpPr>
          <p:cNvPr id="35" name="Rectangle: Rounded Corners 26">
            <a:extLst>
              <a:ext uri="{FF2B5EF4-FFF2-40B4-BE49-F238E27FC236}">
                <a16:creationId xmlns:a16="http://schemas.microsoft.com/office/drawing/2014/main" id="{D4E6D8D2-68CD-4664-A8FA-6D52ABD85BAF}"/>
              </a:ext>
            </a:extLst>
          </p:cNvPr>
          <p:cNvSpPr/>
          <p:nvPr/>
        </p:nvSpPr>
        <p:spPr>
          <a:xfrm>
            <a:off x="8306128" y="4345088"/>
            <a:ext cx="2082149" cy="1606731"/>
          </a:xfrm>
          <a:prstGeom prst="roundRect">
            <a:avLst>
              <a:gd name="adj" fmla="val 8969"/>
            </a:avLst>
          </a:prstGeom>
          <a:blipFill>
            <a:blip r:embed="rId4" cstate="screen">
              <a:extLst>
                <a:ext uri="{28A0092B-C50C-407E-A947-70E740481C1C}">
                  <a14:useLocalDpi xmlns:a14="http://schemas.microsoft.com/office/drawing/2010/main"/>
                </a:ext>
              </a:extLst>
            </a:blip>
            <a:stretch>
              <a:fillRect/>
            </a:stretch>
          </a:blipFill>
          <a:ln w="57150" cap="flat" cmpd="sng" algn="ctr">
            <a:noFill/>
            <a:prstDash val="solid"/>
          </a:ln>
          <a:effectLst/>
        </p:spPr>
        <p:txBody>
          <a:bodyPr lIns="0" tIns="108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w="6350">
                  <a:solidFill>
                    <a:prstClr val="white">
                      <a:lumMod val="75000"/>
                    </a:prstClr>
                  </a:solidFill>
                </a:ln>
                <a:solidFill>
                  <a:srgbClr val="000000"/>
                </a:solidFill>
                <a:effectLst/>
                <a:uLnTx/>
                <a:uFillTx/>
                <a:latin typeface="Arial"/>
                <a:ea typeface="+mn-ea"/>
                <a:cs typeface="+mn-cs"/>
              </a:rPr>
              <a:t>HSM</a:t>
            </a:r>
            <a:endParaRPr kumimoji="0" lang="en-US" sz="1200" b="0" i="0" u="none" strike="noStrike" kern="0" cap="none" spc="0" normalizeH="0" baseline="0" noProof="0">
              <a:ln w="6350">
                <a:solidFill>
                  <a:srgbClr val="000000">
                    <a:lumMod val="65000"/>
                    <a:lumOff val="35000"/>
                  </a:srgbClr>
                </a:solidFill>
              </a:ln>
              <a:solidFill>
                <a:srgbClr val="223C8D"/>
              </a:solidFill>
              <a:effectLst/>
              <a:uLnTx/>
              <a:uFillTx/>
              <a:latin typeface="Arial"/>
              <a:ea typeface="+mn-ea"/>
              <a:cs typeface="+mn-cs"/>
            </a:endParaRPr>
          </a:p>
        </p:txBody>
      </p:sp>
      <p:sp>
        <p:nvSpPr>
          <p:cNvPr id="36" name="Rounded Rectangle 6">
            <a:extLst>
              <a:ext uri="{FF2B5EF4-FFF2-40B4-BE49-F238E27FC236}">
                <a16:creationId xmlns:a16="http://schemas.microsoft.com/office/drawing/2014/main" id="{93123F26-5765-4CE2-811A-6E182CF8FEB1}"/>
              </a:ext>
            </a:extLst>
          </p:cNvPr>
          <p:cNvSpPr/>
          <p:nvPr/>
        </p:nvSpPr>
        <p:spPr>
          <a:xfrm>
            <a:off x="8306127" y="3855943"/>
            <a:ext cx="2078623" cy="362094"/>
          </a:xfrm>
          <a:prstGeom prst="rect">
            <a:avLst/>
          </a:prstGeom>
          <a:solidFill>
            <a:schemeClr val="accent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a:ea typeface="+mn-ea"/>
                <a:cs typeface="+mn-cs"/>
              </a:rPr>
              <a:t>Crypto Driver</a:t>
            </a:r>
          </a:p>
        </p:txBody>
      </p:sp>
      <p:sp>
        <p:nvSpPr>
          <p:cNvPr id="37" name="Rounded Rectangle 6">
            <a:extLst>
              <a:ext uri="{FF2B5EF4-FFF2-40B4-BE49-F238E27FC236}">
                <a16:creationId xmlns:a16="http://schemas.microsoft.com/office/drawing/2014/main" id="{045412F7-189F-4CD4-8AD6-EB3A27835C03}"/>
              </a:ext>
            </a:extLst>
          </p:cNvPr>
          <p:cNvSpPr/>
          <p:nvPr/>
        </p:nvSpPr>
        <p:spPr>
          <a:xfrm>
            <a:off x="8499652" y="5133998"/>
            <a:ext cx="1680364" cy="647024"/>
          </a:xfrm>
          <a:prstGeom prst="rect">
            <a:avLst/>
          </a:prstGeom>
          <a:solidFill>
            <a:schemeClr val="accent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a:ea typeface="+mn-ea"/>
                <a:cs typeface="+mn-cs"/>
              </a:rPr>
              <a:t>HSM Firmware</a:t>
            </a:r>
          </a:p>
        </p:txBody>
      </p:sp>
      <p:grpSp>
        <p:nvGrpSpPr>
          <p:cNvPr id="38" name="Gruppieren 36">
            <a:extLst>
              <a:ext uri="{FF2B5EF4-FFF2-40B4-BE49-F238E27FC236}">
                <a16:creationId xmlns:a16="http://schemas.microsoft.com/office/drawing/2014/main" id="{1BB67FFA-FC2C-495A-93AD-047A904F0DE5}"/>
              </a:ext>
            </a:extLst>
          </p:cNvPr>
          <p:cNvGrpSpPr/>
          <p:nvPr/>
        </p:nvGrpSpPr>
        <p:grpSpPr>
          <a:xfrm>
            <a:off x="10288840" y="5098163"/>
            <a:ext cx="1425568" cy="675533"/>
            <a:chOff x="10711399" y="5098163"/>
            <a:chExt cx="1425568" cy="675533"/>
          </a:xfrm>
        </p:grpSpPr>
        <p:sp>
          <p:nvSpPr>
            <p:cNvPr id="39" name="Arrow: Up 32">
              <a:extLst>
                <a:ext uri="{FF2B5EF4-FFF2-40B4-BE49-F238E27FC236}">
                  <a16:creationId xmlns:a16="http://schemas.microsoft.com/office/drawing/2014/main" id="{08E6A2B6-9A49-49A0-879F-A35064851864}"/>
                </a:ext>
              </a:extLst>
            </p:cNvPr>
            <p:cNvSpPr/>
            <p:nvPr/>
          </p:nvSpPr>
          <p:spPr>
            <a:xfrm rot="16200000" flipH="1">
              <a:off x="11112260" y="4796545"/>
              <a:ext cx="576290" cy="1378012"/>
            </a:xfrm>
            <a:prstGeom prst="upArrow">
              <a:avLst>
                <a:gd name="adj1" fmla="val 62732"/>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FW license</a:t>
              </a:r>
              <a:br>
                <a:rPr kumimoji="0" lang="en-US" sz="1400" b="0" i="0" u="none" strike="noStrike" kern="1200" cap="none" spc="0" normalizeH="0" baseline="0" noProof="0">
                  <a:ln>
                    <a:noFill/>
                  </a:ln>
                  <a:solidFill>
                    <a:prstClr val="white"/>
                  </a:solidFill>
                  <a:effectLst/>
                  <a:uLnTx/>
                  <a:uFillTx/>
                  <a:latin typeface="Arial"/>
                  <a:ea typeface="+mn-ea"/>
                  <a:cs typeface="+mn-cs"/>
                </a:rPr>
              </a:br>
              <a:r>
                <a:rPr kumimoji="0" lang="en-US" sz="1050" b="0" i="0" u="none" strike="noStrike" kern="1200" cap="none" spc="0" normalizeH="0" baseline="0" noProof="0" err="1">
                  <a:ln>
                    <a:noFill/>
                  </a:ln>
                  <a:solidFill>
                    <a:prstClr val="white"/>
                  </a:solidFill>
                  <a:effectLst/>
                  <a:uLnTx/>
                  <a:uFillTx/>
                  <a:latin typeface="Arial"/>
                  <a:ea typeface="+mn-ea"/>
                  <a:cs typeface="+mn-cs"/>
                </a:rPr>
                <a:t>xxxk</a:t>
              </a:r>
              <a:r>
                <a:rPr kumimoji="0" lang="en-US" sz="1050" b="0" i="0" u="none" strike="noStrike" kern="1200" cap="none" spc="0" normalizeH="0" baseline="0" noProof="0">
                  <a:ln>
                    <a:noFill/>
                  </a:ln>
                  <a:solidFill>
                    <a:prstClr val="white"/>
                  </a:solidFill>
                  <a:effectLst/>
                  <a:uLnTx/>
                  <a:uFillTx/>
                  <a:latin typeface="Arial"/>
                  <a:ea typeface="+mn-ea"/>
                  <a:cs typeface="+mn-cs"/>
                </a:rPr>
                <a:t>$ per project</a:t>
              </a: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40" name="TextBox 37">
              <a:extLst>
                <a:ext uri="{FF2B5EF4-FFF2-40B4-BE49-F238E27FC236}">
                  <a16:creationId xmlns:a16="http://schemas.microsoft.com/office/drawing/2014/main" id="{B10E4185-F155-467D-9B65-2D6C02CCEEE0}"/>
                </a:ext>
              </a:extLst>
            </p:cNvPr>
            <p:cNvSpPr txBox="1"/>
            <p:nvPr/>
          </p:nvSpPr>
          <p:spPr>
            <a:xfrm>
              <a:off x="11006825" y="5098163"/>
              <a:ext cx="1130142" cy="198483"/>
            </a:xfrm>
            <a:prstGeom prst="rect">
              <a:avLst/>
            </a:prstGeom>
            <a:noFill/>
          </p:spPr>
          <p:txBody>
            <a:bodyPr wrap="none" lIns="91440" tIns="45720" rIns="9144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charset="0"/>
                  <a:ea typeface="+mn-ea"/>
                  <a:cs typeface="+mn-cs"/>
                </a:rPr>
                <a:t>SW supplier</a:t>
              </a:r>
              <a:endParaRPr kumimoji="0" lang="fr-FR" sz="1100" b="0" i="0" u="none" strike="noStrike" kern="1200" cap="none" spc="0" normalizeH="0" baseline="0" noProof="0" err="1">
                <a:ln>
                  <a:noFill/>
                </a:ln>
                <a:solidFill>
                  <a:srgbClr val="000000"/>
                </a:solidFill>
                <a:effectLst/>
                <a:uLnTx/>
                <a:uFillTx/>
                <a:latin typeface="Arial" charset="0"/>
                <a:ea typeface="+mn-ea"/>
                <a:cs typeface="+mn-cs"/>
              </a:endParaRPr>
            </a:p>
          </p:txBody>
        </p:sp>
      </p:grpSp>
      <p:grpSp>
        <p:nvGrpSpPr>
          <p:cNvPr id="41" name="Gruppieren 39">
            <a:extLst>
              <a:ext uri="{FF2B5EF4-FFF2-40B4-BE49-F238E27FC236}">
                <a16:creationId xmlns:a16="http://schemas.microsoft.com/office/drawing/2014/main" id="{5357DD3F-456A-43B2-A19B-A2E0234760A4}"/>
              </a:ext>
            </a:extLst>
          </p:cNvPr>
          <p:cNvGrpSpPr/>
          <p:nvPr/>
        </p:nvGrpSpPr>
        <p:grpSpPr>
          <a:xfrm>
            <a:off x="10288842" y="3607845"/>
            <a:ext cx="1425566" cy="735555"/>
            <a:chOff x="10684656" y="3607694"/>
            <a:chExt cx="1425566" cy="735555"/>
          </a:xfrm>
        </p:grpSpPr>
        <p:sp>
          <p:nvSpPr>
            <p:cNvPr id="42" name="Arrow: Up 34">
              <a:extLst>
                <a:ext uri="{FF2B5EF4-FFF2-40B4-BE49-F238E27FC236}">
                  <a16:creationId xmlns:a16="http://schemas.microsoft.com/office/drawing/2014/main" id="{A30E42E8-DE12-4CB4-92FA-D7921C32BC4B}"/>
                </a:ext>
              </a:extLst>
            </p:cNvPr>
            <p:cNvSpPr/>
            <p:nvPr/>
          </p:nvSpPr>
          <p:spPr>
            <a:xfrm rot="16200000" flipH="1">
              <a:off x="11069803" y="3350387"/>
              <a:ext cx="607715" cy="1378010"/>
            </a:xfrm>
            <a:prstGeom prst="upArrow">
              <a:avLst>
                <a:gd name="adj1" fmla="val 60186"/>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SW license</a:t>
              </a:r>
            </a:p>
          </p:txBody>
        </p:sp>
        <p:sp>
          <p:nvSpPr>
            <p:cNvPr id="43" name="TextBox 38">
              <a:extLst>
                <a:ext uri="{FF2B5EF4-FFF2-40B4-BE49-F238E27FC236}">
                  <a16:creationId xmlns:a16="http://schemas.microsoft.com/office/drawing/2014/main" id="{246C9D1C-DC3E-4777-A57F-897FDCCFF8FC}"/>
                </a:ext>
              </a:extLst>
            </p:cNvPr>
            <p:cNvSpPr txBox="1"/>
            <p:nvPr/>
          </p:nvSpPr>
          <p:spPr>
            <a:xfrm>
              <a:off x="10980080" y="3607694"/>
              <a:ext cx="1130142" cy="225313"/>
            </a:xfrm>
            <a:prstGeom prst="rect">
              <a:avLst/>
            </a:prstGeom>
            <a:noFill/>
          </p:spPr>
          <p:txBody>
            <a:bodyPr wrap="none" lIns="91440" tIns="45720" rIns="9144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charset="0"/>
                  <a:ea typeface="+mn-ea"/>
                  <a:cs typeface="+mn-cs"/>
                </a:rPr>
                <a:t>SW supplier</a:t>
              </a:r>
              <a:endParaRPr kumimoji="0" lang="fr-FR" sz="11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44" name="Gruppieren 42">
            <a:extLst>
              <a:ext uri="{FF2B5EF4-FFF2-40B4-BE49-F238E27FC236}">
                <a16:creationId xmlns:a16="http://schemas.microsoft.com/office/drawing/2014/main" id="{54D6E570-E5A9-4693-9961-DA6835247C38}"/>
              </a:ext>
            </a:extLst>
          </p:cNvPr>
          <p:cNvGrpSpPr/>
          <p:nvPr/>
        </p:nvGrpSpPr>
        <p:grpSpPr>
          <a:xfrm>
            <a:off x="10289803" y="4382160"/>
            <a:ext cx="1425568" cy="677093"/>
            <a:chOff x="10684654" y="4382160"/>
            <a:chExt cx="1425568" cy="677093"/>
          </a:xfrm>
        </p:grpSpPr>
        <p:sp>
          <p:nvSpPr>
            <p:cNvPr id="45" name="Arrow: Up 33">
              <a:extLst>
                <a:ext uri="{FF2B5EF4-FFF2-40B4-BE49-F238E27FC236}">
                  <a16:creationId xmlns:a16="http://schemas.microsoft.com/office/drawing/2014/main" id="{FE11E1F0-06F8-4D67-9687-2B2B8829E183}"/>
                </a:ext>
              </a:extLst>
            </p:cNvPr>
            <p:cNvSpPr/>
            <p:nvPr/>
          </p:nvSpPr>
          <p:spPr>
            <a:xfrm rot="16200000" flipH="1">
              <a:off x="11085515" y="4082102"/>
              <a:ext cx="576290" cy="1378011"/>
            </a:xfrm>
            <a:prstGeom prst="upArrow">
              <a:avLst>
                <a:gd name="adj1" fmla="val 60186"/>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HW option</a:t>
              </a:r>
              <a:br>
                <a:rPr kumimoji="0" lang="en-US" sz="1400" b="0" i="0" u="none" strike="noStrike" kern="1200" cap="none" spc="0" normalizeH="0" baseline="0" noProof="0">
                  <a:ln>
                    <a:noFill/>
                  </a:ln>
                  <a:solidFill>
                    <a:prstClr val="white"/>
                  </a:solidFill>
                  <a:effectLst/>
                  <a:uLnTx/>
                  <a:uFillTx/>
                  <a:latin typeface="Arial"/>
                  <a:ea typeface="+mn-ea"/>
                  <a:cs typeface="+mn-cs"/>
                </a:rPr>
              </a:br>
              <a:r>
                <a:rPr kumimoji="0" lang="en-US" sz="1050" b="0" i="0" u="none" strike="noStrike" kern="1200" cap="none" spc="0" normalizeH="0" baseline="0" noProof="0">
                  <a:ln>
                    <a:noFill/>
                  </a:ln>
                  <a:solidFill>
                    <a:prstClr val="white"/>
                  </a:solidFill>
                  <a:effectLst/>
                  <a:uLnTx/>
                  <a:uFillTx/>
                  <a:latin typeface="Arial"/>
                  <a:ea typeface="+mn-ea"/>
                  <a:cs typeface="+mn-cs"/>
                </a:rPr>
                <a:t>adder per part</a:t>
              </a: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39">
              <a:extLst>
                <a:ext uri="{FF2B5EF4-FFF2-40B4-BE49-F238E27FC236}">
                  <a16:creationId xmlns:a16="http://schemas.microsoft.com/office/drawing/2014/main" id="{1EC48517-2F27-4714-A1DB-D8C02D9FFADF}"/>
                </a:ext>
              </a:extLst>
            </p:cNvPr>
            <p:cNvSpPr txBox="1"/>
            <p:nvPr/>
          </p:nvSpPr>
          <p:spPr>
            <a:xfrm>
              <a:off x="10980080" y="4382160"/>
              <a:ext cx="1130142" cy="198483"/>
            </a:xfrm>
            <a:prstGeom prst="rect">
              <a:avLst/>
            </a:prstGeom>
            <a:noFill/>
          </p:spPr>
          <p:txBody>
            <a:bodyPr wrap="none" lIns="91440" tIns="45720" rIns="9144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charset="0"/>
                  <a:ea typeface="+mn-ea"/>
                  <a:cs typeface="+mn-cs"/>
                </a:rPr>
                <a:t>HW supplier</a:t>
              </a:r>
              <a:endParaRPr kumimoji="0" lang="fr-FR" sz="1100" b="0" i="0" u="none" strike="noStrike" kern="1200" cap="none" spc="0" normalizeH="0" baseline="0" noProof="0" err="1">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2485296299"/>
      </p:ext>
    </p:extLst>
  </p:cSld>
  <p:clrMapOvr>
    <a:masterClrMapping/>
  </p:clrMapOvr>
  <mc:AlternateContent xmlns:mc="http://schemas.openxmlformats.org/markup-compatibility/2006">
    <mc:Choice xmlns:p14="http://schemas.microsoft.com/office/powerpoint/2010/main" Requires="p14">
      <p:transition p14:dur="0" advTm="10331"/>
    </mc:Choice>
    <mc:Fallback>
      <p:transition advTm="1033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1FC-7FB7-4C16-BA51-358E8B1AE75E}"/>
              </a:ext>
            </a:extLst>
          </p:cNvPr>
          <p:cNvSpPr>
            <a:spLocks noGrp="1"/>
          </p:cNvSpPr>
          <p:nvPr>
            <p:ph type="title"/>
          </p:nvPr>
        </p:nvSpPr>
        <p:spPr/>
        <p:txBody>
          <a:bodyPr/>
          <a:lstStyle/>
          <a:p>
            <a:r>
              <a:rPr lang="en-US"/>
              <a:t>S32K3 safety software overview</a:t>
            </a:r>
          </a:p>
        </p:txBody>
      </p:sp>
      <p:sp>
        <p:nvSpPr>
          <p:cNvPr id="34" name="Rectangle 33">
            <a:extLst>
              <a:ext uri="{FF2B5EF4-FFF2-40B4-BE49-F238E27FC236}">
                <a16:creationId xmlns:a16="http://schemas.microsoft.com/office/drawing/2014/main" id="{C6EF52E5-698C-4237-ADE4-9B91753DA327}"/>
              </a:ext>
            </a:extLst>
          </p:cNvPr>
          <p:cNvSpPr/>
          <p:nvPr/>
        </p:nvSpPr>
        <p:spPr>
          <a:xfrm>
            <a:off x="515939" y="2563945"/>
            <a:ext cx="3979404" cy="620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en-US">
                <a:solidFill>
                  <a:schemeClr val="bg1"/>
                </a:solidFill>
                <a:latin typeface="+mj-lt"/>
              </a:rPr>
              <a:t>Safety Peripheral Driver (SPD)</a:t>
            </a:r>
          </a:p>
        </p:txBody>
      </p:sp>
      <p:sp>
        <p:nvSpPr>
          <p:cNvPr id="35" name="Rectangle 34">
            <a:extLst>
              <a:ext uri="{FF2B5EF4-FFF2-40B4-BE49-F238E27FC236}">
                <a16:creationId xmlns:a16="http://schemas.microsoft.com/office/drawing/2014/main" id="{968F2455-146E-4655-B3B2-4B7429519400}"/>
              </a:ext>
            </a:extLst>
          </p:cNvPr>
          <p:cNvSpPr/>
          <p:nvPr/>
        </p:nvSpPr>
        <p:spPr>
          <a:xfrm>
            <a:off x="2343558" y="1160463"/>
            <a:ext cx="2151785" cy="1360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en-US">
                <a:solidFill>
                  <a:schemeClr val="bg1"/>
                </a:solidFill>
                <a:latin typeface="+mj-lt"/>
              </a:rPr>
              <a:t>S32 Safety Framework Software </a:t>
            </a:r>
            <a:br>
              <a:rPr lang="en-US">
                <a:solidFill>
                  <a:schemeClr val="bg1"/>
                </a:solidFill>
                <a:latin typeface="+mj-lt"/>
              </a:rPr>
            </a:br>
            <a:r>
              <a:rPr lang="en-US">
                <a:solidFill>
                  <a:schemeClr val="bg1"/>
                </a:solidFill>
                <a:latin typeface="+mj-lt"/>
              </a:rPr>
              <a:t>(SAF)</a:t>
            </a:r>
          </a:p>
        </p:txBody>
      </p:sp>
      <p:sp>
        <p:nvSpPr>
          <p:cNvPr id="36" name="Rectangle 35">
            <a:extLst>
              <a:ext uri="{FF2B5EF4-FFF2-40B4-BE49-F238E27FC236}">
                <a16:creationId xmlns:a16="http://schemas.microsoft.com/office/drawing/2014/main" id="{A5F02273-7E4A-4FDA-A656-7ED1ED693A3B}"/>
              </a:ext>
            </a:extLst>
          </p:cNvPr>
          <p:cNvSpPr/>
          <p:nvPr/>
        </p:nvSpPr>
        <p:spPr>
          <a:xfrm>
            <a:off x="515938" y="1160463"/>
            <a:ext cx="1805355" cy="136070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82880" tIns="182880" rIns="182880" bIns="182880" rtlCol="0" anchor="ctr"/>
          <a:lstStyle/>
          <a:p>
            <a:pPr algn="ctr"/>
            <a:r>
              <a:rPr lang="en-US">
                <a:solidFill>
                  <a:schemeClr val="bg1"/>
                </a:solidFill>
                <a:latin typeface="+mj-lt"/>
              </a:rPr>
              <a:t>Structural Core </a:t>
            </a:r>
            <a:br>
              <a:rPr lang="en-US">
                <a:solidFill>
                  <a:schemeClr val="bg1"/>
                </a:solidFill>
                <a:latin typeface="+mj-lt"/>
              </a:rPr>
            </a:br>
            <a:r>
              <a:rPr lang="en-US">
                <a:solidFill>
                  <a:schemeClr val="bg1"/>
                </a:solidFill>
                <a:latin typeface="+mj-lt"/>
              </a:rPr>
              <a:t>Self-Test (SCST)</a:t>
            </a:r>
          </a:p>
        </p:txBody>
      </p:sp>
      <p:sp>
        <p:nvSpPr>
          <p:cNvPr id="38" name="TextBox 37">
            <a:extLst>
              <a:ext uri="{FF2B5EF4-FFF2-40B4-BE49-F238E27FC236}">
                <a16:creationId xmlns:a16="http://schemas.microsoft.com/office/drawing/2014/main" id="{0879760F-2976-44DB-85B8-6CFF676A31FD}"/>
              </a:ext>
            </a:extLst>
          </p:cNvPr>
          <p:cNvSpPr txBox="1"/>
          <p:nvPr/>
        </p:nvSpPr>
        <p:spPr>
          <a:xfrm>
            <a:off x="5173360" y="1506400"/>
            <a:ext cx="6380208" cy="1200329"/>
          </a:xfrm>
          <a:prstGeom prst="rect">
            <a:avLst/>
          </a:prstGeom>
          <a:noFill/>
        </p:spPr>
        <p:txBody>
          <a:bodyPr wrap="square">
            <a:spAutoFit/>
          </a:bodyPr>
          <a:lstStyle/>
          <a:p>
            <a:pPr marL="285750" lvl="0" indent="-285750">
              <a:buFont typeface="Wingdings" panose="05000000000000000000" pitchFamily="2" charset="2"/>
              <a:buChar char="ü"/>
              <a:defRPr/>
            </a:pPr>
            <a:r>
              <a:rPr lang="en-US">
                <a:latin typeface="Arial"/>
              </a:rPr>
              <a:t>Common solution across S32 processors</a:t>
            </a:r>
          </a:p>
          <a:p>
            <a:pPr marL="285750" lvl="0" indent="-285750">
              <a:buFont typeface="Wingdings" panose="05000000000000000000" pitchFamily="2" charset="2"/>
              <a:buChar char="ü"/>
              <a:defRPr/>
            </a:pPr>
            <a:r>
              <a:rPr lang="en-US">
                <a:latin typeface="Arial"/>
              </a:rPr>
              <a:t>Developed according to an ISO26262 compliant process</a:t>
            </a:r>
          </a:p>
          <a:p>
            <a:pPr marL="285750" lvl="0" indent="-285750">
              <a:buFont typeface="Wingdings" panose="05000000000000000000" pitchFamily="2" charset="2"/>
              <a:buChar char="ü"/>
              <a:defRPr/>
            </a:pPr>
            <a:r>
              <a:rPr lang="en-US">
                <a:latin typeface="Arial"/>
              </a:rPr>
              <a:t>Supporting all safety integrity levels (up to ASIL D)</a:t>
            </a:r>
          </a:p>
          <a:p>
            <a:pPr marL="285750" indent="-285750">
              <a:buFont typeface="Wingdings" panose="05000000000000000000" pitchFamily="2" charset="2"/>
              <a:buChar char="ü"/>
              <a:defRPr/>
            </a:pPr>
            <a:r>
              <a:rPr lang="en-US"/>
              <a:t>Fast time to market</a:t>
            </a:r>
          </a:p>
        </p:txBody>
      </p:sp>
      <p:sp>
        <p:nvSpPr>
          <p:cNvPr id="4" name="Rechteck 3">
            <a:extLst>
              <a:ext uri="{FF2B5EF4-FFF2-40B4-BE49-F238E27FC236}">
                <a16:creationId xmlns:a16="http://schemas.microsoft.com/office/drawing/2014/main" id="{00E660EB-0795-403B-B9DC-313CEE13C6C9}"/>
              </a:ext>
            </a:extLst>
          </p:cNvPr>
          <p:cNvSpPr/>
          <p:nvPr/>
        </p:nvSpPr>
        <p:spPr>
          <a:xfrm>
            <a:off x="515938" y="3475703"/>
            <a:ext cx="5580061" cy="2588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de-DE">
              <a:solidFill>
                <a:schemeClr val="bg1"/>
              </a:solidFill>
              <a:latin typeface="+mj-lt"/>
            </a:endParaRPr>
          </a:p>
        </p:txBody>
      </p:sp>
      <p:grpSp>
        <p:nvGrpSpPr>
          <p:cNvPr id="10" name="Gruppieren 9">
            <a:extLst>
              <a:ext uri="{FF2B5EF4-FFF2-40B4-BE49-F238E27FC236}">
                <a16:creationId xmlns:a16="http://schemas.microsoft.com/office/drawing/2014/main" id="{3725F7B6-B933-4A06-9486-A33FF52F4E69}"/>
              </a:ext>
            </a:extLst>
          </p:cNvPr>
          <p:cNvGrpSpPr/>
          <p:nvPr/>
        </p:nvGrpSpPr>
        <p:grpSpPr>
          <a:xfrm>
            <a:off x="515938" y="3429000"/>
            <a:ext cx="5693098" cy="1360703"/>
            <a:chOff x="515938" y="3429000"/>
            <a:chExt cx="5693098" cy="1360703"/>
          </a:xfrm>
        </p:grpSpPr>
        <p:sp>
          <p:nvSpPr>
            <p:cNvPr id="3" name="TextBox 2">
              <a:extLst>
                <a:ext uri="{FF2B5EF4-FFF2-40B4-BE49-F238E27FC236}">
                  <a16:creationId xmlns:a16="http://schemas.microsoft.com/office/drawing/2014/main" id="{6074C84B-7BDB-4873-ADA8-4DD69352FEE9}"/>
                </a:ext>
              </a:extLst>
            </p:cNvPr>
            <p:cNvSpPr txBox="1"/>
            <p:nvPr/>
          </p:nvSpPr>
          <p:spPr>
            <a:xfrm>
              <a:off x="515938" y="3499730"/>
              <a:ext cx="5693098" cy="1191711"/>
            </a:xfrm>
            <a:prstGeom prst="rect">
              <a:avLst/>
            </a:prstGeom>
            <a:noFill/>
            <a:ln>
              <a:noFill/>
            </a:ln>
          </p:spPr>
          <p:txBody>
            <a:bodyPr wrap="square" lIns="91440" tIns="45720" rIns="91440" rtlCol="0" anchor="t">
              <a:noAutofit/>
            </a:bodyPr>
            <a:lstStyle/>
            <a:p>
              <a:pPr algn="l">
                <a:spcBef>
                  <a:spcPts val="600"/>
                </a:spcBef>
              </a:pPr>
              <a:r>
                <a:rPr lang="en-US" sz="1200" b="1">
                  <a:latin typeface="+mj-lt"/>
                  <a:cs typeface="Arial" panose="020B0604020202020204" pitchFamily="34" charset="0"/>
                </a:rPr>
                <a:t>Safety Peripheral Driver (SPD): </a:t>
              </a:r>
            </a:p>
            <a:p>
              <a:pPr marL="285750" indent="-285750">
                <a:spcBef>
                  <a:spcPts val="600"/>
                </a:spcBef>
                <a:buFont typeface="Arial" panose="020B0604020202020204" pitchFamily="34" charset="0"/>
                <a:buChar char="•"/>
              </a:pPr>
              <a:r>
                <a:rPr lang="en-US" sz="1200">
                  <a:latin typeface="+mj-lt"/>
                  <a:cs typeface="Arial" panose="020B0604020202020204" pitchFamily="34" charset="0"/>
                </a:rPr>
                <a:t>Including two drivers for safety peripherals:</a:t>
              </a:r>
              <a:br>
                <a:rPr lang="en-US" sz="1200">
                  <a:latin typeface="+mj-lt"/>
                  <a:cs typeface="Arial" panose="020B0604020202020204" pitchFamily="34" charset="0"/>
                </a:rPr>
              </a:br>
              <a:r>
                <a:rPr lang="en-US" sz="1200">
                  <a:latin typeface="+mj-lt"/>
                  <a:cs typeface="Arial" panose="020B0604020202020204" pitchFamily="34" charset="0"/>
                </a:rPr>
                <a:t>BIST Manager, </a:t>
              </a:r>
              <a:r>
                <a:rPr lang="en-US" sz="1200"/>
                <a:t>Extended Microcontroller Error Manager</a:t>
              </a:r>
              <a:r>
                <a:rPr lang="en-US" sz="1200">
                  <a:latin typeface="+mj-lt"/>
                  <a:cs typeface="Arial" panose="020B0604020202020204" pitchFamily="34" charset="0"/>
                </a:rPr>
                <a:t>)</a:t>
              </a:r>
            </a:p>
            <a:p>
              <a:pPr marL="285750" indent="-285750" algn="l">
                <a:spcBef>
                  <a:spcPts val="600"/>
                </a:spcBef>
                <a:buFont typeface="Arial" panose="020B0604020202020204" pitchFamily="34" charset="0"/>
                <a:buChar char="•"/>
              </a:pPr>
              <a:r>
                <a:rPr lang="en-US" sz="1200">
                  <a:latin typeface="+mj-lt"/>
                  <a:cs typeface="Arial" panose="020B0604020202020204" pitchFamily="34" charset="0"/>
                </a:rPr>
                <a:t>Same architecture as Real-Time Drivers </a:t>
              </a:r>
            </a:p>
            <a:p>
              <a:pPr marL="285750" indent="-285750" algn="l">
                <a:spcBef>
                  <a:spcPts val="600"/>
                </a:spcBef>
                <a:buFont typeface="Arial" panose="020B0604020202020204" pitchFamily="34" charset="0"/>
                <a:buChar char="•"/>
              </a:pPr>
              <a:r>
                <a:rPr lang="en-US" sz="1200">
                  <a:latin typeface="+mj-lt"/>
                  <a:cs typeface="Arial" panose="020B0604020202020204" pitchFamily="34" charset="0"/>
                </a:rPr>
                <a:t>Applicable for both AUTOSAR and non-AUTOSAR environment</a:t>
              </a:r>
              <a:endParaRPr lang="en-US" sz="1600" b="1">
                <a:latin typeface="+mj-lt"/>
                <a:cs typeface="Arial" panose="020B0604020202020204" pitchFamily="34" charset="0"/>
              </a:endParaRPr>
            </a:p>
          </p:txBody>
        </p:sp>
        <p:sp>
          <p:nvSpPr>
            <p:cNvPr id="8" name="Rechteck 7">
              <a:extLst>
                <a:ext uri="{FF2B5EF4-FFF2-40B4-BE49-F238E27FC236}">
                  <a16:creationId xmlns:a16="http://schemas.microsoft.com/office/drawing/2014/main" id="{B373962A-8D52-4D72-961E-EFC4BA9A0440}"/>
                </a:ext>
              </a:extLst>
            </p:cNvPr>
            <p:cNvSpPr/>
            <p:nvPr/>
          </p:nvSpPr>
          <p:spPr>
            <a:xfrm>
              <a:off x="515938" y="3429000"/>
              <a:ext cx="5476665" cy="13607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de-DE">
                <a:solidFill>
                  <a:schemeClr val="bg1"/>
                </a:solidFill>
                <a:latin typeface="+mj-lt"/>
              </a:endParaRPr>
            </a:p>
          </p:txBody>
        </p:sp>
      </p:grpSp>
      <p:grpSp>
        <p:nvGrpSpPr>
          <p:cNvPr id="13" name="Gruppieren 12">
            <a:extLst>
              <a:ext uri="{FF2B5EF4-FFF2-40B4-BE49-F238E27FC236}">
                <a16:creationId xmlns:a16="http://schemas.microsoft.com/office/drawing/2014/main" id="{A46CAE7A-7EED-44B2-9EB3-C6F7CBDC8BC6}"/>
              </a:ext>
            </a:extLst>
          </p:cNvPr>
          <p:cNvGrpSpPr/>
          <p:nvPr/>
        </p:nvGrpSpPr>
        <p:grpSpPr>
          <a:xfrm>
            <a:off x="6186964" y="3429000"/>
            <a:ext cx="5580061" cy="3422717"/>
            <a:chOff x="6186964" y="3429000"/>
            <a:chExt cx="5580061" cy="3422717"/>
          </a:xfrm>
        </p:grpSpPr>
        <p:grpSp>
          <p:nvGrpSpPr>
            <p:cNvPr id="7" name="Gruppieren 6">
              <a:extLst>
                <a:ext uri="{FF2B5EF4-FFF2-40B4-BE49-F238E27FC236}">
                  <a16:creationId xmlns:a16="http://schemas.microsoft.com/office/drawing/2014/main" id="{727FCEEF-A0B4-4F23-9A50-374DE86F1485}"/>
                </a:ext>
              </a:extLst>
            </p:cNvPr>
            <p:cNvGrpSpPr/>
            <p:nvPr/>
          </p:nvGrpSpPr>
          <p:grpSpPr>
            <a:xfrm>
              <a:off x="6186964" y="3475703"/>
              <a:ext cx="5580061" cy="3376014"/>
              <a:chOff x="6186964" y="3475703"/>
              <a:chExt cx="5580061" cy="3376014"/>
            </a:xfrm>
          </p:grpSpPr>
          <p:sp>
            <p:nvSpPr>
              <p:cNvPr id="40" name="TextBox 39">
                <a:extLst>
                  <a:ext uri="{FF2B5EF4-FFF2-40B4-BE49-F238E27FC236}">
                    <a16:creationId xmlns:a16="http://schemas.microsoft.com/office/drawing/2014/main" id="{FB790B5C-C01E-4841-A237-DF177AE1ABB6}"/>
                  </a:ext>
                </a:extLst>
              </p:cNvPr>
              <p:cNvSpPr txBox="1"/>
              <p:nvPr/>
            </p:nvSpPr>
            <p:spPr>
              <a:xfrm>
                <a:off x="6186964" y="3543119"/>
                <a:ext cx="5366604" cy="3308598"/>
              </a:xfrm>
              <a:prstGeom prst="rect">
                <a:avLst/>
              </a:prstGeom>
              <a:noFill/>
              <a:ln>
                <a:noFill/>
              </a:ln>
            </p:spPr>
            <p:txBody>
              <a:bodyPr wrap="square">
                <a:spAutoFit/>
              </a:bodyPr>
              <a:lstStyle/>
              <a:p>
                <a:pPr>
                  <a:spcBef>
                    <a:spcPts val="600"/>
                  </a:spcBef>
                </a:pPr>
                <a:r>
                  <a:rPr lang="en-US" sz="1400" b="1">
                    <a:latin typeface="+mj-lt"/>
                  </a:rPr>
                  <a:t>S32 Safety Framework Software (</a:t>
                </a:r>
                <a:r>
                  <a:rPr lang="en-US" sz="1400" b="1">
                    <a:latin typeface="+mj-lt"/>
                    <a:cs typeface="Arial" panose="020B0604020202020204" pitchFamily="34" charset="0"/>
                  </a:rPr>
                  <a:t>SAF): </a:t>
                </a:r>
              </a:p>
              <a:p>
                <a:pPr marL="285750" indent="-285750" algn="l">
                  <a:spcBef>
                    <a:spcPts val="600"/>
                  </a:spcBef>
                  <a:buFont typeface="Arial" panose="020B0604020202020204" pitchFamily="34" charset="0"/>
                  <a:buChar char="•"/>
                </a:pPr>
                <a:r>
                  <a:rPr lang="en-US" sz="1400">
                    <a:latin typeface="+mj-lt"/>
                    <a:cs typeface="Arial" panose="020B0604020202020204" pitchFamily="34" charset="0"/>
                  </a:rPr>
                  <a:t>Provide detection and reaction mechanism for single-point and latent HW faults w/ 6 SW components </a:t>
                </a:r>
              </a:p>
              <a:p>
                <a:pPr marL="285750" indent="-285750">
                  <a:spcBef>
                    <a:spcPts val="600"/>
                  </a:spcBef>
                  <a:buFont typeface="Arial" panose="020B0604020202020204" pitchFamily="34" charset="0"/>
                  <a:buChar char="•"/>
                </a:pPr>
                <a:r>
                  <a:rPr lang="en-US" sz="1400">
                    <a:latin typeface="+mj-lt"/>
                    <a:cs typeface="Arial" panose="020B0604020202020204" pitchFamily="34" charset="0"/>
                  </a:rPr>
                  <a:t>Recommended solution for many assumptions in the S32K3xx Safety Manual </a:t>
                </a:r>
              </a:p>
              <a:p>
                <a:pPr marL="285750" indent="-285750">
                  <a:spcBef>
                    <a:spcPts val="600"/>
                  </a:spcBef>
                  <a:buFont typeface="Arial" panose="020B0604020202020204" pitchFamily="34" charset="0"/>
                  <a:buChar char="•"/>
                </a:pPr>
                <a:r>
                  <a:rPr lang="en-US" sz="1400">
                    <a:latin typeface="+mj-lt"/>
                    <a:cs typeface="Arial" panose="020B0604020202020204" pitchFamily="34" charset="0"/>
                  </a:rPr>
                  <a:t>Full coverage of Software safety mechanisms within the MCU in S32K3xx Safety Manual </a:t>
                </a:r>
              </a:p>
              <a:p>
                <a:pPr marL="285750" indent="-285750">
                  <a:spcBef>
                    <a:spcPts val="600"/>
                  </a:spcBef>
                  <a:buFont typeface="Arial" panose="020B0604020202020204" pitchFamily="34" charset="0"/>
                  <a:buChar char="•"/>
                </a:pPr>
                <a:r>
                  <a:rPr lang="en-US" sz="1400">
                    <a:latin typeface="+mj-lt"/>
                    <a:cs typeface="Arial" panose="020B0604020202020204" pitchFamily="34" charset="0"/>
                  </a:rPr>
                  <a:t>Documentation available for</a:t>
                </a:r>
                <a:r>
                  <a:rPr lang="en-US" sz="1400"/>
                  <a:t> integrating S32 SAF into applications that conform to the ISO26262 standard</a:t>
                </a:r>
              </a:p>
              <a:p>
                <a:pPr marL="285750" indent="-285750">
                  <a:spcBef>
                    <a:spcPts val="600"/>
                  </a:spcBef>
                  <a:buFont typeface="Arial" panose="020B0604020202020204" pitchFamily="34" charset="0"/>
                  <a:buChar char="•"/>
                </a:pPr>
                <a:endParaRPr lang="en-US" sz="1600"/>
              </a:p>
              <a:p>
                <a:pPr marL="285750" indent="-285750" algn="l">
                  <a:spcBef>
                    <a:spcPts val="600"/>
                  </a:spcBef>
                  <a:buFont typeface="Arial" panose="020B0604020202020204" pitchFamily="34" charset="0"/>
                  <a:buChar char="•"/>
                </a:pPr>
                <a:endParaRPr lang="en-US" sz="1600">
                  <a:latin typeface="+mj-lt"/>
                  <a:cs typeface="Arial" panose="020B0604020202020204" pitchFamily="34" charset="0"/>
                </a:endParaRPr>
              </a:p>
              <a:p>
                <a:pPr marL="285750" indent="-285750" algn="l">
                  <a:spcBef>
                    <a:spcPts val="600"/>
                  </a:spcBef>
                  <a:buFont typeface="Arial" panose="020B0604020202020204" pitchFamily="34" charset="0"/>
                  <a:buChar char="•"/>
                </a:pPr>
                <a:endParaRPr lang="en-US" sz="1600">
                  <a:latin typeface="+mj-lt"/>
                  <a:cs typeface="Arial" panose="020B0604020202020204" pitchFamily="34" charset="0"/>
                </a:endParaRPr>
              </a:p>
            </p:txBody>
          </p:sp>
          <p:sp>
            <p:nvSpPr>
              <p:cNvPr id="15" name="Rechteck 14">
                <a:extLst>
                  <a:ext uri="{FF2B5EF4-FFF2-40B4-BE49-F238E27FC236}">
                    <a16:creationId xmlns:a16="http://schemas.microsoft.com/office/drawing/2014/main" id="{52587315-1A3E-429A-A108-18913998FF36}"/>
                  </a:ext>
                </a:extLst>
              </p:cNvPr>
              <p:cNvSpPr/>
              <p:nvPr/>
            </p:nvSpPr>
            <p:spPr>
              <a:xfrm>
                <a:off x="6209036" y="3475703"/>
                <a:ext cx="5557989" cy="2588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de-DE">
                  <a:solidFill>
                    <a:schemeClr val="bg1"/>
                  </a:solidFill>
                  <a:latin typeface="+mj-lt"/>
                </a:endParaRPr>
              </a:p>
            </p:txBody>
          </p:sp>
        </p:grpSp>
        <p:sp>
          <p:nvSpPr>
            <p:cNvPr id="11" name="Rechteck 10">
              <a:extLst>
                <a:ext uri="{FF2B5EF4-FFF2-40B4-BE49-F238E27FC236}">
                  <a16:creationId xmlns:a16="http://schemas.microsoft.com/office/drawing/2014/main" id="{C12A8038-2718-4751-B8FC-E8DDA48F2DF3}"/>
                </a:ext>
              </a:extLst>
            </p:cNvPr>
            <p:cNvSpPr/>
            <p:nvPr/>
          </p:nvSpPr>
          <p:spPr>
            <a:xfrm>
              <a:off x="6186964" y="3429000"/>
              <a:ext cx="5580061" cy="26086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de-DE">
                <a:solidFill>
                  <a:schemeClr val="bg1"/>
                </a:solidFill>
                <a:latin typeface="+mj-lt"/>
              </a:endParaRPr>
            </a:p>
          </p:txBody>
        </p:sp>
      </p:grpSp>
      <p:grpSp>
        <p:nvGrpSpPr>
          <p:cNvPr id="12" name="Gruppieren 11">
            <a:extLst>
              <a:ext uri="{FF2B5EF4-FFF2-40B4-BE49-F238E27FC236}">
                <a16:creationId xmlns:a16="http://schemas.microsoft.com/office/drawing/2014/main" id="{689B4E37-762D-4610-AB65-58BDC4BCE102}"/>
              </a:ext>
            </a:extLst>
          </p:cNvPr>
          <p:cNvGrpSpPr/>
          <p:nvPr/>
        </p:nvGrpSpPr>
        <p:grpSpPr>
          <a:xfrm>
            <a:off x="515938" y="4994142"/>
            <a:ext cx="5693098" cy="1225063"/>
            <a:chOff x="515938" y="4994142"/>
            <a:chExt cx="5693098" cy="1225063"/>
          </a:xfrm>
        </p:grpSpPr>
        <p:sp>
          <p:nvSpPr>
            <p:cNvPr id="9" name="Rechteck 8">
              <a:extLst>
                <a:ext uri="{FF2B5EF4-FFF2-40B4-BE49-F238E27FC236}">
                  <a16:creationId xmlns:a16="http://schemas.microsoft.com/office/drawing/2014/main" id="{6291C88F-D7FE-448A-B06B-8647159C5BC2}"/>
                </a:ext>
              </a:extLst>
            </p:cNvPr>
            <p:cNvSpPr/>
            <p:nvPr/>
          </p:nvSpPr>
          <p:spPr>
            <a:xfrm>
              <a:off x="515938" y="4994142"/>
              <a:ext cx="5476665" cy="104351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de-DE">
                <a:solidFill>
                  <a:schemeClr val="bg1"/>
                </a:solidFill>
                <a:latin typeface="+mj-lt"/>
              </a:endParaRPr>
            </a:p>
          </p:txBody>
        </p:sp>
        <p:sp>
          <p:nvSpPr>
            <p:cNvPr id="18" name="TextBox 2">
              <a:extLst>
                <a:ext uri="{FF2B5EF4-FFF2-40B4-BE49-F238E27FC236}">
                  <a16:creationId xmlns:a16="http://schemas.microsoft.com/office/drawing/2014/main" id="{20282944-600C-45AF-844B-423B6DF17E23}"/>
                </a:ext>
              </a:extLst>
            </p:cNvPr>
            <p:cNvSpPr txBox="1"/>
            <p:nvPr/>
          </p:nvSpPr>
          <p:spPr>
            <a:xfrm>
              <a:off x="515938" y="5027494"/>
              <a:ext cx="5693098" cy="1191711"/>
            </a:xfrm>
            <a:prstGeom prst="rect">
              <a:avLst/>
            </a:prstGeom>
            <a:noFill/>
            <a:ln>
              <a:noFill/>
            </a:ln>
          </p:spPr>
          <p:txBody>
            <a:bodyPr wrap="square" lIns="91440" tIns="45720" rIns="91440" rtlCol="0" anchor="t">
              <a:noAutofit/>
            </a:bodyPr>
            <a:lstStyle/>
            <a:p>
              <a:pPr>
                <a:spcBef>
                  <a:spcPts val="600"/>
                </a:spcBef>
              </a:pPr>
              <a:r>
                <a:rPr lang="en-US" sz="1200" b="1">
                  <a:latin typeface="+mj-lt"/>
                  <a:cs typeface="Arial" panose="020B0604020202020204" pitchFamily="34" charset="0"/>
                </a:rPr>
                <a:t>Structural Core Self-Test (SCST):</a:t>
              </a:r>
            </a:p>
            <a:p>
              <a:pPr marL="285750" indent="-285750">
                <a:spcBef>
                  <a:spcPts val="600"/>
                </a:spcBef>
                <a:buFont typeface="Arial" panose="020B0604020202020204" pitchFamily="34" charset="0"/>
                <a:buChar char="•"/>
              </a:pPr>
              <a:r>
                <a:rPr lang="en-US" sz="1200">
                  <a:latin typeface="+mj-lt"/>
                </a:rPr>
                <a:t>For runtime detection of permanent HW faults in processor cores, </a:t>
              </a:r>
              <a:br>
                <a:rPr lang="en-US" sz="1200">
                  <a:latin typeface="+mj-lt"/>
                </a:rPr>
              </a:br>
              <a:r>
                <a:rPr lang="en-US" sz="1200">
                  <a:latin typeface="+mj-lt"/>
                </a:rPr>
                <a:t>with 90% diagnostic coverage </a:t>
              </a:r>
              <a:endParaRPr lang="en-US" sz="1200">
                <a:latin typeface="+mj-lt"/>
                <a:cs typeface="Arial" panose="020B0604020202020204" pitchFamily="34" charset="0"/>
              </a:endParaRPr>
            </a:p>
            <a:p>
              <a:pPr marL="285750" indent="-285750">
                <a:spcBef>
                  <a:spcPts val="600"/>
                </a:spcBef>
                <a:buFont typeface="Arial" panose="020B0604020202020204" pitchFamily="34" charset="0"/>
                <a:buChar char="•"/>
              </a:pPr>
              <a:r>
                <a:rPr lang="en-US" sz="1200">
                  <a:latin typeface="+mj-lt"/>
                  <a:cs typeface="Arial" panose="020B0604020202020204" pitchFamily="34" charset="0"/>
                </a:rPr>
                <a:t>SCST for Arm Cortex M7</a:t>
              </a:r>
              <a:endParaRPr lang="en-US" sz="1200" b="1">
                <a:latin typeface="+mj-lt"/>
                <a:cs typeface="Arial" panose="020B0604020202020204" pitchFamily="34" charset="0"/>
              </a:endParaRPr>
            </a:p>
            <a:p>
              <a:pPr marL="285750" indent="-285750">
                <a:spcBef>
                  <a:spcPts val="600"/>
                </a:spcBef>
                <a:buFont typeface="Arial" panose="020B0604020202020204" pitchFamily="34" charset="0"/>
                <a:buChar char="•"/>
              </a:pPr>
              <a:endParaRPr lang="en-US" sz="1600" b="1">
                <a:latin typeface="+mj-lt"/>
                <a:cs typeface="Arial" panose="020B0604020202020204" pitchFamily="34" charset="0"/>
              </a:endParaRPr>
            </a:p>
          </p:txBody>
        </p:sp>
      </p:grpSp>
    </p:spTree>
    <p:custDataLst>
      <p:tags r:id="rId1"/>
    </p:custDataLst>
    <p:extLst>
      <p:ext uri="{BB962C8B-B14F-4D97-AF65-F5344CB8AC3E}">
        <p14:creationId xmlns:p14="http://schemas.microsoft.com/office/powerpoint/2010/main" val="36992436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2393-B478-45E2-BE6A-63443DF95E6B}"/>
              </a:ext>
            </a:extLst>
          </p:cNvPr>
          <p:cNvSpPr>
            <a:spLocks noGrp="1"/>
          </p:cNvSpPr>
          <p:nvPr>
            <p:ph type="title"/>
          </p:nvPr>
        </p:nvSpPr>
        <p:spPr/>
        <p:txBody>
          <a:bodyPr/>
          <a:lstStyle/>
          <a:p>
            <a:r>
              <a:rPr lang="en-US"/>
              <a:t>communication for multicore processors &amp; controllers – IPCF SOLUTION </a:t>
            </a:r>
          </a:p>
        </p:txBody>
      </p:sp>
      <p:pic>
        <p:nvPicPr>
          <p:cNvPr id="3" name="Picture 2">
            <a:extLst>
              <a:ext uri="{FF2B5EF4-FFF2-40B4-BE49-F238E27FC236}">
                <a16:creationId xmlns:a16="http://schemas.microsoft.com/office/drawing/2014/main" id="{8CEF3FCD-43DB-43D8-9773-27441C1183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1432" y="1068113"/>
            <a:ext cx="3427515" cy="3300413"/>
          </a:xfrm>
          <a:prstGeom prst="rect">
            <a:avLst/>
          </a:prstGeom>
        </p:spPr>
      </p:pic>
      <p:sp>
        <p:nvSpPr>
          <p:cNvPr id="4" name="TextBox 3">
            <a:extLst>
              <a:ext uri="{FF2B5EF4-FFF2-40B4-BE49-F238E27FC236}">
                <a16:creationId xmlns:a16="http://schemas.microsoft.com/office/drawing/2014/main" id="{711746B2-EC07-42FC-B7C6-758A9568C942}"/>
              </a:ext>
            </a:extLst>
          </p:cNvPr>
          <p:cNvSpPr txBox="1"/>
          <p:nvPr/>
        </p:nvSpPr>
        <p:spPr>
          <a:xfrm>
            <a:off x="394775" y="1130682"/>
            <a:ext cx="8699798" cy="3175274"/>
          </a:xfrm>
          <a:prstGeom prst="rect">
            <a:avLst/>
          </a:prstGeom>
          <a:noFill/>
        </p:spPr>
        <p:txBody>
          <a:bodyPr wrap="square" lIns="91440" tIns="45720" rIns="91440" rtlCol="0" anchor="t">
            <a:noAutofit/>
          </a:bodyPr>
          <a:lstStyle/>
          <a:p>
            <a:r>
              <a:rPr lang="en-US" sz="1400" b="1"/>
              <a:t>CHALLENGES SEEN AS SYSTEM BENEFITS </a:t>
            </a:r>
          </a:p>
          <a:p>
            <a:pPr marL="285750" indent="-285750">
              <a:buFont typeface="Wingdings" panose="05000000000000000000" pitchFamily="2" charset="2"/>
              <a:buChar char="§"/>
            </a:pPr>
            <a:r>
              <a:rPr lang="en-US" sz="1400" b="1"/>
              <a:t>Parallel computing</a:t>
            </a:r>
            <a:r>
              <a:rPr lang="en-US" sz="1400"/>
              <a:t>: Improving performance of computationally intensive algorithms and functions, </a:t>
            </a:r>
            <a:br>
              <a:rPr lang="en-US" sz="1400"/>
            </a:br>
            <a:r>
              <a:rPr lang="en-US" sz="1400"/>
              <a:t>by resolving sub-problems </a:t>
            </a:r>
            <a:r>
              <a:rPr lang="en-US" sz="1400" b="1" i="1"/>
              <a:t>simultaneously</a:t>
            </a:r>
            <a:r>
              <a:rPr lang="en-US" sz="1400"/>
              <a:t> on different cores</a:t>
            </a:r>
          </a:p>
          <a:p>
            <a:endParaRPr lang="en-US" sz="800"/>
          </a:p>
          <a:p>
            <a:pPr marL="628650" lvl="1" indent="-171450">
              <a:buFont typeface="Wingdings" panose="05000000000000000000" pitchFamily="2" charset="2"/>
              <a:buChar char="§"/>
            </a:pPr>
            <a:r>
              <a:rPr lang="en-US" sz="1400"/>
              <a:t> </a:t>
            </a:r>
            <a:r>
              <a:rPr lang="en-US" sz="1400" b="1"/>
              <a:t>Speedup</a:t>
            </a:r>
            <a:r>
              <a:rPr lang="en-US" sz="1400"/>
              <a:t>: faster computation by parallelization of the problems</a:t>
            </a:r>
          </a:p>
          <a:p>
            <a:pPr marL="742950" lvl="1" indent="-285750">
              <a:buFont typeface="Wingdings" panose="05000000000000000000" pitchFamily="2" charset="2"/>
              <a:buChar char="§"/>
            </a:pPr>
            <a:r>
              <a:rPr lang="en-US" sz="1400" b="1"/>
              <a:t>Improve system responsiveness: </a:t>
            </a:r>
            <a:r>
              <a:rPr lang="en-US" sz="1400"/>
              <a:t>distribution of time critical processes to different cores </a:t>
            </a:r>
          </a:p>
          <a:p>
            <a:pPr marL="1200150" lvl="2" indent="-285750">
              <a:lnSpc>
                <a:spcPct val="120000"/>
              </a:lnSpc>
              <a:spcBef>
                <a:spcPts val="0"/>
              </a:spcBef>
              <a:buFont typeface="Wingdings" panose="05000000000000000000" pitchFamily="2" charset="2"/>
              <a:buChar char="§"/>
            </a:pPr>
            <a:r>
              <a:rPr lang="en-US" sz="1400"/>
              <a:t>interrupt handler or background job worker </a:t>
            </a:r>
          </a:p>
          <a:p>
            <a:pPr marL="1200150" lvl="2" indent="-285750">
              <a:lnSpc>
                <a:spcPct val="120000"/>
              </a:lnSpc>
              <a:spcBef>
                <a:spcPts val="0"/>
              </a:spcBef>
              <a:buFont typeface="Wingdings" panose="05000000000000000000" pitchFamily="2" charset="2"/>
              <a:buChar char="§"/>
            </a:pPr>
            <a:r>
              <a:rPr lang="en-US" sz="1400"/>
              <a:t>low-priority not interfering with high priority tasks</a:t>
            </a:r>
          </a:p>
          <a:p>
            <a:pPr marL="1200150" lvl="2" indent="-285750">
              <a:lnSpc>
                <a:spcPct val="120000"/>
              </a:lnSpc>
              <a:spcBef>
                <a:spcPts val="0"/>
              </a:spcBef>
              <a:buFont typeface="Wingdings" panose="05000000000000000000" pitchFamily="2" charset="2"/>
              <a:buChar char="§"/>
            </a:pPr>
            <a:endParaRPr lang="en-US" sz="1400"/>
          </a:p>
          <a:p>
            <a:pPr marL="285750" indent="-285750">
              <a:buFont typeface="Wingdings" panose="05000000000000000000" pitchFamily="2" charset="2"/>
              <a:buChar char="§"/>
            </a:pPr>
            <a:r>
              <a:rPr lang="en-US" sz="1400" b="1"/>
              <a:t>Safety</a:t>
            </a:r>
            <a:r>
              <a:rPr lang="en-US" sz="1400"/>
              <a:t>: multi-core CPUs and meet safety system requirements. </a:t>
            </a:r>
          </a:p>
          <a:p>
            <a:pPr marL="742950" lvl="1" indent="-285750">
              <a:buFont typeface="Wingdings" panose="05000000000000000000" pitchFamily="2" charset="2"/>
              <a:buChar char="§"/>
            </a:pPr>
            <a:r>
              <a:rPr lang="en-US" sz="1400"/>
              <a:t>multiple calculations of the same function simultaneously on different cores </a:t>
            </a:r>
          </a:p>
          <a:p>
            <a:pPr marL="742950" lvl="1" indent="-285750">
              <a:buFont typeface="Wingdings" panose="05000000000000000000" pitchFamily="2" charset="2"/>
              <a:buChar char="§"/>
            </a:pPr>
            <a:r>
              <a:rPr lang="en-US" sz="1400"/>
              <a:t>independent monitoring of cores</a:t>
            </a:r>
          </a:p>
          <a:p>
            <a:pPr marL="742950" lvl="1" indent="-285750">
              <a:buFont typeface="Wingdings" panose="05000000000000000000" pitchFamily="2" charset="2"/>
              <a:buChar char="§"/>
            </a:pPr>
            <a:r>
              <a:rPr lang="en-US" sz="1400"/>
              <a:t>..</a:t>
            </a:r>
          </a:p>
          <a:p>
            <a:pPr lvl="1"/>
            <a:endParaRPr lang="en-US" sz="1400"/>
          </a:p>
          <a:p>
            <a:pPr marL="285750" indent="-285750">
              <a:buFont typeface="Wingdings" panose="05000000000000000000" pitchFamily="2" charset="2"/>
              <a:buChar char="§"/>
            </a:pPr>
            <a:r>
              <a:rPr lang="en-US" sz="1400" b="1"/>
              <a:t>High integration</a:t>
            </a:r>
            <a:r>
              <a:rPr lang="en-US" sz="1400"/>
              <a:t>: several software components with varying domains requirements on the same ECU.</a:t>
            </a:r>
          </a:p>
          <a:p>
            <a:pPr algn="l">
              <a:spcBef>
                <a:spcPts val="600"/>
              </a:spcBef>
            </a:pPr>
            <a:endParaRPr lang="en-US" sz="1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4A5F315-939E-467D-8F57-57B16F7805DC}"/>
              </a:ext>
            </a:extLst>
          </p:cNvPr>
          <p:cNvSpPr txBox="1"/>
          <p:nvPr/>
        </p:nvSpPr>
        <p:spPr>
          <a:xfrm>
            <a:off x="394775" y="5058650"/>
            <a:ext cx="11454325" cy="1462473"/>
          </a:xfrm>
          <a:prstGeom prst="rect">
            <a:avLst/>
          </a:prstGeom>
          <a:noFill/>
        </p:spPr>
        <p:txBody>
          <a:bodyPr wrap="square" lIns="91440" tIns="45720" rIns="91440" rtlCol="0" anchor="t">
            <a:noAutofit/>
          </a:bodyPr>
          <a:lstStyle/>
          <a:p>
            <a:r>
              <a:rPr lang="en-US" sz="1600" b="1">
                <a:solidFill>
                  <a:schemeClr val="accent3"/>
                </a:solidFill>
              </a:rPr>
              <a:t>SOLUTION:</a:t>
            </a:r>
            <a:r>
              <a:rPr lang="en-US" sz="1600" b="1"/>
              <a:t> Inter-Platform Communication Framework (IPCF) </a:t>
            </a:r>
            <a:endParaRPr lang="en-US" sz="1400" b="1"/>
          </a:p>
          <a:p>
            <a:r>
              <a:rPr lang="en-US" sz="1600"/>
              <a:t>IPCF is a subsystem which enables applications, running on multiple homogenous or heterogenous processing cores, located on the same chip or different chips, running on different operating systems (AUTOSAR OS, Linux etc.), to communicate over various transport interfaces (Shared Memory, PCIe, Ethernet, etc.). </a:t>
            </a:r>
          </a:p>
        </p:txBody>
      </p:sp>
    </p:spTree>
    <p:extLst>
      <p:ext uri="{BB962C8B-B14F-4D97-AF65-F5344CB8AC3E}">
        <p14:creationId xmlns:p14="http://schemas.microsoft.com/office/powerpoint/2010/main" val="5885002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IPCF: RTOS to RTOS Shared Memory Use-case (K3 context)</a:t>
            </a:r>
          </a:p>
        </p:txBody>
      </p:sp>
      <p:sp>
        <p:nvSpPr>
          <p:cNvPr id="6" name="Text Placeholder 5">
            <a:extLst>
              <a:ext uri="{FF2B5EF4-FFF2-40B4-BE49-F238E27FC236}">
                <a16:creationId xmlns:a16="http://schemas.microsoft.com/office/drawing/2014/main" id="{E00CCC2B-F453-4811-97B4-CB7344D046DD}"/>
              </a:ext>
            </a:extLst>
          </p:cNvPr>
          <p:cNvSpPr>
            <a:spLocks noGrp="1"/>
          </p:cNvSpPr>
          <p:nvPr>
            <p:ph type="body" sz="quarter" idx="4294967295"/>
          </p:nvPr>
        </p:nvSpPr>
        <p:spPr>
          <a:xfrm>
            <a:off x="396400" y="1295118"/>
            <a:ext cx="4389165" cy="5378450"/>
          </a:xfrm>
        </p:spPr>
        <p:txBody>
          <a:bodyPr>
            <a:normAutofit/>
          </a:bodyPr>
          <a:lstStyle/>
          <a:p>
            <a:pPr>
              <a:spcBef>
                <a:spcPts val="1200"/>
              </a:spcBef>
            </a:pPr>
            <a:r>
              <a:rPr lang="en-US" sz="1800"/>
              <a:t>Core2Core communication framework</a:t>
            </a:r>
          </a:p>
          <a:p>
            <a:pPr>
              <a:spcBef>
                <a:spcPts val="1200"/>
              </a:spcBef>
            </a:pPr>
            <a:r>
              <a:rPr lang="en-US" sz="1800"/>
              <a:t>Shared memory layer</a:t>
            </a:r>
          </a:p>
          <a:p>
            <a:pPr>
              <a:spcBef>
                <a:spcPts val="1200"/>
              </a:spcBef>
            </a:pPr>
            <a:r>
              <a:rPr lang="en-US" sz="1800"/>
              <a:t>Each S32K3 core runs its own application</a:t>
            </a:r>
          </a:p>
          <a:p>
            <a:pPr>
              <a:spcBef>
                <a:spcPts val="1200"/>
              </a:spcBef>
            </a:pPr>
            <a:r>
              <a:rPr lang="en-US" sz="1800"/>
              <a:t>IPCF used for exchange of information among central processing unit (CPU) cores in the S32K3 multi-core devices</a:t>
            </a:r>
          </a:p>
          <a:p>
            <a:pPr>
              <a:spcBef>
                <a:spcPts val="1200"/>
              </a:spcBef>
            </a:pPr>
            <a:r>
              <a:rPr lang="en-US" sz="1800"/>
              <a:t>Based on shared memory layer + core interrupts/messaging units </a:t>
            </a:r>
          </a:p>
          <a:p>
            <a:pPr>
              <a:spcBef>
                <a:spcPts val="1200"/>
              </a:spcBef>
            </a:pPr>
            <a:r>
              <a:rPr lang="en-US" sz="1800"/>
              <a:t>Pluggable in open standard multicore frameworks (</a:t>
            </a:r>
            <a:r>
              <a:rPr lang="en-US" sz="1800" err="1"/>
              <a:t>OpenAMP</a:t>
            </a:r>
            <a:r>
              <a:rPr lang="en-US" sz="1800"/>
              <a:t> </a:t>
            </a:r>
            <a:r>
              <a:rPr lang="en-US" sz="1800" err="1"/>
              <a:t>RPMsg</a:t>
            </a:r>
            <a:r>
              <a:rPr lang="en-US" sz="1800"/>
              <a:t>)</a:t>
            </a:r>
          </a:p>
          <a:p>
            <a:pPr>
              <a:spcBef>
                <a:spcPts val="1200"/>
              </a:spcBef>
            </a:pPr>
            <a:r>
              <a:rPr lang="en-US" sz="1800"/>
              <a:t>Demos provided for three environments: bare metal, </a:t>
            </a:r>
            <a:r>
              <a:rPr lang="en-US" sz="1800" err="1"/>
              <a:t>FreeRTOS</a:t>
            </a:r>
            <a:r>
              <a:rPr lang="en-US" sz="1800"/>
              <a:t> and </a:t>
            </a:r>
            <a:r>
              <a:rPr lang="en-US" sz="1800" err="1"/>
              <a:t>Autosar</a:t>
            </a:r>
            <a:r>
              <a:rPr lang="en-US" sz="1800"/>
              <a:t> OS </a:t>
            </a:r>
          </a:p>
        </p:txBody>
      </p:sp>
      <p:grpSp>
        <p:nvGrpSpPr>
          <p:cNvPr id="3" name="Group 2">
            <a:extLst>
              <a:ext uri="{FF2B5EF4-FFF2-40B4-BE49-F238E27FC236}">
                <a16:creationId xmlns:a16="http://schemas.microsoft.com/office/drawing/2014/main" id="{FA95081B-DF8F-412B-9C48-D28753C30650}"/>
              </a:ext>
            </a:extLst>
          </p:cNvPr>
          <p:cNvGrpSpPr/>
          <p:nvPr/>
        </p:nvGrpSpPr>
        <p:grpSpPr>
          <a:xfrm>
            <a:off x="4968262" y="1275358"/>
            <a:ext cx="7003802" cy="4658056"/>
            <a:chOff x="5025412" y="1577975"/>
            <a:chExt cx="7003802" cy="4658056"/>
          </a:xfrm>
        </p:grpSpPr>
        <p:sp>
          <p:nvSpPr>
            <p:cNvPr id="43" name="Rectangle 42">
              <a:extLst>
                <a:ext uri="{FF2B5EF4-FFF2-40B4-BE49-F238E27FC236}">
                  <a16:creationId xmlns:a16="http://schemas.microsoft.com/office/drawing/2014/main" id="{157E06F9-2F98-4B41-BE5E-94FF075693B0}"/>
                </a:ext>
              </a:extLst>
            </p:cNvPr>
            <p:cNvSpPr/>
            <p:nvPr/>
          </p:nvSpPr>
          <p:spPr>
            <a:xfrm>
              <a:off x="6318439" y="4865985"/>
              <a:ext cx="4400384" cy="67114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ea typeface="+mn-ea"/>
                  <a:cs typeface="+mn-cs"/>
                </a:rPr>
                <a:t>MEMORY</a:t>
              </a:r>
            </a:p>
          </p:txBody>
        </p:sp>
        <p:pic>
          <p:nvPicPr>
            <p:cNvPr id="21" name="Picture 2" descr="The Multicore Associ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61097" y="5604219"/>
              <a:ext cx="968750" cy="387501"/>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9CAE1D3F-A55F-4F19-8995-4F728BFFD152}"/>
                </a:ext>
              </a:extLst>
            </p:cNvPr>
            <p:cNvSpPr/>
            <p:nvPr/>
          </p:nvSpPr>
          <p:spPr>
            <a:xfrm>
              <a:off x="5025412" y="1597735"/>
              <a:ext cx="3165581" cy="31920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206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75A8BF76-489E-4E43-B247-A512FBDA2D11}"/>
                </a:ext>
              </a:extLst>
            </p:cNvPr>
            <p:cNvSpPr/>
            <p:nvPr/>
          </p:nvSpPr>
          <p:spPr>
            <a:xfrm>
              <a:off x="5653613" y="3850280"/>
              <a:ext cx="2468368" cy="823784"/>
            </a:xfrm>
            <a:prstGeom prst="rect">
              <a:avLst/>
            </a:prstGeom>
            <a:solidFill>
              <a:srgbClr val="2C87D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IPCF </a:t>
              </a:r>
              <a:r>
                <a:rPr kumimoji="0" lang="en-US" sz="1800" b="1" i="0" u="none" strike="noStrike" kern="1200" cap="none" spc="0" normalizeH="0" baseline="0" noProof="0" err="1">
                  <a:ln>
                    <a:noFill/>
                  </a:ln>
                  <a:solidFill>
                    <a:prstClr val="white"/>
                  </a:solidFill>
                  <a:effectLst/>
                  <a:uLnTx/>
                  <a:uFillTx/>
                  <a:latin typeface="Arial"/>
                  <a:ea typeface="+mn-ea"/>
                  <a:cs typeface="+mn-cs"/>
                </a:rPr>
                <a:t>ShM</a:t>
              </a:r>
              <a:r>
                <a:rPr kumimoji="0" lang="en-US" sz="1800" b="1" i="0" u="none" strike="noStrike" kern="1200" cap="none" spc="0" normalizeH="0" baseline="0" noProof="0">
                  <a:ln>
                    <a:noFill/>
                  </a:ln>
                  <a:solidFill>
                    <a:prstClr val="white"/>
                  </a:solidFill>
                  <a:effectLst/>
                  <a:uLnTx/>
                  <a:uFillTx/>
                  <a:latin typeface="Arial"/>
                  <a:ea typeface="+mn-ea"/>
                  <a:cs typeface="+mn-cs"/>
                </a:rPr>
                <a:t> </a:t>
              </a:r>
              <a:r>
                <a:rPr kumimoji="0" lang="en-US" sz="1800" b="1" i="0" u="none" strike="noStrike" kern="1200" cap="none" spc="0" normalizeH="0" baseline="0" noProof="0" err="1">
                  <a:ln>
                    <a:noFill/>
                  </a:ln>
                  <a:solidFill>
                    <a:prstClr val="white"/>
                  </a:solidFill>
                  <a:effectLst/>
                  <a:uLnTx/>
                  <a:uFillTx/>
                  <a:latin typeface="Arial"/>
                  <a:ea typeface="+mn-ea"/>
                  <a:cs typeface="+mn-cs"/>
                </a:rPr>
                <a:t>drv</a:t>
              </a: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47" name="Rounded Rectangle 67">
              <a:extLst>
                <a:ext uri="{FF2B5EF4-FFF2-40B4-BE49-F238E27FC236}">
                  <a16:creationId xmlns:a16="http://schemas.microsoft.com/office/drawing/2014/main" id="{65DB02F0-C2E2-4BAC-B746-502DC084E98E}"/>
                </a:ext>
              </a:extLst>
            </p:cNvPr>
            <p:cNvSpPr/>
            <p:nvPr/>
          </p:nvSpPr>
          <p:spPr>
            <a:xfrm>
              <a:off x="6009230" y="3920226"/>
              <a:ext cx="1782910" cy="277098"/>
            </a:xfrm>
            <a:prstGeom prst="roundRect">
              <a:avLst/>
            </a:prstGeom>
            <a:solidFill>
              <a:srgbClr val="FFAD0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Zero-copy API</a:t>
              </a:r>
              <a:endParaRPr kumimoji="0" lang="ro-RO" sz="1200" b="1" i="0" u="none" strike="noStrike" kern="1200" cap="none" spc="0" normalizeH="0" baseline="0" noProof="0">
                <a:ln>
                  <a:noFill/>
                </a:ln>
                <a:solidFill>
                  <a:srgbClr val="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F9047ED6-91A6-45FD-8CB2-DBDA8278A436}"/>
                </a:ext>
              </a:extLst>
            </p:cNvPr>
            <p:cNvSpPr/>
            <p:nvPr/>
          </p:nvSpPr>
          <p:spPr>
            <a:xfrm>
              <a:off x="5641774" y="1703245"/>
              <a:ext cx="2480207" cy="823784"/>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Customer Apps</a:t>
              </a:r>
            </a:p>
          </p:txBody>
        </p:sp>
        <p:sp>
          <p:nvSpPr>
            <p:cNvPr id="55" name="Rectangle 54">
              <a:extLst>
                <a:ext uri="{FF2B5EF4-FFF2-40B4-BE49-F238E27FC236}">
                  <a16:creationId xmlns:a16="http://schemas.microsoft.com/office/drawing/2014/main" id="{63F5DB0E-04DF-4260-9A66-EA810D3F05C7}"/>
                </a:ext>
              </a:extLst>
            </p:cNvPr>
            <p:cNvSpPr/>
            <p:nvPr/>
          </p:nvSpPr>
          <p:spPr>
            <a:xfrm>
              <a:off x="6706473" y="2776762"/>
              <a:ext cx="1415380" cy="823784"/>
            </a:xfrm>
            <a:prstGeom prst="rect">
              <a:avLst/>
            </a:prstGeom>
            <a:solidFill>
              <a:srgbClr val="2C87D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IPCF lib</a:t>
              </a:r>
            </a:p>
          </p:txBody>
        </p:sp>
        <p:sp>
          <p:nvSpPr>
            <p:cNvPr id="56" name="Rounded Rectangle 67">
              <a:extLst>
                <a:ext uri="{FF2B5EF4-FFF2-40B4-BE49-F238E27FC236}">
                  <a16:creationId xmlns:a16="http://schemas.microsoft.com/office/drawing/2014/main" id="{D5EBB29F-44F7-4D8F-B247-C9A655FED46E}"/>
                </a:ext>
              </a:extLst>
            </p:cNvPr>
            <p:cNvSpPr/>
            <p:nvPr/>
          </p:nvSpPr>
          <p:spPr>
            <a:xfrm>
              <a:off x="6802168" y="2840744"/>
              <a:ext cx="1243056" cy="277098"/>
            </a:xfrm>
            <a:prstGeom prst="roundRect">
              <a:avLst/>
            </a:prstGeom>
            <a:solidFill>
              <a:srgbClr val="FFAD0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mn-ea"/>
                  <a:cs typeface="+mn-cs"/>
                </a:rPr>
                <a:t>RPMsg</a:t>
              </a:r>
              <a:endParaRPr kumimoji="0" lang="ro-RO" sz="1200" b="1" i="0" u="none" strike="noStrike" kern="1200" cap="none" spc="0" normalizeH="0" baseline="0" noProof="0">
                <a:ln>
                  <a:noFill/>
                </a:ln>
                <a:solidFill>
                  <a:srgbClr val="000000"/>
                </a:solidFill>
                <a:effectLst/>
                <a:uLnTx/>
                <a:uFillTx/>
                <a:latin typeface="Arial"/>
                <a:ea typeface="+mn-ea"/>
                <a:cs typeface="+mn-cs"/>
              </a:endParaRPr>
            </a:p>
          </p:txBody>
        </p:sp>
        <p:cxnSp>
          <p:nvCxnSpPr>
            <p:cNvPr id="66" name="Straight Arrow Connector 65">
              <a:extLst>
                <a:ext uri="{FF2B5EF4-FFF2-40B4-BE49-F238E27FC236}">
                  <a16:creationId xmlns:a16="http://schemas.microsoft.com/office/drawing/2014/main" id="{56789B56-90C0-4C52-AF3B-AC985D6E56FB}"/>
                </a:ext>
              </a:extLst>
            </p:cNvPr>
            <p:cNvCxnSpPr>
              <a:cxnSpLocks/>
            </p:cNvCxnSpPr>
            <p:nvPr/>
          </p:nvCxnSpPr>
          <p:spPr>
            <a:xfrm>
              <a:off x="7423273" y="2367707"/>
              <a:ext cx="0" cy="554896"/>
            </a:xfrm>
            <a:prstGeom prst="straightConnector1">
              <a:avLst/>
            </a:prstGeom>
            <a:ln w="76200">
              <a:solidFill>
                <a:srgbClr val="854FAE"/>
              </a:solidFill>
              <a:prstDash val="solid"/>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1169313-D4FB-4953-A65C-06BD9081F08A}"/>
                </a:ext>
              </a:extLst>
            </p:cNvPr>
            <p:cNvCxnSpPr>
              <a:cxnSpLocks/>
            </p:cNvCxnSpPr>
            <p:nvPr/>
          </p:nvCxnSpPr>
          <p:spPr>
            <a:xfrm>
              <a:off x="7423273" y="3493525"/>
              <a:ext cx="0" cy="517621"/>
            </a:xfrm>
            <a:prstGeom prst="straightConnector1">
              <a:avLst/>
            </a:prstGeom>
            <a:ln w="76200">
              <a:solidFill>
                <a:srgbClr val="854FAE">
                  <a:alpha val="85000"/>
                </a:srgbClr>
              </a:solidFill>
              <a:prstDash val="solid"/>
              <a:headEnd type="none"/>
              <a:tailEnd type="triangle" w="med" len="sm"/>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C64B817B-F3D4-4B38-941C-D86DA62770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7872" y="3970791"/>
              <a:ext cx="490987" cy="453066"/>
            </a:xfrm>
            <a:prstGeom prst="rect">
              <a:avLst/>
            </a:prstGeom>
          </p:spPr>
        </p:pic>
        <p:sp>
          <p:nvSpPr>
            <p:cNvPr id="49" name="Rectangle 48">
              <a:extLst>
                <a:ext uri="{FF2B5EF4-FFF2-40B4-BE49-F238E27FC236}">
                  <a16:creationId xmlns:a16="http://schemas.microsoft.com/office/drawing/2014/main" id="{D23A4FE2-7894-4145-849D-1056BBCE74C8}"/>
                </a:ext>
              </a:extLst>
            </p:cNvPr>
            <p:cNvSpPr/>
            <p:nvPr/>
          </p:nvSpPr>
          <p:spPr>
            <a:xfrm>
              <a:off x="8863633" y="1577975"/>
              <a:ext cx="3165581" cy="31920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2060"/>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73B5A483-DB9D-42B9-95E9-A29EC2DB2CBD}"/>
                </a:ext>
              </a:extLst>
            </p:cNvPr>
            <p:cNvSpPr/>
            <p:nvPr/>
          </p:nvSpPr>
          <p:spPr>
            <a:xfrm>
              <a:off x="8917527" y="3850280"/>
              <a:ext cx="2468368" cy="823784"/>
            </a:xfrm>
            <a:prstGeom prst="rect">
              <a:avLst/>
            </a:prstGeom>
            <a:solidFill>
              <a:srgbClr val="2C87D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IPCF </a:t>
              </a:r>
              <a:r>
                <a:rPr kumimoji="0" lang="en-US" sz="1800" b="1" i="0" u="none" strike="noStrike" kern="1200" cap="none" spc="0" normalizeH="0" baseline="0" noProof="0" err="1">
                  <a:ln>
                    <a:noFill/>
                  </a:ln>
                  <a:solidFill>
                    <a:prstClr val="white"/>
                  </a:solidFill>
                  <a:effectLst/>
                  <a:uLnTx/>
                  <a:uFillTx/>
                  <a:latin typeface="Arial"/>
                  <a:ea typeface="+mn-ea"/>
                  <a:cs typeface="+mn-cs"/>
                </a:rPr>
                <a:t>ShM</a:t>
              </a:r>
              <a:r>
                <a:rPr kumimoji="0" lang="en-US" sz="1800" b="1" i="0" u="none" strike="noStrike" kern="1200" cap="none" spc="0" normalizeH="0" baseline="0" noProof="0">
                  <a:ln>
                    <a:noFill/>
                  </a:ln>
                  <a:solidFill>
                    <a:prstClr val="white"/>
                  </a:solidFill>
                  <a:effectLst/>
                  <a:uLnTx/>
                  <a:uFillTx/>
                  <a:latin typeface="Arial"/>
                  <a:ea typeface="+mn-ea"/>
                  <a:cs typeface="+mn-cs"/>
                </a:rPr>
                <a:t> </a:t>
              </a:r>
              <a:r>
                <a:rPr kumimoji="0" lang="en-US" sz="1800" b="1" i="0" u="none" strike="noStrike" kern="1200" cap="none" spc="0" normalizeH="0" baseline="0" noProof="0" err="1">
                  <a:ln>
                    <a:noFill/>
                  </a:ln>
                  <a:solidFill>
                    <a:prstClr val="white"/>
                  </a:solidFill>
                  <a:effectLst/>
                  <a:uLnTx/>
                  <a:uFillTx/>
                  <a:latin typeface="Arial"/>
                  <a:ea typeface="+mn-ea"/>
                  <a:cs typeface="+mn-cs"/>
                </a:rPr>
                <a:t>drv</a:t>
              </a: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52" name="Rounded Rectangle 67">
              <a:extLst>
                <a:ext uri="{FF2B5EF4-FFF2-40B4-BE49-F238E27FC236}">
                  <a16:creationId xmlns:a16="http://schemas.microsoft.com/office/drawing/2014/main" id="{F8282000-9ED6-410B-88FE-39BC8416C031}"/>
                </a:ext>
              </a:extLst>
            </p:cNvPr>
            <p:cNvSpPr/>
            <p:nvPr/>
          </p:nvSpPr>
          <p:spPr>
            <a:xfrm>
              <a:off x="9271343" y="3920226"/>
              <a:ext cx="1786512" cy="277098"/>
            </a:xfrm>
            <a:prstGeom prst="roundRect">
              <a:avLst/>
            </a:prstGeom>
            <a:solidFill>
              <a:srgbClr val="FFAD0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Zero-copy API</a:t>
              </a:r>
              <a:endParaRPr kumimoji="0" lang="ro-RO" sz="1200" b="1" i="0" u="none" strike="noStrike" kern="1200" cap="none" spc="0" normalizeH="0" baseline="0" noProof="0">
                <a:ln>
                  <a:noFill/>
                </a:ln>
                <a:solidFill>
                  <a:srgbClr val="000000"/>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495F1305-1DED-4E3B-91FA-1424095EDBE3}"/>
                </a:ext>
              </a:extLst>
            </p:cNvPr>
            <p:cNvSpPr/>
            <p:nvPr/>
          </p:nvSpPr>
          <p:spPr>
            <a:xfrm>
              <a:off x="8905688" y="1703245"/>
              <a:ext cx="2480207" cy="823784"/>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Customer Apps</a:t>
              </a:r>
            </a:p>
          </p:txBody>
        </p:sp>
        <p:sp>
          <p:nvSpPr>
            <p:cNvPr id="57" name="Rectangle 56">
              <a:extLst>
                <a:ext uri="{FF2B5EF4-FFF2-40B4-BE49-F238E27FC236}">
                  <a16:creationId xmlns:a16="http://schemas.microsoft.com/office/drawing/2014/main" id="{038F9E7A-8DBF-46AF-ADA0-B0430EE3F5D4}"/>
                </a:ext>
              </a:extLst>
            </p:cNvPr>
            <p:cNvSpPr/>
            <p:nvPr/>
          </p:nvSpPr>
          <p:spPr>
            <a:xfrm>
              <a:off x="8917527" y="2776762"/>
              <a:ext cx="1415380" cy="823784"/>
            </a:xfrm>
            <a:prstGeom prst="rect">
              <a:avLst/>
            </a:prstGeom>
            <a:solidFill>
              <a:srgbClr val="2C87D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IPCF lib</a:t>
              </a:r>
            </a:p>
          </p:txBody>
        </p:sp>
        <p:sp>
          <p:nvSpPr>
            <p:cNvPr id="58" name="Rounded Rectangle 67">
              <a:extLst>
                <a:ext uri="{FF2B5EF4-FFF2-40B4-BE49-F238E27FC236}">
                  <a16:creationId xmlns:a16="http://schemas.microsoft.com/office/drawing/2014/main" id="{61985C0D-D466-4F6D-AA85-0792F5E54D66}"/>
                </a:ext>
              </a:extLst>
            </p:cNvPr>
            <p:cNvSpPr/>
            <p:nvPr/>
          </p:nvSpPr>
          <p:spPr>
            <a:xfrm>
              <a:off x="9013222" y="2840744"/>
              <a:ext cx="1243056" cy="277098"/>
            </a:xfrm>
            <a:prstGeom prst="roundRect">
              <a:avLst/>
            </a:prstGeom>
            <a:solidFill>
              <a:srgbClr val="FFAD0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mn-ea"/>
                  <a:cs typeface="+mn-cs"/>
                </a:rPr>
                <a:t>RPMsg</a:t>
              </a:r>
              <a:endParaRPr kumimoji="0" lang="ro-RO" sz="1200" b="1" i="0" u="none" strike="noStrike" kern="1200" cap="none" spc="0" normalizeH="0" baseline="0" noProof="0">
                <a:ln>
                  <a:noFill/>
                </a:ln>
                <a:solidFill>
                  <a:srgbClr val="000000"/>
                </a:solidFill>
                <a:effectLst/>
                <a:uLnTx/>
                <a:uFillTx/>
                <a:latin typeface="Arial"/>
                <a:ea typeface="+mn-ea"/>
                <a:cs typeface="+mn-cs"/>
              </a:endParaRPr>
            </a:p>
          </p:txBody>
        </p:sp>
        <p:cxnSp>
          <p:nvCxnSpPr>
            <p:cNvPr id="63" name="Straight Arrow Connector 62">
              <a:extLst>
                <a:ext uri="{FF2B5EF4-FFF2-40B4-BE49-F238E27FC236}">
                  <a16:creationId xmlns:a16="http://schemas.microsoft.com/office/drawing/2014/main" id="{0E34C259-57A3-442D-B65D-A5D5CDA3B034}"/>
                </a:ext>
              </a:extLst>
            </p:cNvPr>
            <p:cNvCxnSpPr>
              <a:cxnSpLocks/>
            </p:cNvCxnSpPr>
            <p:nvPr/>
          </p:nvCxnSpPr>
          <p:spPr>
            <a:xfrm>
              <a:off x="9635087" y="2367707"/>
              <a:ext cx="0" cy="554896"/>
            </a:xfrm>
            <a:prstGeom prst="straightConnector1">
              <a:avLst/>
            </a:prstGeom>
            <a:ln w="76200">
              <a:solidFill>
                <a:srgbClr val="854FAE">
                  <a:alpha val="85000"/>
                </a:srgbClr>
              </a:solidFill>
              <a:prstDash val="solid"/>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875CCEF-F002-485D-990A-FD1D844BF3DC}"/>
                </a:ext>
              </a:extLst>
            </p:cNvPr>
            <p:cNvCxnSpPr>
              <a:cxnSpLocks/>
            </p:cNvCxnSpPr>
            <p:nvPr/>
          </p:nvCxnSpPr>
          <p:spPr>
            <a:xfrm>
              <a:off x="9635087" y="3493525"/>
              <a:ext cx="0" cy="517621"/>
            </a:xfrm>
            <a:prstGeom prst="straightConnector1">
              <a:avLst/>
            </a:prstGeom>
            <a:ln w="76200">
              <a:solidFill>
                <a:srgbClr val="854FAE">
                  <a:alpha val="85000"/>
                </a:srgbClr>
              </a:solidFill>
              <a:prstDash val="solid"/>
              <a:headEnd type="none"/>
              <a:tailEnd type="triangle" w="med" len="sm"/>
            </a:ln>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id="{4A65884D-F044-4E6A-965B-5EC33CACB5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05398" y="3940479"/>
              <a:ext cx="490987" cy="453066"/>
            </a:xfrm>
            <a:prstGeom prst="rect">
              <a:avLst/>
            </a:prstGeom>
          </p:spPr>
        </p:pic>
        <p:cxnSp>
          <p:nvCxnSpPr>
            <p:cNvPr id="82" name="Straight Arrow Connector 81">
              <a:extLst>
                <a:ext uri="{FF2B5EF4-FFF2-40B4-BE49-F238E27FC236}">
                  <a16:creationId xmlns:a16="http://schemas.microsoft.com/office/drawing/2014/main" id="{0FB0FFBE-02CB-4DBB-BD52-87F072847E4D}"/>
                </a:ext>
              </a:extLst>
            </p:cNvPr>
            <p:cNvCxnSpPr>
              <a:cxnSpLocks/>
            </p:cNvCxnSpPr>
            <p:nvPr/>
          </p:nvCxnSpPr>
          <p:spPr>
            <a:xfrm>
              <a:off x="10718823" y="2367707"/>
              <a:ext cx="0" cy="1643439"/>
            </a:xfrm>
            <a:prstGeom prst="straightConnector1">
              <a:avLst/>
            </a:prstGeom>
            <a:ln w="76200">
              <a:solidFill>
                <a:schemeClr val="accent6">
                  <a:alpha val="85000"/>
                </a:schemeClr>
              </a:solidFill>
              <a:prstDash val="solid"/>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454CCF7-4082-4513-94A8-56CFECEB5EB9}"/>
                </a:ext>
              </a:extLst>
            </p:cNvPr>
            <p:cNvCxnSpPr>
              <a:cxnSpLocks/>
            </p:cNvCxnSpPr>
            <p:nvPr/>
          </p:nvCxnSpPr>
          <p:spPr>
            <a:xfrm rot="16200000" flipH="1">
              <a:off x="8523272" y="3184505"/>
              <a:ext cx="2557" cy="2996843"/>
            </a:xfrm>
            <a:prstGeom prst="bentConnector3">
              <a:avLst>
                <a:gd name="adj1" fmla="val 23537231"/>
              </a:avLst>
            </a:prstGeom>
            <a:ln w="101600">
              <a:solidFill>
                <a:schemeClr val="tx1">
                  <a:alpha val="85000"/>
                </a:schemeClr>
              </a:solidFill>
              <a:prstDash val="soli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B766129-7AAA-40A0-87D7-612133A3D9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2302" y="2832522"/>
              <a:ext cx="1022983" cy="384033"/>
            </a:xfrm>
            <a:prstGeom prst="rect">
              <a:avLst/>
            </a:prstGeom>
          </p:spPr>
        </p:pic>
        <p:sp>
          <p:nvSpPr>
            <p:cNvPr id="5" name="TextBox 4">
              <a:extLst>
                <a:ext uri="{FF2B5EF4-FFF2-40B4-BE49-F238E27FC236}">
                  <a16:creationId xmlns:a16="http://schemas.microsoft.com/office/drawing/2014/main" id="{CD5AA286-E7C3-4E44-8A7B-C32591D25DEB}"/>
                </a:ext>
              </a:extLst>
            </p:cNvPr>
            <p:cNvSpPr txBox="1"/>
            <p:nvPr/>
          </p:nvSpPr>
          <p:spPr>
            <a:xfrm>
              <a:off x="10812076" y="2798036"/>
              <a:ext cx="914400" cy="395574"/>
            </a:xfrm>
            <a:prstGeom prst="rect">
              <a:avLst/>
            </a:prstGeom>
            <a:noFill/>
          </p:spPr>
          <p:txBody>
            <a:bodyPr wrap="none" lIns="91440" tIns="45720" rIns="9144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Bare metal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(no OS)</a:t>
              </a: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050" name="Picture 2" descr="Image result for autosar logo transparent">
              <a:extLst>
                <a:ext uri="{FF2B5EF4-FFF2-40B4-BE49-F238E27FC236}">
                  <a16:creationId xmlns:a16="http://schemas.microsoft.com/office/drawing/2014/main" id="{6C1CA76D-0097-42EE-9388-113ADA99AFC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39191" y="3599459"/>
              <a:ext cx="1406041" cy="14389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a:extLst>
                <a:ext uri="{FF2B5EF4-FFF2-40B4-BE49-F238E27FC236}">
                  <a16:creationId xmlns:a16="http://schemas.microsoft.com/office/drawing/2014/main" id="{D30557F5-B179-4ADB-8F01-B40EDDA41EB5}"/>
                </a:ext>
              </a:extLst>
            </p:cNvPr>
            <p:cNvCxnSpPr>
              <a:cxnSpLocks/>
            </p:cNvCxnSpPr>
            <p:nvPr/>
          </p:nvCxnSpPr>
          <p:spPr>
            <a:xfrm>
              <a:off x="6221340" y="2367707"/>
              <a:ext cx="0" cy="1643439"/>
            </a:xfrm>
            <a:prstGeom prst="straightConnector1">
              <a:avLst/>
            </a:prstGeom>
            <a:ln w="76200">
              <a:solidFill>
                <a:schemeClr val="accent6">
                  <a:alpha val="85000"/>
                </a:schemeClr>
              </a:solidFill>
              <a:prstDash val="solid"/>
              <a:headEnd type="none"/>
              <a:tailEnd type="triangle" w="med" len="sm"/>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3A9A1DC6-6216-417A-8495-170F8EB2E2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7413" y="5566036"/>
              <a:ext cx="490987" cy="453066"/>
            </a:xfrm>
            <a:prstGeom prst="rect">
              <a:avLst/>
            </a:prstGeom>
          </p:spPr>
        </p:pic>
        <p:pic>
          <p:nvPicPr>
            <p:cNvPr id="33" name="Picture 2" descr="Image result for autosar logo transparent">
              <a:extLst>
                <a:ext uri="{FF2B5EF4-FFF2-40B4-BE49-F238E27FC236}">
                  <a16:creationId xmlns:a16="http://schemas.microsoft.com/office/drawing/2014/main" id="{391C47B2-9CDB-4A9C-8983-DDB24D48362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04427" y="6092132"/>
              <a:ext cx="1406041" cy="143899"/>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Graphic 33" descr="Cursor">
            <a:hlinkClick r:id="rId7"/>
            <a:extLst>
              <a:ext uri="{FF2B5EF4-FFF2-40B4-BE49-F238E27FC236}">
                <a16:creationId xmlns:a16="http://schemas.microsoft.com/office/drawing/2014/main" id="{1AEEC3AB-BA6A-42C9-A6E9-162BEE9DEA5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269276" y="406481"/>
            <a:ext cx="490992" cy="490992"/>
          </a:xfrm>
          <a:prstGeom prst="rect">
            <a:avLst/>
          </a:prstGeom>
        </p:spPr>
      </p:pic>
    </p:spTree>
    <p:extLst>
      <p:ext uri="{BB962C8B-B14F-4D97-AF65-F5344CB8AC3E}">
        <p14:creationId xmlns:p14="http://schemas.microsoft.com/office/powerpoint/2010/main" val="1264020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0">
            <a:extLst>
              <a:ext uri="{FF2B5EF4-FFF2-40B4-BE49-F238E27FC236}">
                <a16:creationId xmlns:a16="http://schemas.microsoft.com/office/drawing/2014/main" id="{5BA4F4F2-98D9-4956-A96F-D69EBB2FB06B}"/>
              </a:ext>
            </a:extLst>
          </p:cNvPr>
          <p:cNvGraphicFramePr>
            <a:graphicFrameLocks noGrp="1"/>
          </p:cNvGraphicFramePr>
          <p:nvPr>
            <p:extLst>
              <p:ext uri="{D42A27DB-BD31-4B8C-83A1-F6EECF244321}">
                <p14:modId xmlns:p14="http://schemas.microsoft.com/office/powerpoint/2010/main" val="305880563"/>
              </p:ext>
            </p:extLst>
          </p:nvPr>
        </p:nvGraphicFramePr>
        <p:xfrm>
          <a:off x="8042291" y="1728390"/>
          <a:ext cx="3920254" cy="3910560"/>
        </p:xfrm>
        <a:graphic>
          <a:graphicData uri="http://schemas.openxmlformats.org/drawingml/2006/table">
            <a:tbl>
              <a:tblPr firstRow="1" bandRow="1">
                <a:tableStyleId>{5C22544A-7EE6-4342-B048-85BDC9FD1C3A}</a:tableStyleId>
              </a:tblPr>
              <a:tblGrid>
                <a:gridCol w="2290890">
                  <a:extLst>
                    <a:ext uri="{9D8B030D-6E8A-4147-A177-3AD203B41FA5}">
                      <a16:colId xmlns:a16="http://schemas.microsoft.com/office/drawing/2014/main" val="3114445261"/>
                    </a:ext>
                  </a:extLst>
                </a:gridCol>
                <a:gridCol w="1629364">
                  <a:extLst>
                    <a:ext uri="{9D8B030D-6E8A-4147-A177-3AD203B41FA5}">
                      <a16:colId xmlns:a16="http://schemas.microsoft.com/office/drawing/2014/main" val="1870744644"/>
                    </a:ext>
                  </a:extLst>
                </a:gridCol>
              </a:tblGrid>
              <a:tr h="299616">
                <a:tc>
                  <a:txBody>
                    <a:bodyPr/>
                    <a:lstStyle/>
                    <a:p>
                      <a:pPr algn="ctr"/>
                      <a:r>
                        <a:rPr lang="en-GB" sz="1200"/>
                        <a:t>Product</a:t>
                      </a:r>
                    </a:p>
                  </a:txBody>
                  <a:tcPr anchor="ctr"/>
                </a:tc>
                <a:tc>
                  <a:txBody>
                    <a:bodyPr/>
                    <a:lstStyle/>
                    <a:p>
                      <a:pPr algn="ctr"/>
                      <a:r>
                        <a:rPr lang="en-GB" sz="1200"/>
                        <a:t>Availability</a:t>
                      </a:r>
                    </a:p>
                  </a:txBody>
                  <a:tcPr anchor="ctr"/>
                </a:tc>
                <a:extLst>
                  <a:ext uri="{0D108BD9-81ED-4DB2-BD59-A6C34878D82A}">
                    <a16:rowId xmlns:a16="http://schemas.microsoft.com/office/drawing/2014/main" val="1511021305"/>
                  </a:ext>
                </a:extLst>
              </a:tr>
              <a:tr h="299616">
                <a:tc>
                  <a:txBody>
                    <a:bodyPr/>
                    <a:lstStyle/>
                    <a:p>
                      <a:pPr algn="ctr"/>
                      <a:r>
                        <a:rPr lang="en-GB" sz="1200" b="1"/>
                        <a:t>RTD</a:t>
                      </a:r>
                    </a:p>
                  </a:txBody>
                  <a:tcPr anchor="ctr"/>
                </a:tc>
                <a:tc>
                  <a:txBody>
                    <a:bodyPr/>
                    <a:lstStyle/>
                    <a:p>
                      <a:pPr algn="ctr"/>
                      <a:r>
                        <a:rPr lang="en-GB" sz="1050" b="1">
                          <a:solidFill>
                            <a:srgbClr val="00B050"/>
                          </a:solidFill>
                        </a:rPr>
                        <a:t>NOW</a:t>
                      </a:r>
                      <a:endParaRPr lang="en-GB" sz="1050"/>
                    </a:p>
                  </a:txBody>
                  <a:tcPr anchor="ctr"/>
                </a:tc>
                <a:extLst>
                  <a:ext uri="{0D108BD9-81ED-4DB2-BD59-A6C34878D82A}">
                    <a16:rowId xmlns:a16="http://schemas.microsoft.com/office/drawing/2014/main" val="2121204371"/>
                  </a:ext>
                </a:extLst>
              </a:tr>
              <a:tr h="299616">
                <a:tc>
                  <a:txBody>
                    <a:bodyPr/>
                    <a:lstStyle/>
                    <a:p>
                      <a:pPr algn="ctr"/>
                      <a:r>
                        <a:rPr lang="en-GB" sz="1200" b="1"/>
                        <a:t>Safety Peripheral Drivers</a:t>
                      </a:r>
                    </a:p>
                  </a:txBody>
                  <a:tcPr anchor="ctr"/>
                </a:tc>
                <a:tc>
                  <a:txBody>
                    <a:bodyPr/>
                    <a:lstStyle/>
                    <a:p>
                      <a:pPr algn="ctr"/>
                      <a:r>
                        <a:rPr lang="en-GB" sz="1050" b="1">
                          <a:solidFill>
                            <a:srgbClr val="00B050"/>
                          </a:solidFill>
                        </a:rPr>
                        <a:t>NOW</a:t>
                      </a:r>
                      <a:endParaRPr lang="en-GB" sz="1050"/>
                    </a:p>
                  </a:txBody>
                  <a:tcPr anchor="ctr"/>
                </a:tc>
                <a:extLst>
                  <a:ext uri="{0D108BD9-81ED-4DB2-BD59-A6C34878D82A}">
                    <a16:rowId xmlns:a16="http://schemas.microsoft.com/office/drawing/2014/main" val="399057651"/>
                  </a:ext>
                </a:extLst>
              </a:tr>
              <a:tr h="299616">
                <a:tc>
                  <a:txBody>
                    <a:bodyPr/>
                    <a:lstStyle/>
                    <a:p>
                      <a:pPr algn="ctr"/>
                      <a:r>
                        <a:rPr lang="en-GB" sz="1200" b="1"/>
                        <a:t>IPCF</a:t>
                      </a:r>
                    </a:p>
                  </a:txBody>
                  <a:tcPr anchor="ctr"/>
                </a:tc>
                <a:tc>
                  <a:txBody>
                    <a:bodyPr/>
                    <a:lstStyle/>
                    <a:p>
                      <a:pPr algn="ctr"/>
                      <a:r>
                        <a:rPr lang="en-GB" sz="1050"/>
                        <a:t>Beta </a:t>
                      </a:r>
                      <a:r>
                        <a:rPr lang="en-GB" sz="1050" b="1">
                          <a:solidFill>
                            <a:srgbClr val="00B050"/>
                          </a:solidFill>
                        </a:rPr>
                        <a:t>NOW</a:t>
                      </a:r>
                      <a:r>
                        <a:rPr lang="en-GB" sz="1050"/>
                        <a:t>, RTM Jan’22</a:t>
                      </a:r>
                    </a:p>
                  </a:txBody>
                  <a:tcPr anchor="ctr"/>
                </a:tc>
                <a:extLst>
                  <a:ext uri="{0D108BD9-81ED-4DB2-BD59-A6C34878D82A}">
                    <a16:rowId xmlns:a16="http://schemas.microsoft.com/office/drawing/2014/main" val="3431395424"/>
                  </a:ext>
                </a:extLst>
              </a:tr>
              <a:tr h="369389">
                <a:tc>
                  <a:txBody>
                    <a:bodyPr/>
                    <a:lstStyle/>
                    <a:p>
                      <a:pPr algn="ctr"/>
                      <a:r>
                        <a:rPr lang="en-GB" sz="1200" b="1"/>
                        <a:t>SAF </a:t>
                      </a:r>
                    </a:p>
                    <a:p>
                      <a:pPr algn="ctr"/>
                      <a:r>
                        <a:rPr lang="en-GB" sz="1200" b="1"/>
                        <a:t>SCST</a:t>
                      </a:r>
                    </a:p>
                  </a:txBody>
                  <a:tcPr anchor="ctr"/>
                </a:tc>
                <a:tc>
                  <a:txBody>
                    <a:bodyPr/>
                    <a:lstStyle/>
                    <a:p>
                      <a:pPr algn="ctr"/>
                      <a:r>
                        <a:rPr lang="en-GB" sz="1050" b="1">
                          <a:solidFill>
                            <a:srgbClr val="00B050"/>
                          </a:solidFill>
                        </a:rPr>
                        <a:t>NOW</a:t>
                      </a:r>
                      <a:endParaRPr lang="en-GB" sz="1050"/>
                    </a:p>
                    <a:p>
                      <a:pPr algn="ctr"/>
                      <a:r>
                        <a:rPr lang="en-GB" sz="1050" b="1">
                          <a:solidFill>
                            <a:srgbClr val="00B050"/>
                          </a:solidFill>
                        </a:rPr>
                        <a:t>NOW</a:t>
                      </a:r>
                      <a:endParaRPr lang="en-GB" sz="1050"/>
                    </a:p>
                  </a:txBody>
                  <a:tcPr anchor="ctr"/>
                </a:tc>
                <a:extLst>
                  <a:ext uri="{0D108BD9-81ED-4DB2-BD59-A6C34878D82A}">
                    <a16:rowId xmlns:a16="http://schemas.microsoft.com/office/drawing/2014/main" val="1129178593"/>
                  </a:ext>
                </a:extLst>
              </a:tr>
              <a:tr h="299616">
                <a:tc>
                  <a:txBody>
                    <a:bodyPr/>
                    <a:lstStyle/>
                    <a:p>
                      <a:pPr algn="ctr"/>
                      <a:r>
                        <a:rPr lang="en-GB" sz="1200" b="1"/>
                        <a:t>HSE Firmware</a:t>
                      </a:r>
                    </a:p>
                  </a:txBody>
                  <a:tcPr anchor="ctr"/>
                </a:tc>
                <a:tc>
                  <a:txBody>
                    <a:bodyPr/>
                    <a:lstStyle/>
                    <a:p>
                      <a:pPr algn="ctr"/>
                      <a:r>
                        <a:rPr lang="en-GB" sz="1050" b="1">
                          <a:solidFill>
                            <a:srgbClr val="00B050"/>
                          </a:solidFill>
                        </a:rPr>
                        <a:t>NOW</a:t>
                      </a:r>
                      <a:endParaRPr lang="en-GB" sz="1050"/>
                    </a:p>
                  </a:txBody>
                  <a:tcPr anchor="ctr"/>
                </a:tc>
                <a:extLst>
                  <a:ext uri="{0D108BD9-81ED-4DB2-BD59-A6C34878D82A}">
                    <a16:rowId xmlns:a16="http://schemas.microsoft.com/office/drawing/2014/main" val="1215934886"/>
                  </a:ext>
                </a:extLst>
              </a:tr>
              <a:tr h="299616">
                <a:tc>
                  <a:txBody>
                    <a:bodyPr/>
                    <a:lstStyle/>
                    <a:p>
                      <a:pPr algn="ctr"/>
                      <a:r>
                        <a:rPr lang="en-GB" sz="1200" b="1"/>
                        <a:t>LIN &amp; TCP/IP Stacks</a:t>
                      </a:r>
                    </a:p>
                  </a:txBody>
                  <a:tcPr anchor="ctr"/>
                </a:tc>
                <a:tc>
                  <a:txBody>
                    <a:bodyPr/>
                    <a:lstStyle/>
                    <a:p>
                      <a:pPr algn="ctr"/>
                      <a:r>
                        <a:rPr lang="en-GB" sz="1050" b="1">
                          <a:solidFill>
                            <a:srgbClr val="00B050"/>
                          </a:solidFill>
                        </a:rPr>
                        <a:t>NOW</a:t>
                      </a:r>
                      <a:endParaRPr lang="en-GB" sz="1050"/>
                    </a:p>
                  </a:txBody>
                  <a:tcPr anchor="ctr"/>
                </a:tc>
                <a:extLst>
                  <a:ext uri="{0D108BD9-81ED-4DB2-BD59-A6C34878D82A}">
                    <a16:rowId xmlns:a16="http://schemas.microsoft.com/office/drawing/2014/main" val="3436245793"/>
                  </a:ext>
                </a:extLst>
              </a:tr>
              <a:tr h="299616">
                <a:tc>
                  <a:txBody>
                    <a:bodyPr/>
                    <a:lstStyle/>
                    <a:p>
                      <a:pPr algn="ctr"/>
                      <a:r>
                        <a:rPr lang="en-GB" sz="1200" b="1"/>
                        <a:t>PET</a:t>
                      </a:r>
                    </a:p>
                  </a:txBody>
                  <a:tcPr anchor="ctr"/>
                </a:tc>
                <a:tc>
                  <a:txBody>
                    <a:bodyPr/>
                    <a:lstStyle/>
                    <a:p>
                      <a:pPr algn="ctr"/>
                      <a:r>
                        <a:rPr kumimoji="0" lang="en-GB" sz="1050" b="1" i="0" u="none" strike="noStrike" kern="1200" cap="none" spc="0" normalizeH="0" baseline="0" noProof="0">
                          <a:ln>
                            <a:noFill/>
                          </a:ln>
                          <a:solidFill>
                            <a:srgbClr val="00B050"/>
                          </a:solidFill>
                          <a:effectLst/>
                          <a:uLnTx/>
                          <a:uFillTx/>
                          <a:latin typeface="Arial"/>
                          <a:ea typeface="+mn-ea"/>
                          <a:cs typeface="+mn-cs"/>
                        </a:rPr>
                        <a:t>NOW</a:t>
                      </a:r>
                      <a:endParaRPr lang="en-GB" sz="1050"/>
                    </a:p>
                  </a:txBody>
                  <a:tcPr anchor="ctr"/>
                </a:tc>
                <a:extLst>
                  <a:ext uri="{0D108BD9-81ED-4DB2-BD59-A6C34878D82A}">
                    <a16:rowId xmlns:a16="http://schemas.microsoft.com/office/drawing/2014/main" val="854678296"/>
                  </a:ext>
                </a:extLst>
              </a:tr>
              <a:tr h="299616">
                <a:tc>
                  <a:txBody>
                    <a:bodyPr/>
                    <a:lstStyle/>
                    <a:p>
                      <a:pPr algn="ctr"/>
                      <a:r>
                        <a:rPr lang="en-GB" sz="1200" b="1"/>
                        <a:t>MBDT</a:t>
                      </a:r>
                    </a:p>
                  </a:txBody>
                  <a:tcPr anchor="ctr"/>
                </a:tc>
                <a:tc>
                  <a:txBody>
                    <a:bodyPr/>
                    <a:lstStyle/>
                    <a:p>
                      <a:pPr algn="ctr"/>
                      <a:r>
                        <a:rPr kumimoji="0" lang="en-GB" sz="1050" b="1" i="0" u="none" strike="noStrike" kern="1200" cap="none" spc="0" normalizeH="0" baseline="0" noProof="0">
                          <a:ln>
                            <a:noFill/>
                          </a:ln>
                          <a:solidFill>
                            <a:srgbClr val="00B050"/>
                          </a:solidFill>
                          <a:effectLst/>
                          <a:uLnTx/>
                          <a:uFillTx/>
                          <a:latin typeface="Arial"/>
                          <a:ea typeface="+mn-ea"/>
                          <a:cs typeface="+mn-cs"/>
                        </a:rPr>
                        <a:t>NOW</a:t>
                      </a:r>
                      <a:endParaRPr lang="en-GB" sz="1050"/>
                    </a:p>
                  </a:txBody>
                  <a:tcPr anchor="ctr"/>
                </a:tc>
                <a:extLst>
                  <a:ext uri="{0D108BD9-81ED-4DB2-BD59-A6C34878D82A}">
                    <a16:rowId xmlns:a16="http://schemas.microsoft.com/office/drawing/2014/main" val="98633091"/>
                  </a:ext>
                </a:extLst>
              </a:tr>
              <a:tr h="369389">
                <a:tc>
                  <a:txBody>
                    <a:bodyPr/>
                    <a:lstStyle/>
                    <a:p>
                      <a:pPr algn="ctr"/>
                      <a:r>
                        <a:rPr lang="en-GB" sz="1200" b="1"/>
                        <a:t>AMMCLIB FreeMASTER/MCAT</a:t>
                      </a:r>
                    </a:p>
                  </a:txBody>
                  <a:tcPr anchor="ctr"/>
                </a:tc>
                <a:tc>
                  <a:txBody>
                    <a:bodyPr/>
                    <a:lstStyle/>
                    <a:p>
                      <a:pPr algn="ctr"/>
                      <a:r>
                        <a:rPr kumimoji="0" lang="en-GB" sz="1050" b="1" i="0" u="none" strike="noStrike" kern="1200" cap="none" spc="0" normalizeH="0" baseline="0" noProof="0">
                          <a:ln>
                            <a:noFill/>
                          </a:ln>
                          <a:solidFill>
                            <a:srgbClr val="00B050"/>
                          </a:solidFill>
                          <a:effectLst/>
                          <a:uLnTx/>
                          <a:uFillTx/>
                          <a:latin typeface="Arial"/>
                          <a:ea typeface="+mn-ea"/>
                          <a:cs typeface="+mn-cs"/>
                        </a:rPr>
                        <a:t>NOW</a:t>
                      </a:r>
                    </a:p>
                    <a:p>
                      <a:pPr algn="ctr"/>
                      <a:r>
                        <a:rPr kumimoji="0" lang="en-GB" sz="1050" b="1" i="0" u="none" strike="noStrike" kern="1200" cap="none" spc="0" normalizeH="0" baseline="0" noProof="0">
                          <a:ln>
                            <a:noFill/>
                          </a:ln>
                          <a:solidFill>
                            <a:srgbClr val="00B050"/>
                          </a:solidFill>
                          <a:effectLst/>
                          <a:uLnTx/>
                          <a:uFillTx/>
                          <a:latin typeface="Arial"/>
                          <a:ea typeface="+mn-ea"/>
                          <a:cs typeface="+mn-cs"/>
                        </a:rPr>
                        <a:t>NOW</a:t>
                      </a:r>
                      <a:endParaRPr lang="en-GB" sz="1050"/>
                    </a:p>
                  </a:txBody>
                  <a:tcPr anchor="ctr"/>
                </a:tc>
                <a:extLst>
                  <a:ext uri="{0D108BD9-81ED-4DB2-BD59-A6C34878D82A}">
                    <a16:rowId xmlns:a16="http://schemas.microsoft.com/office/drawing/2014/main" val="1838962004"/>
                  </a:ext>
                </a:extLst>
              </a:tr>
              <a:tr h="299616">
                <a:tc>
                  <a:txBody>
                    <a:bodyPr/>
                    <a:lstStyle/>
                    <a:p>
                      <a:pPr algn="ctr"/>
                      <a:r>
                        <a:rPr lang="en-GB" sz="1200" b="1"/>
                        <a:t>ISELED driver</a:t>
                      </a:r>
                    </a:p>
                  </a:txBody>
                  <a:tcPr anchor="ctr"/>
                </a:tc>
                <a:tc>
                  <a:txBody>
                    <a:bodyPr/>
                    <a:lstStyle/>
                    <a:p>
                      <a:pPr algn="ctr"/>
                      <a:r>
                        <a:rPr lang="en-GB" sz="1050"/>
                        <a:t>EAR </a:t>
                      </a:r>
                      <a:r>
                        <a:rPr lang="en-GB" sz="1050" b="1">
                          <a:solidFill>
                            <a:srgbClr val="00B050"/>
                          </a:solidFill>
                        </a:rPr>
                        <a:t>NOW</a:t>
                      </a:r>
                      <a:r>
                        <a:rPr lang="en-GB" sz="1050"/>
                        <a:t>, RTM 2022</a:t>
                      </a:r>
                    </a:p>
                  </a:txBody>
                  <a:tcPr anchor="ctr"/>
                </a:tc>
                <a:extLst>
                  <a:ext uri="{0D108BD9-81ED-4DB2-BD59-A6C34878D82A}">
                    <a16:rowId xmlns:a16="http://schemas.microsoft.com/office/drawing/2014/main" val="728176946"/>
                  </a:ext>
                </a:extLst>
              </a:tr>
              <a:tr h="299616">
                <a:tc>
                  <a:txBody>
                    <a:bodyPr/>
                    <a:lstStyle/>
                    <a:p>
                      <a:pPr algn="ctr"/>
                      <a:r>
                        <a:rPr lang="en-GB" sz="1200" b="1"/>
                        <a:t>S32DS_S32 Platform</a:t>
                      </a:r>
                    </a:p>
                  </a:txBody>
                  <a:tcPr anchor="ctr"/>
                </a:tc>
                <a:tc>
                  <a:txBody>
                    <a:bodyPr/>
                    <a:lstStyle/>
                    <a:p>
                      <a:pPr algn="ctr"/>
                      <a:r>
                        <a:rPr lang="en-GB" sz="1050" b="1">
                          <a:solidFill>
                            <a:srgbClr val="00B050"/>
                          </a:solidFill>
                        </a:rPr>
                        <a:t>NOW</a:t>
                      </a:r>
                    </a:p>
                  </a:txBody>
                  <a:tcPr anchor="ctr"/>
                </a:tc>
                <a:extLst>
                  <a:ext uri="{0D108BD9-81ED-4DB2-BD59-A6C34878D82A}">
                    <a16:rowId xmlns:a16="http://schemas.microsoft.com/office/drawing/2014/main" val="3246280944"/>
                  </a:ext>
                </a:extLst>
              </a:tr>
            </a:tbl>
          </a:graphicData>
        </a:graphic>
      </p:graphicFrame>
      <p:grpSp>
        <p:nvGrpSpPr>
          <p:cNvPr id="46" name="Group 45">
            <a:extLst>
              <a:ext uri="{FF2B5EF4-FFF2-40B4-BE49-F238E27FC236}">
                <a16:creationId xmlns:a16="http://schemas.microsoft.com/office/drawing/2014/main" id="{77586C85-B547-A840-BDBD-883EA2FB3D6A}"/>
              </a:ext>
            </a:extLst>
          </p:cNvPr>
          <p:cNvGrpSpPr/>
          <p:nvPr/>
        </p:nvGrpSpPr>
        <p:grpSpPr>
          <a:xfrm>
            <a:off x="372042" y="1423547"/>
            <a:ext cx="7156565" cy="4597462"/>
            <a:chOff x="452879" y="2218991"/>
            <a:chExt cx="6028806" cy="4065686"/>
          </a:xfrm>
        </p:grpSpPr>
        <p:sp>
          <p:nvSpPr>
            <p:cNvPr id="47" name="Freeform 46">
              <a:extLst>
                <a:ext uri="{FF2B5EF4-FFF2-40B4-BE49-F238E27FC236}">
                  <a16:creationId xmlns:a16="http://schemas.microsoft.com/office/drawing/2014/main" id="{FA44A798-828D-DF4A-A44D-CCD278A0DBE4}"/>
                </a:ext>
              </a:extLst>
            </p:cNvPr>
            <p:cNvSpPr/>
            <p:nvPr/>
          </p:nvSpPr>
          <p:spPr>
            <a:xfrm>
              <a:off x="452879" y="5332648"/>
              <a:ext cx="4883035" cy="439665"/>
            </a:xfrm>
            <a:custGeom>
              <a:avLst/>
              <a:gdLst>
                <a:gd name="connsiteX0" fmla="*/ 0 w 5371338"/>
                <a:gd name="connsiteY0" fmla="*/ 0 h 483631"/>
                <a:gd name="connsiteX1" fmla="*/ 5371338 w 5371338"/>
                <a:gd name="connsiteY1" fmla="*/ 0 h 483631"/>
                <a:gd name="connsiteX2" fmla="*/ 5371338 w 5371338"/>
                <a:gd name="connsiteY2" fmla="*/ 483631 h 483631"/>
                <a:gd name="connsiteX3" fmla="*/ 0 w 5371338"/>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5371338" h="483631">
                  <a:moveTo>
                    <a:pt x="0" y="0"/>
                  </a:moveTo>
                  <a:lnTo>
                    <a:pt x="5371338" y="0"/>
                  </a:lnTo>
                  <a:lnTo>
                    <a:pt x="5371338" y="483631"/>
                  </a:lnTo>
                  <a:lnTo>
                    <a:pt x="0" y="483631"/>
                  </a:lnTo>
                  <a:close/>
                </a:path>
              </a:pathLst>
            </a:custGeom>
            <a:solidFill>
              <a:srgbClr val="51AADF"/>
            </a:solidFill>
            <a:ln w="7620" cap="flat">
              <a:noFill/>
              <a:prstDash val="solid"/>
              <a:miter/>
            </a:ln>
          </p:spPr>
          <p:txBody>
            <a:bodyPr rtlCol="0" anchor="ctr"/>
            <a:lstStyle/>
            <a:p>
              <a:pPr algn="ctr"/>
              <a:r>
                <a:rPr lang="en-US" sz="1000"/>
                <a:t>Arm Cortex-M7 MCU</a:t>
              </a:r>
            </a:p>
          </p:txBody>
        </p:sp>
        <p:sp>
          <p:nvSpPr>
            <p:cNvPr id="48" name="Freeform 47">
              <a:extLst>
                <a:ext uri="{FF2B5EF4-FFF2-40B4-BE49-F238E27FC236}">
                  <a16:creationId xmlns:a16="http://schemas.microsoft.com/office/drawing/2014/main" id="{DD1CE39E-1CEC-E142-960B-C3147D2CC977}"/>
                </a:ext>
              </a:extLst>
            </p:cNvPr>
            <p:cNvSpPr/>
            <p:nvPr/>
          </p:nvSpPr>
          <p:spPr>
            <a:xfrm>
              <a:off x="459114" y="5845012"/>
              <a:ext cx="4883034" cy="439665"/>
            </a:xfrm>
            <a:custGeom>
              <a:avLst/>
              <a:gdLst>
                <a:gd name="connsiteX0" fmla="*/ 0 w 5371337"/>
                <a:gd name="connsiteY0" fmla="*/ 0 h 483631"/>
                <a:gd name="connsiteX1" fmla="*/ 5371338 w 5371337"/>
                <a:gd name="connsiteY1" fmla="*/ 0 h 483631"/>
                <a:gd name="connsiteX2" fmla="*/ 5371338 w 5371337"/>
                <a:gd name="connsiteY2" fmla="*/ 483631 h 483631"/>
                <a:gd name="connsiteX3" fmla="*/ 0 w 5371337"/>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5371337" h="483631">
                  <a:moveTo>
                    <a:pt x="0" y="0"/>
                  </a:moveTo>
                  <a:lnTo>
                    <a:pt x="5371338" y="0"/>
                  </a:lnTo>
                  <a:lnTo>
                    <a:pt x="5371338" y="483631"/>
                  </a:lnTo>
                  <a:lnTo>
                    <a:pt x="0" y="483631"/>
                  </a:lnTo>
                  <a:close/>
                </a:path>
              </a:pathLst>
            </a:custGeom>
            <a:solidFill>
              <a:srgbClr val="FCB316"/>
            </a:solidFill>
            <a:ln w="8719" cap="flat">
              <a:solidFill>
                <a:srgbClr val="000000"/>
              </a:solidFill>
              <a:prstDash val="solid"/>
              <a:miter/>
            </a:ln>
          </p:spPr>
          <p:txBody>
            <a:bodyPr rtlCol="0" anchor="ctr"/>
            <a:lstStyle/>
            <a:p>
              <a:pPr algn="ctr"/>
              <a:r>
                <a:rPr lang="en-US" sz="1000"/>
                <a:t>Hardware Security Engine (HSE)</a:t>
              </a:r>
            </a:p>
            <a:p>
              <a:pPr algn="ctr"/>
              <a:r>
                <a:rPr lang="en-US" sz="1000"/>
                <a:t>standard and premium firmware</a:t>
              </a:r>
            </a:p>
          </p:txBody>
        </p:sp>
        <p:sp>
          <p:nvSpPr>
            <p:cNvPr id="49" name="Freeform 48">
              <a:extLst>
                <a:ext uri="{FF2B5EF4-FFF2-40B4-BE49-F238E27FC236}">
                  <a16:creationId xmlns:a16="http://schemas.microsoft.com/office/drawing/2014/main" id="{A33968F6-2803-6A4B-93AA-33FF33C88F4F}"/>
                </a:ext>
              </a:extLst>
            </p:cNvPr>
            <p:cNvSpPr/>
            <p:nvPr/>
          </p:nvSpPr>
          <p:spPr>
            <a:xfrm>
              <a:off x="459114" y="4843824"/>
              <a:ext cx="4883034" cy="423739"/>
            </a:xfrm>
            <a:custGeom>
              <a:avLst/>
              <a:gdLst>
                <a:gd name="connsiteX0" fmla="*/ 0 w 5371337"/>
                <a:gd name="connsiteY0" fmla="*/ 0 h 466113"/>
                <a:gd name="connsiteX1" fmla="*/ 5371338 w 5371337"/>
                <a:gd name="connsiteY1" fmla="*/ 0 h 466113"/>
                <a:gd name="connsiteX2" fmla="*/ 5371338 w 5371337"/>
                <a:gd name="connsiteY2" fmla="*/ 466114 h 466113"/>
                <a:gd name="connsiteX3" fmla="*/ 0 w 5371337"/>
                <a:gd name="connsiteY3" fmla="*/ 466114 h 466113"/>
              </a:gdLst>
              <a:ahLst/>
              <a:cxnLst>
                <a:cxn ang="0">
                  <a:pos x="connsiteX0" y="connsiteY0"/>
                </a:cxn>
                <a:cxn ang="0">
                  <a:pos x="connsiteX1" y="connsiteY1"/>
                </a:cxn>
                <a:cxn ang="0">
                  <a:pos x="connsiteX2" y="connsiteY2"/>
                </a:cxn>
                <a:cxn ang="0">
                  <a:pos x="connsiteX3" y="connsiteY3"/>
                </a:cxn>
              </a:cxnLst>
              <a:rect l="l" t="t" r="r" b="b"/>
              <a:pathLst>
                <a:path w="5371337" h="466113">
                  <a:moveTo>
                    <a:pt x="0" y="0"/>
                  </a:moveTo>
                  <a:lnTo>
                    <a:pt x="5371338" y="0"/>
                  </a:lnTo>
                  <a:lnTo>
                    <a:pt x="5371338" y="466114"/>
                  </a:lnTo>
                  <a:lnTo>
                    <a:pt x="0" y="466114"/>
                  </a:lnTo>
                  <a:close/>
                </a:path>
              </a:pathLst>
            </a:custGeom>
            <a:solidFill>
              <a:srgbClr val="BED631"/>
            </a:solidFill>
            <a:ln w="8719" cap="flat">
              <a:solidFill>
                <a:srgbClr val="000000"/>
              </a:solidFill>
              <a:prstDash val="solid"/>
              <a:miter/>
            </a:ln>
          </p:spPr>
          <p:txBody>
            <a:bodyPr rtlCol="0" anchor="ctr"/>
            <a:lstStyle/>
            <a:p>
              <a:pPr algn="ctr"/>
              <a:r>
                <a:rPr lang="en-US" sz="1000"/>
                <a:t>Real-Time Drivers (RTD)</a:t>
              </a:r>
            </a:p>
          </p:txBody>
        </p:sp>
        <p:sp>
          <p:nvSpPr>
            <p:cNvPr id="50" name="Freeform 49">
              <a:extLst>
                <a:ext uri="{FF2B5EF4-FFF2-40B4-BE49-F238E27FC236}">
                  <a16:creationId xmlns:a16="http://schemas.microsoft.com/office/drawing/2014/main" id="{7511B0E0-241B-744E-93D6-BDA44D3A7147}"/>
                </a:ext>
              </a:extLst>
            </p:cNvPr>
            <p:cNvSpPr/>
            <p:nvPr/>
          </p:nvSpPr>
          <p:spPr>
            <a:xfrm>
              <a:off x="540163" y="4890905"/>
              <a:ext cx="891539" cy="329575"/>
            </a:xfrm>
            <a:custGeom>
              <a:avLst/>
              <a:gdLst>
                <a:gd name="connsiteX0" fmla="*/ 0 w 980693"/>
                <a:gd name="connsiteY0" fmla="*/ 0 h 362532"/>
                <a:gd name="connsiteX1" fmla="*/ 980694 w 980693"/>
                <a:gd name="connsiteY1" fmla="*/ 0 h 362532"/>
                <a:gd name="connsiteX2" fmla="*/ 980694 w 980693"/>
                <a:gd name="connsiteY2" fmla="*/ 362533 h 362532"/>
                <a:gd name="connsiteX3" fmla="*/ 0 w 980693"/>
                <a:gd name="connsiteY3" fmla="*/ 362533 h 362532"/>
              </a:gdLst>
              <a:ahLst/>
              <a:cxnLst>
                <a:cxn ang="0">
                  <a:pos x="connsiteX0" y="connsiteY0"/>
                </a:cxn>
                <a:cxn ang="0">
                  <a:pos x="connsiteX1" y="connsiteY1"/>
                </a:cxn>
                <a:cxn ang="0">
                  <a:pos x="connsiteX2" y="connsiteY2"/>
                </a:cxn>
                <a:cxn ang="0">
                  <a:pos x="connsiteX3" y="connsiteY3"/>
                </a:cxn>
              </a:cxnLst>
              <a:rect l="l" t="t" r="r" b="b"/>
              <a:pathLst>
                <a:path w="980693" h="362532">
                  <a:moveTo>
                    <a:pt x="0" y="0"/>
                  </a:moveTo>
                  <a:lnTo>
                    <a:pt x="980694" y="0"/>
                  </a:lnTo>
                  <a:lnTo>
                    <a:pt x="980694" y="362533"/>
                  </a:lnTo>
                  <a:lnTo>
                    <a:pt x="0" y="362533"/>
                  </a:lnTo>
                  <a:close/>
                </a:path>
              </a:pathLst>
            </a:custGeom>
            <a:solidFill>
              <a:srgbClr val="DCE89B"/>
            </a:solidFill>
            <a:ln w="7620" cap="flat">
              <a:noFill/>
              <a:prstDash val="solid"/>
              <a:miter/>
            </a:ln>
          </p:spPr>
          <p:txBody>
            <a:bodyPr rtlCol="0" anchor="ctr"/>
            <a:lstStyle/>
            <a:p>
              <a:pPr algn="ctr"/>
              <a:r>
                <a:rPr lang="en-US" sz="1000"/>
                <a:t>HSE Crypto</a:t>
              </a:r>
            </a:p>
            <a:p>
              <a:pPr algn="ctr"/>
              <a:r>
                <a:rPr lang="en-US" sz="1000"/>
                <a:t>Driver</a:t>
              </a:r>
            </a:p>
          </p:txBody>
        </p:sp>
        <p:sp>
          <p:nvSpPr>
            <p:cNvPr id="51" name="Freeform 50">
              <a:extLst>
                <a:ext uri="{FF2B5EF4-FFF2-40B4-BE49-F238E27FC236}">
                  <a16:creationId xmlns:a16="http://schemas.microsoft.com/office/drawing/2014/main" id="{6739B4D5-4669-9644-A4F8-21AAC9AA4AD8}"/>
                </a:ext>
              </a:extLst>
            </p:cNvPr>
            <p:cNvSpPr/>
            <p:nvPr/>
          </p:nvSpPr>
          <p:spPr>
            <a:xfrm>
              <a:off x="1492664" y="4330766"/>
              <a:ext cx="1239982" cy="439665"/>
            </a:xfrm>
            <a:custGeom>
              <a:avLst/>
              <a:gdLst>
                <a:gd name="connsiteX0" fmla="*/ 0 w 1363980"/>
                <a:gd name="connsiteY0" fmla="*/ 0 h 483631"/>
                <a:gd name="connsiteX1" fmla="*/ 1363980 w 1363980"/>
                <a:gd name="connsiteY1" fmla="*/ 0 h 483631"/>
                <a:gd name="connsiteX2" fmla="*/ 1363980 w 1363980"/>
                <a:gd name="connsiteY2" fmla="*/ 483631 h 483631"/>
                <a:gd name="connsiteX3" fmla="*/ 0 w 1363980"/>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363980" h="483631">
                  <a:moveTo>
                    <a:pt x="0" y="0"/>
                  </a:moveTo>
                  <a:lnTo>
                    <a:pt x="1363980" y="0"/>
                  </a:lnTo>
                  <a:lnTo>
                    <a:pt x="1363980" y="483631"/>
                  </a:lnTo>
                  <a:lnTo>
                    <a:pt x="0" y="483631"/>
                  </a:lnTo>
                  <a:close/>
                </a:path>
              </a:pathLst>
            </a:custGeom>
            <a:solidFill>
              <a:srgbClr val="BED631"/>
            </a:solidFill>
            <a:ln w="8719" cap="flat">
              <a:solidFill>
                <a:srgbClr val="000000"/>
              </a:solidFill>
              <a:prstDash val="solid"/>
              <a:miter/>
            </a:ln>
          </p:spPr>
          <p:txBody>
            <a:bodyPr rtlCol="0" anchor="ctr"/>
            <a:lstStyle/>
            <a:p>
              <a:pPr algn="ctr"/>
              <a:r>
                <a:rPr lang="en-US" sz="1000"/>
                <a:t>Safety Peripheral Drivers (SPD)</a:t>
              </a:r>
            </a:p>
          </p:txBody>
        </p:sp>
        <p:sp>
          <p:nvSpPr>
            <p:cNvPr id="52" name="Freeform 51">
              <a:extLst>
                <a:ext uri="{FF2B5EF4-FFF2-40B4-BE49-F238E27FC236}">
                  <a16:creationId xmlns:a16="http://schemas.microsoft.com/office/drawing/2014/main" id="{EDD614B2-43C7-1645-AC70-3C16821E7317}"/>
                </a:ext>
              </a:extLst>
            </p:cNvPr>
            <p:cNvSpPr/>
            <p:nvPr/>
          </p:nvSpPr>
          <p:spPr>
            <a:xfrm>
              <a:off x="2797069" y="4330766"/>
              <a:ext cx="1239981" cy="439665"/>
            </a:xfrm>
            <a:custGeom>
              <a:avLst/>
              <a:gdLst>
                <a:gd name="connsiteX0" fmla="*/ 0 w 1363979"/>
                <a:gd name="connsiteY0" fmla="*/ 0 h 483631"/>
                <a:gd name="connsiteX1" fmla="*/ 1363980 w 1363979"/>
                <a:gd name="connsiteY1" fmla="*/ 0 h 483631"/>
                <a:gd name="connsiteX2" fmla="*/ 1363980 w 1363979"/>
                <a:gd name="connsiteY2" fmla="*/ 483631 h 483631"/>
                <a:gd name="connsiteX3" fmla="*/ 0 w 1363979"/>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363979" h="483631">
                  <a:moveTo>
                    <a:pt x="0" y="0"/>
                  </a:moveTo>
                  <a:lnTo>
                    <a:pt x="1363980" y="0"/>
                  </a:lnTo>
                  <a:lnTo>
                    <a:pt x="1363980" y="483631"/>
                  </a:lnTo>
                  <a:lnTo>
                    <a:pt x="0" y="483631"/>
                  </a:lnTo>
                  <a:close/>
                </a:path>
              </a:pathLst>
            </a:custGeom>
            <a:solidFill>
              <a:srgbClr val="BED631"/>
            </a:solidFill>
            <a:ln w="8719" cap="flat">
              <a:solidFill>
                <a:srgbClr val="000000"/>
              </a:solidFill>
              <a:prstDash val="solid"/>
              <a:miter/>
            </a:ln>
          </p:spPr>
          <p:txBody>
            <a:bodyPr rtlCol="0" anchor="ctr"/>
            <a:lstStyle/>
            <a:p>
              <a:pPr algn="ctr"/>
              <a:r>
                <a:rPr lang="en-US" sz="1000"/>
                <a:t>S32 Safety Software Framework (SAF)</a:t>
              </a:r>
            </a:p>
          </p:txBody>
        </p:sp>
        <p:sp>
          <p:nvSpPr>
            <p:cNvPr id="53" name="Freeform 52">
              <a:extLst>
                <a:ext uri="{FF2B5EF4-FFF2-40B4-BE49-F238E27FC236}">
                  <a16:creationId xmlns:a16="http://schemas.microsoft.com/office/drawing/2014/main" id="{66D1F96C-5A3F-A54C-953E-210D90146815}"/>
                </a:ext>
              </a:extLst>
            </p:cNvPr>
            <p:cNvSpPr/>
            <p:nvPr/>
          </p:nvSpPr>
          <p:spPr>
            <a:xfrm>
              <a:off x="4102167" y="4330766"/>
              <a:ext cx="1239982" cy="439665"/>
            </a:xfrm>
            <a:custGeom>
              <a:avLst/>
              <a:gdLst>
                <a:gd name="connsiteX0" fmla="*/ 0 w 1363980"/>
                <a:gd name="connsiteY0" fmla="*/ 0 h 483631"/>
                <a:gd name="connsiteX1" fmla="*/ 1363980 w 1363980"/>
                <a:gd name="connsiteY1" fmla="*/ 0 h 483631"/>
                <a:gd name="connsiteX2" fmla="*/ 1363980 w 1363980"/>
                <a:gd name="connsiteY2" fmla="*/ 483631 h 483631"/>
                <a:gd name="connsiteX3" fmla="*/ 0 w 1363980"/>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363980" h="483631">
                  <a:moveTo>
                    <a:pt x="0" y="0"/>
                  </a:moveTo>
                  <a:lnTo>
                    <a:pt x="1363980" y="0"/>
                  </a:lnTo>
                  <a:lnTo>
                    <a:pt x="1363980" y="483631"/>
                  </a:lnTo>
                  <a:lnTo>
                    <a:pt x="0" y="483631"/>
                  </a:lnTo>
                  <a:close/>
                </a:path>
              </a:pathLst>
            </a:custGeom>
            <a:solidFill>
              <a:srgbClr val="BED631"/>
            </a:solidFill>
            <a:ln w="8719" cap="flat">
              <a:solidFill>
                <a:srgbClr val="000000"/>
              </a:solidFill>
              <a:prstDash val="solid"/>
              <a:miter/>
            </a:ln>
          </p:spPr>
          <p:txBody>
            <a:bodyPr rtlCol="0" anchor="ctr"/>
            <a:lstStyle/>
            <a:p>
              <a:pPr algn="ctr"/>
              <a:r>
                <a:rPr lang="en-US" sz="1000"/>
                <a:t>Structural Core Self-Test (SCST)</a:t>
              </a:r>
            </a:p>
          </p:txBody>
        </p:sp>
        <p:sp>
          <p:nvSpPr>
            <p:cNvPr id="54" name="Freeform 53">
              <a:extLst>
                <a:ext uri="{FF2B5EF4-FFF2-40B4-BE49-F238E27FC236}">
                  <a16:creationId xmlns:a16="http://schemas.microsoft.com/office/drawing/2014/main" id="{2F16ABBE-C54B-2246-A586-72CB83C60750}"/>
                </a:ext>
              </a:extLst>
            </p:cNvPr>
            <p:cNvSpPr/>
            <p:nvPr/>
          </p:nvSpPr>
          <p:spPr>
            <a:xfrm>
              <a:off x="459114" y="3279033"/>
              <a:ext cx="969125" cy="1491397"/>
            </a:xfrm>
            <a:custGeom>
              <a:avLst/>
              <a:gdLst>
                <a:gd name="connsiteX0" fmla="*/ 0 w 1066038"/>
                <a:gd name="connsiteY0" fmla="*/ 0 h 1640537"/>
                <a:gd name="connsiteX1" fmla="*/ 1066038 w 1066038"/>
                <a:gd name="connsiteY1" fmla="*/ 0 h 1640537"/>
                <a:gd name="connsiteX2" fmla="*/ 1066038 w 1066038"/>
                <a:gd name="connsiteY2" fmla="*/ 1640537 h 1640537"/>
                <a:gd name="connsiteX3" fmla="*/ 0 w 1066038"/>
                <a:gd name="connsiteY3" fmla="*/ 1640537 h 1640537"/>
              </a:gdLst>
              <a:ahLst/>
              <a:cxnLst>
                <a:cxn ang="0">
                  <a:pos x="connsiteX0" y="connsiteY0"/>
                </a:cxn>
                <a:cxn ang="0">
                  <a:pos x="connsiteX1" y="connsiteY1"/>
                </a:cxn>
                <a:cxn ang="0">
                  <a:pos x="connsiteX2" y="connsiteY2"/>
                </a:cxn>
                <a:cxn ang="0">
                  <a:pos x="connsiteX3" y="connsiteY3"/>
                </a:cxn>
              </a:cxnLst>
              <a:rect l="l" t="t" r="r" b="b"/>
              <a:pathLst>
                <a:path w="1066038" h="1640537">
                  <a:moveTo>
                    <a:pt x="0" y="0"/>
                  </a:moveTo>
                  <a:lnTo>
                    <a:pt x="1066038" y="0"/>
                  </a:lnTo>
                  <a:lnTo>
                    <a:pt x="1066038" y="1640537"/>
                  </a:lnTo>
                  <a:lnTo>
                    <a:pt x="0" y="1640537"/>
                  </a:lnTo>
                  <a:close/>
                </a:path>
              </a:pathLst>
            </a:custGeom>
            <a:solidFill>
              <a:srgbClr val="BED631"/>
            </a:solidFill>
            <a:ln w="8719" cap="flat">
              <a:solidFill>
                <a:srgbClr val="000000"/>
              </a:solidFill>
              <a:prstDash val="solid"/>
              <a:miter/>
            </a:ln>
          </p:spPr>
          <p:txBody>
            <a:bodyPr rtlCol="0" anchor="ctr"/>
            <a:lstStyle/>
            <a:p>
              <a:pPr algn="ctr"/>
              <a:r>
                <a:rPr lang="en-US" sz="1000"/>
                <a:t>Inter-Platform Comms Framework (IPCF)</a:t>
              </a:r>
            </a:p>
            <a:p>
              <a:pPr algn="ctr"/>
              <a:r>
                <a:rPr lang="en-US" sz="1000"/>
                <a:t>for multi-core</a:t>
              </a:r>
            </a:p>
          </p:txBody>
        </p:sp>
        <p:sp>
          <p:nvSpPr>
            <p:cNvPr id="55" name="Freeform 54">
              <a:extLst>
                <a:ext uri="{FF2B5EF4-FFF2-40B4-BE49-F238E27FC236}">
                  <a16:creationId xmlns:a16="http://schemas.microsoft.com/office/drawing/2014/main" id="{A8E135C4-E114-4145-A051-DCEBD98385F7}"/>
                </a:ext>
              </a:extLst>
            </p:cNvPr>
            <p:cNvSpPr/>
            <p:nvPr/>
          </p:nvSpPr>
          <p:spPr>
            <a:xfrm>
              <a:off x="1492664" y="3812862"/>
              <a:ext cx="1925089" cy="439665"/>
            </a:xfrm>
            <a:custGeom>
              <a:avLst/>
              <a:gdLst>
                <a:gd name="connsiteX0" fmla="*/ 0 w 2117598"/>
                <a:gd name="connsiteY0" fmla="*/ 0 h 483631"/>
                <a:gd name="connsiteX1" fmla="*/ 2117598 w 2117598"/>
                <a:gd name="connsiteY1" fmla="*/ 0 h 483631"/>
                <a:gd name="connsiteX2" fmla="*/ 2117598 w 2117598"/>
                <a:gd name="connsiteY2" fmla="*/ 483631 h 483631"/>
                <a:gd name="connsiteX3" fmla="*/ 0 w 2117598"/>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2117598" h="483631">
                  <a:moveTo>
                    <a:pt x="0" y="0"/>
                  </a:moveTo>
                  <a:lnTo>
                    <a:pt x="2117598" y="0"/>
                  </a:lnTo>
                  <a:lnTo>
                    <a:pt x="2117598" y="483631"/>
                  </a:lnTo>
                  <a:lnTo>
                    <a:pt x="0" y="483631"/>
                  </a:lnTo>
                  <a:close/>
                </a:path>
              </a:pathLst>
            </a:custGeom>
            <a:solidFill>
              <a:srgbClr val="BED631"/>
            </a:solidFill>
            <a:ln w="8719" cap="flat">
              <a:solidFill>
                <a:srgbClr val="000000"/>
              </a:solidFill>
              <a:custDash>
                <a:ds d="257445" sp="171630"/>
              </a:custDash>
              <a:miter/>
            </a:ln>
          </p:spPr>
          <p:txBody>
            <a:bodyPr rtlCol="0" anchor="ctr"/>
            <a:lstStyle/>
            <a:p>
              <a:pPr algn="ctr"/>
              <a:r>
                <a:rPr lang="en-US" sz="1000"/>
                <a:t>Classic AUTOSAR OS</a:t>
              </a:r>
            </a:p>
          </p:txBody>
        </p:sp>
        <p:sp>
          <p:nvSpPr>
            <p:cNvPr id="56" name="Freeform 55">
              <a:extLst>
                <a:ext uri="{FF2B5EF4-FFF2-40B4-BE49-F238E27FC236}">
                  <a16:creationId xmlns:a16="http://schemas.microsoft.com/office/drawing/2014/main" id="{8751E3B6-CB08-B046-B1B9-7A235B9BAE0F}"/>
                </a:ext>
              </a:extLst>
            </p:cNvPr>
            <p:cNvSpPr/>
            <p:nvPr/>
          </p:nvSpPr>
          <p:spPr>
            <a:xfrm>
              <a:off x="3482176" y="3812862"/>
              <a:ext cx="1859973" cy="439665"/>
            </a:xfrm>
            <a:custGeom>
              <a:avLst/>
              <a:gdLst>
                <a:gd name="connsiteX0" fmla="*/ 0 w 2045970"/>
                <a:gd name="connsiteY0" fmla="*/ 0 h 483631"/>
                <a:gd name="connsiteX1" fmla="*/ 2045970 w 2045970"/>
                <a:gd name="connsiteY1" fmla="*/ 0 h 483631"/>
                <a:gd name="connsiteX2" fmla="*/ 2045970 w 2045970"/>
                <a:gd name="connsiteY2" fmla="*/ 483631 h 483631"/>
                <a:gd name="connsiteX3" fmla="*/ 0 w 2045970"/>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2045970" h="483631">
                  <a:moveTo>
                    <a:pt x="0" y="0"/>
                  </a:moveTo>
                  <a:lnTo>
                    <a:pt x="2045970" y="0"/>
                  </a:lnTo>
                  <a:lnTo>
                    <a:pt x="2045970" y="483631"/>
                  </a:lnTo>
                  <a:lnTo>
                    <a:pt x="0" y="483631"/>
                  </a:lnTo>
                  <a:close/>
                </a:path>
              </a:pathLst>
            </a:custGeom>
            <a:solidFill>
              <a:srgbClr val="BED631"/>
            </a:solidFill>
            <a:ln w="8719" cap="flat">
              <a:solidFill>
                <a:srgbClr val="000000"/>
              </a:solidFill>
              <a:custDash>
                <a:ds d="257445" sp="171630"/>
              </a:custDash>
              <a:miter/>
            </a:ln>
          </p:spPr>
          <p:txBody>
            <a:bodyPr rtlCol="0" anchor="ctr"/>
            <a:lstStyle/>
            <a:p>
              <a:pPr algn="ctr"/>
              <a:r>
                <a:rPr lang="en-US" sz="1000"/>
                <a:t>Real Time OS </a:t>
              </a:r>
            </a:p>
            <a:p>
              <a:pPr algn="ctr"/>
              <a:r>
                <a:rPr lang="en-US" sz="1000"/>
                <a:t>(</a:t>
              </a:r>
              <a:r>
                <a:rPr lang="en-US" sz="1000" err="1"/>
                <a:t>FreeRTOS</a:t>
              </a:r>
              <a:r>
                <a:rPr lang="en-US" sz="1000"/>
                <a:t>, </a:t>
              </a:r>
              <a:r>
                <a:rPr lang="en-US" sz="1000" err="1"/>
                <a:t>etc</a:t>
              </a:r>
              <a:r>
                <a:rPr lang="en-US" sz="1000"/>
                <a:t>)</a:t>
              </a:r>
            </a:p>
          </p:txBody>
        </p:sp>
        <p:sp>
          <p:nvSpPr>
            <p:cNvPr id="57" name="Freeform 56">
              <a:extLst>
                <a:ext uri="{FF2B5EF4-FFF2-40B4-BE49-F238E27FC236}">
                  <a16:creationId xmlns:a16="http://schemas.microsoft.com/office/drawing/2014/main" id="{CC302C3B-DAF9-9741-B89A-3814270BF7AC}"/>
                </a:ext>
              </a:extLst>
            </p:cNvPr>
            <p:cNvSpPr/>
            <p:nvPr/>
          </p:nvSpPr>
          <p:spPr>
            <a:xfrm>
              <a:off x="1505133" y="3279033"/>
              <a:ext cx="1239982" cy="439665"/>
            </a:xfrm>
            <a:custGeom>
              <a:avLst/>
              <a:gdLst>
                <a:gd name="connsiteX0" fmla="*/ 0 w 1363980"/>
                <a:gd name="connsiteY0" fmla="*/ 0 h 483631"/>
                <a:gd name="connsiteX1" fmla="*/ 1363980 w 1363980"/>
                <a:gd name="connsiteY1" fmla="*/ 0 h 483631"/>
                <a:gd name="connsiteX2" fmla="*/ 1363980 w 1363980"/>
                <a:gd name="connsiteY2" fmla="*/ 483631 h 483631"/>
                <a:gd name="connsiteX3" fmla="*/ 0 w 1363980"/>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363980" h="483631">
                  <a:moveTo>
                    <a:pt x="0" y="0"/>
                  </a:moveTo>
                  <a:lnTo>
                    <a:pt x="1363980" y="0"/>
                  </a:lnTo>
                  <a:lnTo>
                    <a:pt x="1363980" y="483631"/>
                  </a:lnTo>
                  <a:lnTo>
                    <a:pt x="0" y="483631"/>
                  </a:lnTo>
                  <a:close/>
                </a:path>
              </a:pathLst>
            </a:custGeom>
            <a:solidFill>
              <a:srgbClr val="C6DEF0"/>
            </a:solidFill>
            <a:ln w="8719" cap="flat">
              <a:solidFill>
                <a:srgbClr val="000000"/>
              </a:solidFill>
              <a:prstDash val="solid"/>
              <a:miter/>
            </a:ln>
          </p:spPr>
          <p:txBody>
            <a:bodyPr rtlCol="0" anchor="ctr"/>
            <a:lstStyle/>
            <a:p>
              <a:pPr algn="ctr"/>
              <a:r>
                <a:rPr lang="en-US" sz="1000"/>
                <a:t>LIN </a:t>
              </a:r>
            </a:p>
            <a:p>
              <a:pPr algn="ctr"/>
              <a:r>
                <a:rPr lang="en-US" sz="1000"/>
                <a:t>Stack</a:t>
              </a:r>
            </a:p>
          </p:txBody>
        </p:sp>
        <p:sp>
          <p:nvSpPr>
            <p:cNvPr id="58" name="Freeform 57">
              <a:extLst>
                <a:ext uri="{FF2B5EF4-FFF2-40B4-BE49-F238E27FC236}">
                  <a16:creationId xmlns:a16="http://schemas.microsoft.com/office/drawing/2014/main" id="{40F2055B-4CE9-2F42-9EB2-DBD896302124}"/>
                </a:ext>
              </a:extLst>
            </p:cNvPr>
            <p:cNvSpPr/>
            <p:nvPr/>
          </p:nvSpPr>
          <p:spPr>
            <a:xfrm>
              <a:off x="2797069" y="3279033"/>
              <a:ext cx="1111135" cy="439665"/>
            </a:xfrm>
            <a:custGeom>
              <a:avLst/>
              <a:gdLst>
                <a:gd name="connsiteX0" fmla="*/ 0 w 1222248"/>
                <a:gd name="connsiteY0" fmla="*/ 0 h 483631"/>
                <a:gd name="connsiteX1" fmla="*/ 1222248 w 1222248"/>
                <a:gd name="connsiteY1" fmla="*/ 0 h 483631"/>
                <a:gd name="connsiteX2" fmla="*/ 1222248 w 1222248"/>
                <a:gd name="connsiteY2" fmla="*/ 483631 h 483631"/>
                <a:gd name="connsiteX3" fmla="*/ 0 w 1222248"/>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222248" h="483631">
                  <a:moveTo>
                    <a:pt x="0" y="0"/>
                  </a:moveTo>
                  <a:lnTo>
                    <a:pt x="1222248" y="0"/>
                  </a:lnTo>
                  <a:lnTo>
                    <a:pt x="1222248" y="483631"/>
                  </a:lnTo>
                  <a:lnTo>
                    <a:pt x="0" y="483631"/>
                  </a:lnTo>
                  <a:close/>
                </a:path>
              </a:pathLst>
            </a:custGeom>
            <a:solidFill>
              <a:srgbClr val="C6DEF0"/>
            </a:solidFill>
            <a:ln w="8719" cap="flat">
              <a:solidFill>
                <a:srgbClr val="000000"/>
              </a:solidFill>
              <a:prstDash val="solid"/>
              <a:miter/>
            </a:ln>
          </p:spPr>
          <p:txBody>
            <a:bodyPr rtlCol="0" anchor="ctr"/>
            <a:lstStyle/>
            <a:p>
              <a:pPr algn="ctr"/>
              <a:r>
                <a:rPr lang="en-US" sz="1000"/>
                <a:t>TCP/IP </a:t>
              </a:r>
            </a:p>
            <a:p>
              <a:pPr algn="ctr"/>
              <a:r>
                <a:rPr lang="en-US" sz="1000"/>
                <a:t>Stack</a:t>
              </a:r>
            </a:p>
          </p:txBody>
        </p:sp>
        <p:sp>
          <p:nvSpPr>
            <p:cNvPr id="59" name="Freeform 58">
              <a:extLst>
                <a:ext uri="{FF2B5EF4-FFF2-40B4-BE49-F238E27FC236}">
                  <a16:creationId xmlns:a16="http://schemas.microsoft.com/office/drawing/2014/main" id="{55714FC9-D7A5-7149-8749-534CF365C8D6}"/>
                </a:ext>
              </a:extLst>
            </p:cNvPr>
            <p:cNvSpPr/>
            <p:nvPr/>
          </p:nvSpPr>
          <p:spPr>
            <a:xfrm>
              <a:off x="3972627" y="3279033"/>
              <a:ext cx="1369522" cy="439665"/>
            </a:xfrm>
            <a:custGeom>
              <a:avLst/>
              <a:gdLst>
                <a:gd name="connsiteX0" fmla="*/ 0 w 1506474"/>
                <a:gd name="connsiteY0" fmla="*/ 0 h 483631"/>
                <a:gd name="connsiteX1" fmla="*/ 1506474 w 1506474"/>
                <a:gd name="connsiteY1" fmla="*/ 0 h 483631"/>
                <a:gd name="connsiteX2" fmla="*/ 1506474 w 1506474"/>
                <a:gd name="connsiteY2" fmla="*/ 483631 h 483631"/>
                <a:gd name="connsiteX3" fmla="*/ 0 w 1506474"/>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506474" h="483631">
                  <a:moveTo>
                    <a:pt x="0" y="0"/>
                  </a:moveTo>
                  <a:lnTo>
                    <a:pt x="1506474" y="0"/>
                  </a:lnTo>
                  <a:lnTo>
                    <a:pt x="1506474" y="483631"/>
                  </a:lnTo>
                  <a:lnTo>
                    <a:pt x="0" y="483631"/>
                  </a:lnTo>
                  <a:close/>
                </a:path>
              </a:pathLst>
            </a:custGeom>
            <a:solidFill>
              <a:srgbClr val="C6DEF0"/>
            </a:solidFill>
            <a:ln w="8719" cap="flat">
              <a:solidFill>
                <a:srgbClr val="000000"/>
              </a:solidFill>
              <a:prstDash val="solid"/>
              <a:miter/>
            </a:ln>
          </p:spPr>
          <p:txBody>
            <a:bodyPr rtlCol="0" anchor="ctr"/>
            <a:lstStyle/>
            <a:p>
              <a:pPr algn="ctr"/>
              <a:r>
                <a:rPr lang="en-US" sz="1000"/>
                <a:t>Audio-Video Bridge (AVB) Stack</a:t>
              </a:r>
            </a:p>
          </p:txBody>
        </p:sp>
        <p:sp>
          <p:nvSpPr>
            <p:cNvPr id="60" name="Freeform 59">
              <a:extLst>
                <a:ext uri="{FF2B5EF4-FFF2-40B4-BE49-F238E27FC236}">
                  <a16:creationId xmlns:a16="http://schemas.microsoft.com/office/drawing/2014/main" id="{12ED0799-57B6-B44A-BE5D-66C4172DA3C7}"/>
                </a:ext>
              </a:extLst>
            </p:cNvPr>
            <p:cNvSpPr/>
            <p:nvPr/>
          </p:nvSpPr>
          <p:spPr>
            <a:xfrm>
              <a:off x="459114" y="2760437"/>
              <a:ext cx="1577340" cy="439665"/>
            </a:xfrm>
            <a:custGeom>
              <a:avLst/>
              <a:gdLst>
                <a:gd name="connsiteX0" fmla="*/ 0 w 1735074"/>
                <a:gd name="connsiteY0" fmla="*/ 0 h 483631"/>
                <a:gd name="connsiteX1" fmla="*/ 1735074 w 1735074"/>
                <a:gd name="connsiteY1" fmla="*/ 0 h 483631"/>
                <a:gd name="connsiteX2" fmla="*/ 1735074 w 1735074"/>
                <a:gd name="connsiteY2" fmla="*/ 483631 h 483631"/>
                <a:gd name="connsiteX3" fmla="*/ 0 w 1735074"/>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735074" h="483631">
                  <a:moveTo>
                    <a:pt x="0" y="0"/>
                  </a:moveTo>
                  <a:lnTo>
                    <a:pt x="1735074" y="0"/>
                  </a:lnTo>
                  <a:lnTo>
                    <a:pt x="1735074" y="483631"/>
                  </a:lnTo>
                  <a:lnTo>
                    <a:pt x="0" y="483631"/>
                  </a:lnTo>
                  <a:close/>
                </a:path>
              </a:pathLst>
            </a:custGeom>
            <a:solidFill>
              <a:srgbClr val="F69899"/>
            </a:solidFill>
            <a:ln w="8870" cap="flat">
              <a:solidFill>
                <a:srgbClr val="000000"/>
              </a:solidFill>
              <a:prstDash val="solid"/>
              <a:miter/>
            </a:ln>
          </p:spPr>
          <p:txBody>
            <a:bodyPr rtlCol="0" anchor="ctr"/>
            <a:lstStyle/>
            <a:p>
              <a:pPr algn="ctr"/>
              <a:r>
                <a:rPr lang="en-US" sz="1000"/>
                <a:t>Motor Control </a:t>
              </a:r>
            </a:p>
            <a:p>
              <a:pPr algn="ctr"/>
              <a:r>
                <a:rPr lang="en-US" sz="1000"/>
                <a:t>Software*</a:t>
              </a:r>
            </a:p>
          </p:txBody>
        </p:sp>
        <p:sp>
          <p:nvSpPr>
            <p:cNvPr id="61" name="Freeform 60">
              <a:extLst>
                <a:ext uri="{FF2B5EF4-FFF2-40B4-BE49-F238E27FC236}">
                  <a16:creationId xmlns:a16="http://schemas.microsoft.com/office/drawing/2014/main" id="{4BE38808-AAD2-1D44-B95B-DC58BD4DA0F4}"/>
                </a:ext>
              </a:extLst>
            </p:cNvPr>
            <p:cNvSpPr/>
            <p:nvPr/>
          </p:nvSpPr>
          <p:spPr>
            <a:xfrm>
              <a:off x="2114040" y="2760437"/>
              <a:ext cx="1577340" cy="439665"/>
            </a:xfrm>
            <a:custGeom>
              <a:avLst/>
              <a:gdLst>
                <a:gd name="connsiteX0" fmla="*/ 0 w 1735074"/>
                <a:gd name="connsiteY0" fmla="*/ 0 h 483631"/>
                <a:gd name="connsiteX1" fmla="*/ 1735074 w 1735074"/>
                <a:gd name="connsiteY1" fmla="*/ 0 h 483631"/>
                <a:gd name="connsiteX2" fmla="*/ 1735074 w 1735074"/>
                <a:gd name="connsiteY2" fmla="*/ 483631 h 483631"/>
                <a:gd name="connsiteX3" fmla="*/ 0 w 1735074"/>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735074" h="483631">
                  <a:moveTo>
                    <a:pt x="0" y="0"/>
                  </a:moveTo>
                  <a:lnTo>
                    <a:pt x="1735074" y="0"/>
                  </a:lnTo>
                  <a:lnTo>
                    <a:pt x="1735074" y="483631"/>
                  </a:lnTo>
                  <a:lnTo>
                    <a:pt x="0" y="483631"/>
                  </a:lnTo>
                  <a:close/>
                </a:path>
              </a:pathLst>
            </a:custGeom>
            <a:solidFill>
              <a:srgbClr val="F69899"/>
            </a:solidFill>
            <a:ln w="8870" cap="flat">
              <a:solidFill>
                <a:srgbClr val="000000"/>
              </a:solidFill>
              <a:prstDash val="solid"/>
              <a:miter/>
            </a:ln>
          </p:spPr>
          <p:txBody>
            <a:bodyPr rtlCol="0" anchor="ctr"/>
            <a:lstStyle/>
            <a:p>
              <a:pPr algn="ctr"/>
              <a:r>
                <a:rPr lang="en-US" sz="1000"/>
                <a:t>Battery Management</a:t>
              </a:r>
            </a:p>
            <a:p>
              <a:pPr algn="ctr"/>
              <a:r>
                <a:rPr lang="en-US" sz="1000"/>
                <a:t>Software*</a:t>
              </a:r>
            </a:p>
          </p:txBody>
        </p:sp>
        <p:sp>
          <p:nvSpPr>
            <p:cNvPr id="62" name="Freeform 61">
              <a:extLst>
                <a:ext uri="{FF2B5EF4-FFF2-40B4-BE49-F238E27FC236}">
                  <a16:creationId xmlns:a16="http://schemas.microsoft.com/office/drawing/2014/main" id="{8F4D75C7-3488-2045-9105-748DDE086C9E}"/>
                </a:ext>
              </a:extLst>
            </p:cNvPr>
            <p:cNvSpPr/>
            <p:nvPr/>
          </p:nvSpPr>
          <p:spPr>
            <a:xfrm>
              <a:off x="3765502" y="2760437"/>
              <a:ext cx="1577339" cy="439665"/>
            </a:xfrm>
            <a:custGeom>
              <a:avLst/>
              <a:gdLst>
                <a:gd name="connsiteX0" fmla="*/ 0 w 1735073"/>
                <a:gd name="connsiteY0" fmla="*/ 0 h 483631"/>
                <a:gd name="connsiteX1" fmla="*/ 1735074 w 1735073"/>
                <a:gd name="connsiteY1" fmla="*/ 0 h 483631"/>
                <a:gd name="connsiteX2" fmla="*/ 1735074 w 1735073"/>
                <a:gd name="connsiteY2" fmla="*/ 483631 h 483631"/>
                <a:gd name="connsiteX3" fmla="*/ 0 w 1735073"/>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735073" h="483631">
                  <a:moveTo>
                    <a:pt x="0" y="0"/>
                  </a:moveTo>
                  <a:lnTo>
                    <a:pt x="1735074" y="0"/>
                  </a:lnTo>
                  <a:lnTo>
                    <a:pt x="1735074" y="483631"/>
                  </a:lnTo>
                  <a:lnTo>
                    <a:pt x="0" y="483631"/>
                  </a:lnTo>
                  <a:close/>
                </a:path>
              </a:pathLst>
            </a:custGeom>
            <a:solidFill>
              <a:srgbClr val="F69899"/>
            </a:solidFill>
            <a:ln w="8870" cap="flat">
              <a:solidFill>
                <a:srgbClr val="000000"/>
              </a:solidFill>
              <a:prstDash val="solid"/>
              <a:miter/>
            </a:ln>
          </p:spPr>
          <p:txBody>
            <a:bodyPr rtlCol="0" anchor="ctr"/>
            <a:lstStyle/>
            <a:p>
              <a:pPr algn="ctr"/>
              <a:r>
                <a:rPr lang="en-US" sz="1000"/>
                <a:t>ISELED Lighting</a:t>
              </a:r>
            </a:p>
            <a:p>
              <a:pPr algn="ctr"/>
              <a:r>
                <a:rPr lang="en-US" sz="1000"/>
                <a:t>Software*</a:t>
              </a:r>
            </a:p>
          </p:txBody>
        </p:sp>
        <p:sp>
          <p:nvSpPr>
            <p:cNvPr id="63" name="Freeform 62">
              <a:extLst>
                <a:ext uri="{FF2B5EF4-FFF2-40B4-BE49-F238E27FC236}">
                  <a16:creationId xmlns:a16="http://schemas.microsoft.com/office/drawing/2014/main" id="{AEDB3485-7D43-1D42-A74C-DF88AF1342FA}"/>
                </a:ext>
              </a:extLst>
            </p:cNvPr>
            <p:cNvSpPr/>
            <p:nvPr/>
          </p:nvSpPr>
          <p:spPr>
            <a:xfrm>
              <a:off x="2114040" y="2227300"/>
              <a:ext cx="1577340" cy="439665"/>
            </a:xfrm>
            <a:custGeom>
              <a:avLst/>
              <a:gdLst>
                <a:gd name="connsiteX0" fmla="*/ 0 w 1735074"/>
                <a:gd name="connsiteY0" fmla="*/ 0 h 483631"/>
                <a:gd name="connsiteX1" fmla="*/ 1735074 w 1735074"/>
                <a:gd name="connsiteY1" fmla="*/ 0 h 483631"/>
                <a:gd name="connsiteX2" fmla="*/ 1735074 w 1735074"/>
                <a:gd name="connsiteY2" fmla="*/ 483631 h 483631"/>
                <a:gd name="connsiteX3" fmla="*/ 0 w 1735074"/>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735074" h="483631">
                  <a:moveTo>
                    <a:pt x="0" y="0"/>
                  </a:moveTo>
                  <a:lnTo>
                    <a:pt x="1735074" y="0"/>
                  </a:lnTo>
                  <a:lnTo>
                    <a:pt x="1735074" y="483631"/>
                  </a:lnTo>
                  <a:lnTo>
                    <a:pt x="0" y="483631"/>
                  </a:lnTo>
                  <a:close/>
                </a:path>
              </a:pathLst>
            </a:custGeom>
            <a:solidFill>
              <a:srgbClr val="F69899"/>
            </a:solidFill>
            <a:ln w="8870" cap="flat">
              <a:solidFill>
                <a:srgbClr val="000000"/>
              </a:solidFill>
              <a:custDash>
                <a:ds d="261908" sp="174608"/>
              </a:custDash>
              <a:miter/>
            </a:ln>
          </p:spPr>
          <p:txBody>
            <a:bodyPr rtlCol="0" anchor="ctr"/>
            <a:lstStyle/>
            <a:p>
              <a:pPr algn="ctr"/>
              <a:r>
                <a:rPr lang="en-US" sz="1000"/>
                <a:t>Over-The-Air (OTA)</a:t>
              </a:r>
            </a:p>
            <a:p>
              <a:pPr algn="ctr"/>
              <a:r>
                <a:rPr lang="en-US" sz="1000"/>
                <a:t>Service</a:t>
              </a:r>
            </a:p>
          </p:txBody>
        </p:sp>
        <p:sp>
          <p:nvSpPr>
            <p:cNvPr id="64" name="Freeform 63">
              <a:extLst>
                <a:ext uri="{FF2B5EF4-FFF2-40B4-BE49-F238E27FC236}">
                  <a16:creationId xmlns:a16="http://schemas.microsoft.com/office/drawing/2014/main" id="{6C20736C-5398-AD4A-A368-6DE57A973082}"/>
                </a:ext>
              </a:extLst>
            </p:cNvPr>
            <p:cNvSpPr/>
            <p:nvPr/>
          </p:nvSpPr>
          <p:spPr>
            <a:xfrm>
              <a:off x="3765502" y="2227300"/>
              <a:ext cx="1577339" cy="439665"/>
            </a:xfrm>
            <a:custGeom>
              <a:avLst/>
              <a:gdLst>
                <a:gd name="connsiteX0" fmla="*/ 0 w 1735073"/>
                <a:gd name="connsiteY0" fmla="*/ 0 h 483631"/>
                <a:gd name="connsiteX1" fmla="*/ 1735074 w 1735073"/>
                <a:gd name="connsiteY1" fmla="*/ 0 h 483631"/>
                <a:gd name="connsiteX2" fmla="*/ 1735074 w 1735073"/>
                <a:gd name="connsiteY2" fmla="*/ 483631 h 483631"/>
                <a:gd name="connsiteX3" fmla="*/ 0 w 1735073"/>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735073" h="483631">
                  <a:moveTo>
                    <a:pt x="0" y="0"/>
                  </a:moveTo>
                  <a:lnTo>
                    <a:pt x="1735074" y="0"/>
                  </a:lnTo>
                  <a:lnTo>
                    <a:pt x="1735074" y="483631"/>
                  </a:lnTo>
                  <a:lnTo>
                    <a:pt x="0" y="483631"/>
                  </a:lnTo>
                  <a:close/>
                </a:path>
              </a:pathLst>
            </a:custGeom>
            <a:solidFill>
              <a:srgbClr val="F69899"/>
            </a:solidFill>
            <a:ln w="8870" cap="flat">
              <a:solidFill>
                <a:srgbClr val="000000"/>
              </a:solidFill>
              <a:custDash>
                <a:ds d="261908" sp="174608"/>
              </a:custDash>
              <a:miter/>
            </a:ln>
          </p:spPr>
          <p:txBody>
            <a:bodyPr rtlCol="0" anchor="ctr"/>
            <a:lstStyle/>
            <a:p>
              <a:pPr algn="ctr"/>
              <a:r>
                <a:rPr lang="en-US" sz="1000"/>
                <a:t>Audio Application</a:t>
              </a:r>
            </a:p>
            <a:p>
              <a:pPr algn="ctr"/>
              <a:r>
                <a:rPr lang="en-US" sz="1000"/>
                <a:t>Software</a:t>
              </a:r>
            </a:p>
          </p:txBody>
        </p:sp>
        <p:sp>
          <p:nvSpPr>
            <p:cNvPr id="65" name="Freeform 64">
              <a:extLst>
                <a:ext uri="{FF2B5EF4-FFF2-40B4-BE49-F238E27FC236}">
                  <a16:creationId xmlns:a16="http://schemas.microsoft.com/office/drawing/2014/main" id="{E3F3D347-7037-FB46-AF6F-67FF1B29F7BB}"/>
                </a:ext>
              </a:extLst>
            </p:cNvPr>
            <p:cNvSpPr/>
            <p:nvPr/>
          </p:nvSpPr>
          <p:spPr>
            <a:xfrm>
              <a:off x="459114" y="2227300"/>
              <a:ext cx="1577340" cy="439665"/>
            </a:xfrm>
            <a:custGeom>
              <a:avLst/>
              <a:gdLst>
                <a:gd name="connsiteX0" fmla="*/ 0 w 1735074"/>
                <a:gd name="connsiteY0" fmla="*/ 0 h 483631"/>
                <a:gd name="connsiteX1" fmla="*/ 1735074 w 1735074"/>
                <a:gd name="connsiteY1" fmla="*/ 0 h 483631"/>
                <a:gd name="connsiteX2" fmla="*/ 1735074 w 1735074"/>
                <a:gd name="connsiteY2" fmla="*/ 483631 h 483631"/>
                <a:gd name="connsiteX3" fmla="*/ 0 w 1735074"/>
                <a:gd name="connsiteY3" fmla="*/ 483631 h 483631"/>
              </a:gdLst>
              <a:ahLst/>
              <a:cxnLst>
                <a:cxn ang="0">
                  <a:pos x="connsiteX0" y="connsiteY0"/>
                </a:cxn>
                <a:cxn ang="0">
                  <a:pos x="connsiteX1" y="connsiteY1"/>
                </a:cxn>
                <a:cxn ang="0">
                  <a:pos x="connsiteX2" y="connsiteY2"/>
                </a:cxn>
                <a:cxn ang="0">
                  <a:pos x="connsiteX3" y="connsiteY3"/>
                </a:cxn>
              </a:cxnLst>
              <a:rect l="l" t="t" r="r" b="b"/>
              <a:pathLst>
                <a:path w="1735074" h="483631">
                  <a:moveTo>
                    <a:pt x="0" y="0"/>
                  </a:moveTo>
                  <a:lnTo>
                    <a:pt x="1735074" y="0"/>
                  </a:lnTo>
                  <a:lnTo>
                    <a:pt x="1735074" y="483631"/>
                  </a:lnTo>
                  <a:lnTo>
                    <a:pt x="0" y="483631"/>
                  </a:lnTo>
                  <a:close/>
                </a:path>
              </a:pathLst>
            </a:custGeom>
            <a:solidFill>
              <a:srgbClr val="F69899"/>
            </a:solidFill>
            <a:ln w="8870" cap="flat">
              <a:solidFill>
                <a:srgbClr val="000000"/>
              </a:solidFill>
              <a:custDash>
                <a:ds d="261908" sp="174608"/>
              </a:custDash>
              <a:miter/>
            </a:ln>
          </p:spPr>
          <p:txBody>
            <a:bodyPr rtlCol="0" anchor="ctr"/>
            <a:lstStyle/>
            <a:p>
              <a:pPr algn="ctr"/>
              <a:r>
                <a:rPr lang="en-US" sz="1000"/>
                <a:t>AUTOSAR</a:t>
              </a:r>
              <a:r>
                <a:rPr lang="en-US" sz="1000" baseline="30000">
                  <a:solidFill>
                    <a:srgbClr val="000000"/>
                  </a:solidFill>
                  <a:latin typeface="Arial"/>
                  <a:cs typeface="Arial"/>
                  <a:sym typeface="Arial"/>
                  <a:rtl val="0"/>
                </a:rPr>
                <a:t>®</a:t>
              </a:r>
            </a:p>
            <a:p>
              <a:pPr algn="ctr"/>
              <a:r>
                <a:rPr lang="en-US" sz="1000">
                  <a:solidFill>
                    <a:srgbClr val="000000"/>
                  </a:solidFill>
                  <a:latin typeface="Arial"/>
                  <a:cs typeface="Arial"/>
                  <a:sym typeface="Arial"/>
                  <a:rtl val="0"/>
                </a:rPr>
                <a:t>Application</a:t>
              </a:r>
              <a:endParaRPr lang="en-US" sz="1000"/>
            </a:p>
          </p:txBody>
        </p:sp>
        <p:sp>
          <p:nvSpPr>
            <p:cNvPr id="66" name="Freeform 65">
              <a:extLst>
                <a:ext uri="{FF2B5EF4-FFF2-40B4-BE49-F238E27FC236}">
                  <a16:creationId xmlns:a16="http://schemas.microsoft.com/office/drawing/2014/main" id="{C4363F35-21C8-DA41-A96E-29C5048E2F07}"/>
                </a:ext>
              </a:extLst>
            </p:cNvPr>
            <p:cNvSpPr/>
            <p:nvPr/>
          </p:nvSpPr>
          <p:spPr>
            <a:xfrm>
              <a:off x="4160356" y="4882598"/>
              <a:ext cx="1149927" cy="329575"/>
            </a:xfrm>
            <a:custGeom>
              <a:avLst/>
              <a:gdLst>
                <a:gd name="connsiteX0" fmla="*/ 0 w 1264920"/>
                <a:gd name="connsiteY0" fmla="*/ 0 h 362532"/>
                <a:gd name="connsiteX1" fmla="*/ 1264920 w 1264920"/>
                <a:gd name="connsiteY1" fmla="*/ 0 h 362532"/>
                <a:gd name="connsiteX2" fmla="*/ 1264920 w 1264920"/>
                <a:gd name="connsiteY2" fmla="*/ 362533 h 362532"/>
                <a:gd name="connsiteX3" fmla="*/ 0 w 1264920"/>
                <a:gd name="connsiteY3" fmla="*/ 362533 h 362532"/>
              </a:gdLst>
              <a:ahLst/>
              <a:cxnLst>
                <a:cxn ang="0">
                  <a:pos x="connsiteX0" y="connsiteY0"/>
                </a:cxn>
                <a:cxn ang="0">
                  <a:pos x="connsiteX1" y="connsiteY1"/>
                </a:cxn>
                <a:cxn ang="0">
                  <a:pos x="connsiteX2" y="connsiteY2"/>
                </a:cxn>
                <a:cxn ang="0">
                  <a:pos x="connsiteX3" y="connsiteY3"/>
                </a:cxn>
              </a:cxnLst>
              <a:rect l="l" t="t" r="r" b="b"/>
              <a:pathLst>
                <a:path w="1264920" h="362532">
                  <a:moveTo>
                    <a:pt x="0" y="0"/>
                  </a:moveTo>
                  <a:lnTo>
                    <a:pt x="1264920" y="0"/>
                  </a:lnTo>
                  <a:lnTo>
                    <a:pt x="1264920" y="362533"/>
                  </a:lnTo>
                  <a:lnTo>
                    <a:pt x="0" y="362533"/>
                  </a:lnTo>
                  <a:close/>
                </a:path>
              </a:pathLst>
            </a:custGeom>
            <a:solidFill>
              <a:srgbClr val="DCE89B"/>
            </a:solidFill>
            <a:ln w="7620" cap="flat">
              <a:noFill/>
              <a:prstDash val="solid"/>
              <a:miter/>
            </a:ln>
          </p:spPr>
          <p:txBody>
            <a:bodyPr rtlCol="0" anchor="ctr"/>
            <a:lstStyle/>
            <a:p>
              <a:pPr algn="ctr"/>
              <a:r>
                <a:rPr lang="en-US" sz="1000"/>
                <a:t>Ext Device Driver</a:t>
              </a:r>
            </a:p>
            <a:p>
              <a:pPr algn="ctr"/>
              <a:r>
                <a:rPr lang="en-US" sz="1000"/>
                <a:t>(FS26…)</a:t>
              </a:r>
            </a:p>
          </p:txBody>
        </p:sp>
        <p:sp>
          <p:nvSpPr>
            <p:cNvPr id="67" name="Freeform 66">
              <a:extLst>
                <a:ext uri="{FF2B5EF4-FFF2-40B4-BE49-F238E27FC236}">
                  <a16:creationId xmlns:a16="http://schemas.microsoft.com/office/drawing/2014/main" id="{5442AF09-E28A-BC45-B1BD-6F7BAD02AE06}"/>
                </a:ext>
              </a:extLst>
            </p:cNvPr>
            <p:cNvSpPr/>
            <p:nvPr/>
          </p:nvSpPr>
          <p:spPr>
            <a:xfrm>
              <a:off x="5422506" y="5201787"/>
              <a:ext cx="1059179" cy="1071812"/>
            </a:xfrm>
            <a:custGeom>
              <a:avLst/>
              <a:gdLst>
                <a:gd name="connsiteX0" fmla="*/ 0 w 1165097"/>
                <a:gd name="connsiteY0" fmla="*/ 0 h 1178993"/>
                <a:gd name="connsiteX1" fmla="*/ 1165098 w 1165097"/>
                <a:gd name="connsiteY1" fmla="*/ 0 h 1178993"/>
                <a:gd name="connsiteX2" fmla="*/ 1165098 w 1165097"/>
                <a:gd name="connsiteY2" fmla="*/ 1178994 h 1178993"/>
                <a:gd name="connsiteX3" fmla="*/ 0 w 1165097"/>
                <a:gd name="connsiteY3" fmla="*/ 1178994 h 1178993"/>
              </a:gdLst>
              <a:ahLst/>
              <a:cxnLst>
                <a:cxn ang="0">
                  <a:pos x="connsiteX0" y="connsiteY0"/>
                </a:cxn>
                <a:cxn ang="0">
                  <a:pos x="connsiteX1" y="connsiteY1"/>
                </a:cxn>
                <a:cxn ang="0">
                  <a:pos x="connsiteX2" y="connsiteY2"/>
                </a:cxn>
                <a:cxn ang="0">
                  <a:pos x="connsiteX3" y="connsiteY3"/>
                </a:cxn>
              </a:cxnLst>
              <a:rect l="l" t="t" r="r" b="b"/>
              <a:pathLst>
                <a:path w="1165097" h="1178993">
                  <a:moveTo>
                    <a:pt x="0" y="0"/>
                  </a:moveTo>
                  <a:lnTo>
                    <a:pt x="1165098" y="0"/>
                  </a:lnTo>
                  <a:lnTo>
                    <a:pt x="1165098" y="1178994"/>
                  </a:lnTo>
                  <a:lnTo>
                    <a:pt x="0" y="1178994"/>
                  </a:lnTo>
                  <a:close/>
                </a:path>
              </a:pathLst>
            </a:custGeom>
            <a:solidFill>
              <a:srgbClr val="BFC8CF"/>
            </a:solidFill>
            <a:ln w="7620" cap="flat">
              <a:noFill/>
              <a:prstDash val="solid"/>
              <a:miter/>
            </a:ln>
          </p:spPr>
          <p:txBody>
            <a:bodyPr rtlCol="0" anchor="ctr"/>
            <a:lstStyle/>
            <a:p>
              <a:pPr algn="ctr"/>
              <a:r>
                <a:rPr lang="en-US" sz="1000"/>
                <a:t>S32 Design Studio (S32DS) </a:t>
              </a:r>
              <a:br>
                <a:rPr lang="en-US" sz="1000"/>
              </a:br>
              <a:r>
                <a:rPr lang="en-US" sz="1000"/>
                <a:t>+ </a:t>
              </a:r>
            </a:p>
            <a:p>
              <a:pPr algn="ctr"/>
              <a:r>
                <a:rPr lang="en-US" sz="1000"/>
                <a:t>S32 Config Tool (S32CST)</a:t>
              </a:r>
            </a:p>
          </p:txBody>
        </p:sp>
        <p:sp>
          <p:nvSpPr>
            <p:cNvPr id="68" name="Freeform 67">
              <a:extLst>
                <a:ext uri="{FF2B5EF4-FFF2-40B4-BE49-F238E27FC236}">
                  <a16:creationId xmlns:a16="http://schemas.microsoft.com/office/drawing/2014/main" id="{4E96BDA8-8658-F44F-BA82-3756B51BB7CD}"/>
                </a:ext>
              </a:extLst>
            </p:cNvPr>
            <p:cNvSpPr/>
            <p:nvPr/>
          </p:nvSpPr>
          <p:spPr>
            <a:xfrm>
              <a:off x="5422506" y="4856287"/>
              <a:ext cx="1059179" cy="298417"/>
            </a:xfrm>
            <a:custGeom>
              <a:avLst/>
              <a:gdLst>
                <a:gd name="connsiteX0" fmla="*/ 0 w 1165097"/>
                <a:gd name="connsiteY0" fmla="*/ 0 h 328259"/>
                <a:gd name="connsiteX1" fmla="*/ 1165098 w 1165097"/>
                <a:gd name="connsiteY1" fmla="*/ 0 h 328259"/>
                <a:gd name="connsiteX2" fmla="*/ 1165098 w 1165097"/>
                <a:gd name="connsiteY2" fmla="*/ 328260 h 328259"/>
                <a:gd name="connsiteX3" fmla="*/ 0 w 1165097"/>
                <a:gd name="connsiteY3" fmla="*/ 328260 h 328259"/>
              </a:gdLst>
              <a:ahLst/>
              <a:cxnLst>
                <a:cxn ang="0">
                  <a:pos x="connsiteX0" y="connsiteY0"/>
                </a:cxn>
                <a:cxn ang="0">
                  <a:pos x="connsiteX1" y="connsiteY1"/>
                </a:cxn>
                <a:cxn ang="0">
                  <a:pos x="connsiteX2" y="connsiteY2"/>
                </a:cxn>
                <a:cxn ang="0">
                  <a:pos x="connsiteX3" y="connsiteY3"/>
                </a:cxn>
              </a:cxnLst>
              <a:rect l="l" t="t" r="r" b="b"/>
              <a:pathLst>
                <a:path w="1165097" h="328259">
                  <a:moveTo>
                    <a:pt x="0" y="0"/>
                  </a:moveTo>
                  <a:lnTo>
                    <a:pt x="1165098" y="0"/>
                  </a:lnTo>
                  <a:lnTo>
                    <a:pt x="1165098" y="328260"/>
                  </a:lnTo>
                  <a:lnTo>
                    <a:pt x="0" y="328260"/>
                  </a:lnTo>
                  <a:close/>
                </a:path>
              </a:pathLst>
            </a:custGeom>
            <a:solidFill>
              <a:srgbClr val="BFC8CF"/>
            </a:solidFill>
            <a:ln w="7620" cap="flat">
              <a:noFill/>
              <a:prstDash val="solid"/>
              <a:miter/>
            </a:ln>
          </p:spPr>
          <p:txBody>
            <a:bodyPr rtlCol="0" anchor="ctr"/>
            <a:lstStyle/>
            <a:p>
              <a:pPr algn="ctr"/>
              <a:r>
                <a:rPr lang="en-US" sz="1000"/>
                <a:t>MCAT</a:t>
              </a:r>
            </a:p>
          </p:txBody>
        </p:sp>
        <p:sp>
          <p:nvSpPr>
            <p:cNvPr id="69" name="Freeform 68">
              <a:extLst>
                <a:ext uri="{FF2B5EF4-FFF2-40B4-BE49-F238E27FC236}">
                  <a16:creationId xmlns:a16="http://schemas.microsoft.com/office/drawing/2014/main" id="{4D4EE2E6-C754-B94F-AA6D-207D696C192A}"/>
                </a:ext>
              </a:extLst>
            </p:cNvPr>
            <p:cNvSpPr/>
            <p:nvPr/>
          </p:nvSpPr>
          <p:spPr>
            <a:xfrm>
              <a:off x="5422506" y="4542636"/>
              <a:ext cx="1059179" cy="266568"/>
            </a:xfrm>
            <a:custGeom>
              <a:avLst/>
              <a:gdLst>
                <a:gd name="connsiteX0" fmla="*/ 0 w 1165097"/>
                <a:gd name="connsiteY0" fmla="*/ 0 h 293225"/>
                <a:gd name="connsiteX1" fmla="*/ 1165098 w 1165097"/>
                <a:gd name="connsiteY1" fmla="*/ 0 h 293225"/>
                <a:gd name="connsiteX2" fmla="*/ 1165098 w 1165097"/>
                <a:gd name="connsiteY2" fmla="*/ 293225 h 293225"/>
                <a:gd name="connsiteX3" fmla="*/ 0 w 1165097"/>
                <a:gd name="connsiteY3" fmla="*/ 293225 h 293225"/>
              </a:gdLst>
              <a:ahLst/>
              <a:cxnLst>
                <a:cxn ang="0">
                  <a:pos x="connsiteX0" y="connsiteY0"/>
                </a:cxn>
                <a:cxn ang="0">
                  <a:pos x="connsiteX1" y="connsiteY1"/>
                </a:cxn>
                <a:cxn ang="0">
                  <a:pos x="connsiteX2" y="connsiteY2"/>
                </a:cxn>
                <a:cxn ang="0">
                  <a:pos x="connsiteX3" y="connsiteY3"/>
                </a:cxn>
              </a:cxnLst>
              <a:rect l="l" t="t" r="r" b="b"/>
              <a:pathLst>
                <a:path w="1165097" h="293225">
                  <a:moveTo>
                    <a:pt x="0" y="0"/>
                  </a:moveTo>
                  <a:lnTo>
                    <a:pt x="1165098" y="0"/>
                  </a:lnTo>
                  <a:lnTo>
                    <a:pt x="1165098" y="293225"/>
                  </a:lnTo>
                  <a:lnTo>
                    <a:pt x="0" y="293225"/>
                  </a:lnTo>
                  <a:close/>
                </a:path>
              </a:pathLst>
            </a:custGeom>
            <a:solidFill>
              <a:srgbClr val="BFC8CF"/>
            </a:solidFill>
            <a:ln w="7620" cap="flat">
              <a:noFill/>
              <a:prstDash val="solid"/>
              <a:miter/>
            </a:ln>
          </p:spPr>
          <p:txBody>
            <a:bodyPr rtlCol="0" anchor="ctr"/>
            <a:lstStyle/>
            <a:p>
              <a:pPr algn="ctr"/>
              <a:r>
                <a:rPr lang="en-US" sz="1000"/>
                <a:t>FreeMASTER</a:t>
              </a:r>
            </a:p>
          </p:txBody>
        </p:sp>
        <p:sp>
          <p:nvSpPr>
            <p:cNvPr id="70" name="Freeform 69">
              <a:extLst>
                <a:ext uri="{FF2B5EF4-FFF2-40B4-BE49-F238E27FC236}">
                  <a16:creationId xmlns:a16="http://schemas.microsoft.com/office/drawing/2014/main" id="{AE58AF52-FE03-A34E-BF0E-D923574917DF}"/>
                </a:ext>
              </a:extLst>
            </p:cNvPr>
            <p:cNvSpPr/>
            <p:nvPr/>
          </p:nvSpPr>
          <p:spPr>
            <a:xfrm>
              <a:off x="5422506" y="3773396"/>
              <a:ext cx="1059179" cy="722157"/>
            </a:xfrm>
            <a:custGeom>
              <a:avLst/>
              <a:gdLst>
                <a:gd name="connsiteX0" fmla="*/ 0 w 1165097"/>
                <a:gd name="connsiteY0" fmla="*/ 0 h 794373"/>
                <a:gd name="connsiteX1" fmla="*/ 1165098 w 1165097"/>
                <a:gd name="connsiteY1" fmla="*/ 0 h 794373"/>
                <a:gd name="connsiteX2" fmla="*/ 1165098 w 1165097"/>
                <a:gd name="connsiteY2" fmla="*/ 794374 h 794373"/>
                <a:gd name="connsiteX3" fmla="*/ 0 w 1165097"/>
                <a:gd name="connsiteY3" fmla="*/ 794374 h 794373"/>
              </a:gdLst>
              <a:ahLst/>
              <a:cxnLst>
                <a:cxn ang="0">
                  <a:pos x="connsiteX0" y="connsiteY0"/>
                </a:cxn>
                <a:cxn ang="0">
                  <a:pos x="connsiteX1" y="connsiteY1"/>
                </a:cxn>
                <a:cxn ang="0">
                  <a:pos x="connsiteX2" y="connsiteY2"/>
                </a:cxn>
                <a:cxn ang="0">
                  <a:pos x="connsiteX3" y="connsiteY3"/>
                </a:cxn>
              </a:cxnLst>
              <a:rect l="l" t="t" r="r" b="b"/>
              <a:pathLst>
                <a:path w="1165097" h="794373">
                  <a:moveTo>
                    <a:pt x="0" y="0"/>
                  </a:moveTo>
                  <a:lnTo>
                    <a:pt x="1165098" y="0"/>
                  </a:lnTo>
                  <a:lnTo>
                    <a:pt x="1165098" y="794374"/>
                  </a:lnTo>
                  <a:lnTo>
                    <a:pt x="0" y="794374"/>
                  </a:lnTo>
                  <a:close/>
                </a:path>
              </a:pathLst>
            </a:custGeom>
            <a:solidFill>
              <a:srgbClr val="BFC8CF"/>
            </a:solidFill>
            <a:ln w="7620" cap="flat">
              <a:noFill/>
              <a:prstDash val="solid"/>
              <a:miter/>
            </a:ln>
          </p:spPr>
          <p:txBody>
            <a:bodyPr rtlCol="0" anchor="ctr"/>
            <a:lstStyle/>
            <a:p>
              <a:pPr algn="ctr"/>
              <a:r>
                <a:rPr lang="en-US" sz="1000"/>
                <a:t>Model-Based Design Toolbox</a:t>
              </a:r>
            </a:p>
            <a:p>
              <a:pPr algn="ctr"/>
              <a:r>
                <a:rPr lang="en-US" sz="1000"/>
                <a:t>(MBDT)</a:t>
              </a:r>
            </a:p>
          </p:txBody>
        </p:sp>
        <p:sp>
          <p:nvSpPr>
            <p:cNvPr id="71" name="Freeform 70">
              <a:extLst>
                <a:ext uri="{FF2B5EF4-FFF2-40B4-BE49-F238E27FC236}">
                  <a16:creationId xmlns:a16="http://schemas.microsoft.com/office/drawing/2014/main" id="{24BE287A-AD4A-6842-A429-45AF0621CAC6}"/>
                </a:ext>
              </a:extLst>
            </p:cNvPr>
            <p:cNvSpPr/>
            <p:nvPr/>
          </p:nvSpPr>
          <p:spPr>
            <a:xfrm>
              <a:off x="5422506" y="3035313"/>
              <a:ext cx="1059179" cy="706233"/>
            </a:xfrm>
            <a:custGeom>
              <a:avLst/>
              <a:gdLst>
                <a:gd name="connsiteX0" fmla="*/ 0 w 1165097"/>
                <a:gd name="connsiteY0" fmla="*/ 0 h 776856"/>
                <a:gd name="connsiteX1" fmla="*/ 1165098 w 1165097"/>
                <a:gd name="connsiteY1" fmla="*/ 0 h 776856"/>
                <a:gd name="connsiteX2" fmla="*/ 1165098 w 1165097"/>
                <a:gd name="connsiteY2" fmla="*/ 776856 h 776856"/>
                <a:gd name="connsiteX3" fmla="*/ 0 w 1165097"/>
                <a:gd name="connsiteY3" fmla="*/ 776856 h 776856"/>
              </a:gdLst>
              <a:ahLst/>
              <a:cxnLst>
                <a:cxn ang="0">
                  <a:pos x="connsiteX0" y="connsiteY0"/>
                </a:cxn>
                <a:cxn ang="0">
                  <a:pos x="connsiteX1" y="connsiteY1"/>
                </a:cxn>
                <a:cxn ang="0">
                  <a:pos x="connsiteX2" y="connsiteY2"/>
                </a:cxn>
                <a:cxn ang="0">
                  <a:pos x="connsiteX3" y="connsiteY3"/>
                </a:cxn>
              </a:cxnLst>
              <a:rect l="l" t="t" r="r" b="b"/>
              <a:pathLst>
                <a:path w="1165097" h="776856">
                  <a:moveTo>
                    <a:pt x="0" y="0"/>
                  </a:moveTo>
                  <a:lnTo>
                    <a:pt x="1165098" y="0"/>
                  </a:lnTo>
                  <a:lnTo>
                    <a:pt x="1165098" y="776856"/>
                  </a:lnTo>
                  <a:lnTo>
                    <a:pt x="0" y="776856"/>
                  </a:lnTo>
                  <a:close/>
                </a:path>
              </a:pathLst>
            </a:custGeom>
            <a:solidFill>
              <a:srgbClr val="BFC8CF"/>
            </a:solidFill>
            <a:ln w="7620" cap="flat">
              <a:noFill/>
              <a:prstDash val="solid"/>
              <a:miter/>
            </a:ln>
          </p:spPr>
          <p:txBody>
            <a:bodyPr rtlCol="0" anchor="ctr"/>
            <a:lstStyle/>
            <a:p>
              <a:pPr algn="ctr"/>
              <a:r>
                <a:rPr lang="en-US" sz="1000"/>
                <a:t>S32K Power Estimation Tool</a:t>
              </a:r>
            </a:p>
            <a:p>
              <a:pPr algn="ctr"/>
              <a:r>
                <a:rPr lang="en-US" sz="1000"/>
                <a:t>(PET)</a:t>
              </a:r>
            </a:p>
          </p:txBody>
        </p:sp>
        <p:sp>
          <p:nvSpPr>
            <p:cNvPr id="72" name="Freeform 71">
              <a:extLst>
                <a:ext uri="{FF2B5EF4-FFF2-40B4-BE49-F238E27FC236}">
                  <a16:creationId xmlns:a16="http://schemas.microsoft.com/office/drawing/2014/main" id="{7E4F14C2-A61E-C94B-931A-9A6DF20C6276}"/>
                </a:ext>
              </a:extLst>
            </p:cNvPr>
            <p:cNvSpPr/>
            <p:nvPr/>
          </p:nvSpPr>
          <p:spPr>
            <a:xfrm>
              <a:off x="5422506" y="2218991"/>
              <a:ext cx="1059179" cy="785165"/>
            </a:xfrm>
            <a:custGeom>
              <a:avLst/>
              <a:gdLst>
                <a:gd name="connsiteX0" fmla="*/ 0 w 1165097"/>
                <a:gd name="connsiteY0" fmla="*/ 0 h 863681"/>
                <a:gd name="connsiteX1" fmla="*/ 1165098 w 1165097"/>
                <a:gd name="connsiteY1" fmla="*/ 0 h 863681"/>
                <a:gd name="connsiteX2" fmla="*/ 1165098 w 1165097"/>
                <a:gd name="connsiteY2" fmla="*/ 863681 h 863681"/>
                <a:gd name="connsiteX3" fmla="*/ 0 w 1165097"/>
                <a:gd name="connsiteY3" fmla="*/ 863681 h 863681"/>
              </a:gdLst>
              <a:ahLst/>
              <a:cxnLst>
                <a:cxn ang="0">
                  <a:pos x="connsiteX0" y="connsiteY0"/>
                </a:cxn>
                <a:cxn ang="0">
                  <a:pos x="connsiteX1" y="connsiteY1"/>
                </a:cxn>
                <a:cxn ang="0">
                  <a:pos x="connsiteX2" y="connsiteY2"/>
                </a:cxn>
                <a:cxn ang="0">
                  <a:pos x="connsiteX3" y="connsiteY3"/>
                </a:cxn>
              </a:cxnLst>
              <a:rect l="l" t="t" r="r" b="b"/>
              <a:pathLst>
                <a:path w="1165097" h="863681">
                  <a:moveTo>
                    <a:pt x="0" y="0"/>
                  </a:moveTo>
                  <a:lnTo>
                    <a:pt x="1165098" y="0"/>
                  </a:lnTo>
                  <a:lnTo>
                    <a:pt x="1165098" y="863681"/>
                  </a:lnTo>
                  <a:lnTo>
                    <a:pt x="0" y="863681"/>
                  </a:lnTo>
                  <a:close/>
                </a:path>
              </a:pathLst>
            </a:custGeom>
            <a:solidFill>
              <a:srgbClr val="BFC8CF"/>
            </a:solidFill>
            <a:ln w="7620" cap="flat">
              <a:noFill/>
              <a:prstDash val="solid"/>
              <a:miter/>
            </a:ln>
          </p:spPr>
          <p:txBody>
            <a:bodyPr rtlCol="0" anchor="ctr"/>
            <a:lstStyle/>
            <a:p>
              <a:pPr algn="ctr"/>
              <a:r>
                <a:rPr lang="en-US" sz="1000"/>
                <a:t>S32K3 Software</a:t>
              </a:r>
            </a:p>
            <a:p>
              <a:pPr algn="ctr"/>
              <a:r>
                <a:rPr lang="en-US" sz="1000"/>
                <a:t>Package Manager</a:t>
              </a:r>
            </a:p>
          </p:txBody>
        </p:sp>
      </p:grpSp>
      <p:sp>
        <p:nvSpPr>
          <p:cNvPr id="73" name="TextBox 72">
            <a:extLst>
              <a:ext uri="{FF2B5EF4-FFF2-40B4-BE49-F238E27FC236}">
                <a16:creationId xmlns:a16="http://schemas.microsoft.com/office/drawing/2014/main" id="{BFFE4EE4-17FD-3541-AF6B-D785170D149F}"/>
              </a:ext>
            </a:extLst>
          </p:cNvPr>
          <p:cNvSpPr txBox="1"/>
          <p:nvPr/>
        </p:nvSpPr>
        <p:spPr>
          <a:xfrm>
            <a:off x="2291549" y="6185636"/>
            <a:ext cx="219932" cy="200055"/>
          </a:xfrm>
          <a:prstGeom prst="rect">
            <a:avLst/>
          </a:prstGeom>
          <a:noFill/>
        </p:spPr>
        <p:txBody>
          <a:bodyPr wrap="none" lIns="91440" tIns="45720" rIns="91440" rtlCol="0" anchor="ctr">
            <a:spAutoFit/>
          </a:bodyPr>
          <a:lstStyle/>
          <a:p>
            <a:pPr>
              <a:spcBef>
                <a:spcPts val="600"/>
              </a:spcBef>
            </a:pPr>
            <a:r>
              <a:rPr lang="en-US" sz="700" b="1" spc="0" baseline="0">
                <a:solidFill>
                  <a:srgbClr val="000000"/>
                </a:solidFill>
                <a:latin typeface="Arial"/>
                <a:cs typeface="Arial"/>
                <a:sym typeface="Arial"/>
                <a:rtl val="0"/>
              </a:rPr>
              <a:t>*</a:t>
            </a:r>
            <a:endParaRPr lang="en-US" sz="500" b="1" spc="0" baseline="0">
              <a:solidFill>
                <a:srgbClr val="000000"/>
              </a:solidFill>
              <a:latin typeface="Arial"/>
              <a:cs typeface="Arial"/>
              <a:sym typeface="Arial"/>
              <a:rtl val="0"/>
            </a:endParaRPr>
          </a:p>
        </p:txBody>
      </p:sp>
      <p:sp>
        <p:nvSpPr>
          <p:cNvPr id="74" name="TextBox 73">
            <a:extLst>
              <a:ext uri="{FF2B5EF4-FFF2-40B4-BE49-F238E27FC236}">
                <a16:creationId xmlns:a16="http://schemas.microsoft.com/office/drawing/2014/main" id="{838B3CC3-A319-2642-A616-EA723FCEB1A9}"/>
              </a:ext>
            </a:extLst>
          </p:cNvPr>
          <p:cNvSpPr txBox="1"/>
          <p:nvPr/>
        </p:nvSpPr>
        <p:spPr>
          <a:xfrm>
            <a:off x="450425" y="6234643"/>
            <a:ext cx="668773" cy="105107"/>
          </a:xfrm>
          <a:prstGeom prst="rect">
            <a:avLst/>
          </a:prstGeom>
          <a:noFill/>
        </p:spPr>
        <p:txBody>
          <a:bodyPr wrap="none" lIns="91440" tIns="45720" rIns="91440" rtlCol="0" anchor="ctr">
            <a:spAutoFit/>
          </a:bodyPr>
          <a:lstStyle/>
          <a:p>
            <a:pPr>
              <a:spcBef>
                <a:spcPts val="600"/>
              </a:spcBef>
            </a:pPr>
            <a:r>
              <a:rPr lang="en-US" sz="500" i="1" spc="0" baseline="0">
                <a:solidFill>
                  <a:srgbClr val="000000"/>
                </a:solidFill>
                <a:latin typeface="Arial"/>
                <a:cs typeface="Arial"/>
                <a:sym typeface="Arial"/>
                <a:rtl val="0"/>
              </a:rPr>
              <a:t>Production grade</a:t>
            </a:r>
          </a:p>
        </p:txBody>
      </p:sp>
      <p:sp>
        <p:nvSpPr>
          <p:cNvPr id="75" name="Freeform 74">
            <a:extLst>
              <a:ext uri="{FF2B5EF4-FFF2-40B4-BE49-F238E27FC236}">
                <a16:creationId xmlns:a16="http://schemas.microsoft.com/office/drawing/2014/main" id="{4662EAE9-7F8B-6740-8021-6CDC78A763B8}"/>
              </a:ext>
            </a:extLst>
          </p:cNvPr>
          <p:cNvSpPr/>
          <p:nvPr/>
        </p:nvSpPr>
        <p:spPr>
          <a:xfrm>
            <a:off x="379443" y="6233111"/>
            <a:ext cx="117764" cy="117705"/>
          </a:xfrm>
          <a:custGeom>
            <a:avLst/>
            <a:gdLst>
              <a:gd name="connsiteX0" fmla="*/ 121920 w 129540"/>
              <a:gd name="connsiteY0" fmla="*/ 7616 h 129476"/>
              <a:gd name="connsiteX1" fmla="*/ 121920 w 129540"/>
              <a:gd name="connsiteY1" fmla="*/ 121860 h 129476"/>
              <a:gd name="connsiteX2" fmla="*/ 7620 w 129540"/>
              <a:gd name="connsiteY2" fmla="*/ 121860 h 129476"/>
              <a:gd name="connsiteX3" fmla="*/ 7620 w 129540"/>
              <a:gd name="connsiteY3" fmla="*/ 7616 h 129476"/>
              <a:gd name="connsiteX4" fmla="*/ 121920 w 129540"/>
              <a:gd name="connsiteY4" fmla="*/ 7616 h 129476"/>
              <a:gd name="connsiteX5" fmla="*/ 129540 w 129540"/>
              <a:gd name="connsiteY5" fmla="*/ 0 h 129476"/>
              <a:gd name="connsiteX6" fmla="*/ 0 w 129540"/>
              <a:gd name="connsiteY6" fmla="*/ 0 h 129476"/>
              <a:gd name="connsiteX7" fmla="*/ 0 w 129540"/>
              <a:gd name="connsiteY7" fmla="*/ 129476 h 129476"/>
              <a:gd name="connsiteX8" fmla="*/ 129540 w 129540"/>
              <a:gd name="connsiteY8" fmla="*/ 129476 h 129476"/>
              <a:gd name="connsiteX9" fmla="*/ 129540 w 129540"/>
              <a:gd name="connsiteY9" fmla="*/ 0 h 129476"/>
              <a:gd name="connsiteX10" fmla="*/ 129540 w 129540"/>
              <a:gd name="connsiteY10" fmla="*/ 0 h 1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129476">
                <a:moveTo>
                  <a:pt x="121920" y="7616"/>
                </a:moveTo>
                <a:lnTo>
                  <a:pt x="121920" y="121860"/>
                </a:lnTo>
                <a:lnTo>
                  <a:pt x="7620" y="121860"/>
                </a:lnTo>
                <a:lnTo>
                  <a:pt x="7620" y="7616"/>
                </a:lnTo>
                <a:lnTo>
                  <a:pt x="121920" y="7616"/>
                </a:lnTo>
                <a:moveTo>
                  <a:pt x="129540" y="0"/>
                </a:moveTo>
                <a:lnTo>
                  <a:pt x="0" y="0"/>
                </a:lnTo>
                <a:lnTo>
                  <a:pt x="0" y="129476"/>
                </a:lnTo>
                <a:lnTo>
                  <a:pt x="129540" y="129476"/>
                </a:lnTo>
                <a:lnTo>
                  <a:pt x="129540" y="0"/>
                </a:lnTo>
                <a:lnTo>
                  <a:pt x="129540" y="0"/>
                </a:lnTo>
                <a:close/>
              </a:path>
            </a:pathLst>
          </a:custGeom>
          <a:solidFill>
            <a:srgbClr val="000000"/>
          </a:solidFill>
          <a:ln w="762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233455C9-B53B-7849-AFE4-3676353477BD}"/>
              </a:ext>
            </a:extLst>
          </p:cNvPr>
          <p:cNvSpPr/>
          <p:nvPr/>
        </p:nvSpPr>
        <p:spPr>
          <a:xfrm>
            <a:off x="1212896" y="6233111"/>
            <a:ext cx="117764" cy="117705"/>
          </a:xfrm>
          <a:custGeom>
            <a:avLst/>
            <a:gdLst>
              <a:gd name="connsiteX0" fmla="*/ 91440 w 129540"/>
              <a:gd name="connsiteY0" fmla="*/ 0 h 129476"/>
              <a:gd name="connsiteX1" fmla="*/ 68580 w 129540"/>
              <a:gd name="connsiteY1" fmla="*/ 0 h 129476"/>
              <a:gd name="connsiteX2" fmla="*/ 68580 w 129540"/>
              <a:gd name="connsiteY2" fmla="*/ 7616 h 129476"/>
              <a:gd name="connsiteX3" fmla="*/ 91440 w 129540"/>
              <a:gd name="connsiteY3" fmla="*/ 7616 h 129476"/>
              <a:gd name="connsiteX4" fmla="*/ 91440 w 129540"/>
              <a:gd name="connsiteY4" fmla="*/ 0 h 129476"/>
              <a:gd name="connsiteX5" fmla="*/ 91440 w 129540"/>
              <a:gd name="connsiteY5" fmla="*/ 0 h 129476"/>
              <a:gd name="connsiteX6" fmla="*/ 53340 w 129540"/>
              <a:gd name="connsiteY6" fmla="*/ 0 h 129476"/>
              <a:gd name="connsiteX7" fmla="*/ 30480 w 129540"/>
              <a:gd name="connsiteY7" fmla="*/ 0 h 129476"/>
              <a:gd name="connsiteX8" fmla="*/ 30480 w 129540"/>
              <a:gd name="connsiteY8" fmla="*/ 7616 h 129476"/>
              <a:gd name="connsiteX9" fmla="*/ 53340 w 129540"/>
              <a:gd name="connsiteY9" fmla="*/ 7616 h 129476"/>
              <a:gd name="connsiteX10" fmla="*/ 53340 w 129540"/>
              <a:gd name="connsiteY10" fmla="*/ 0 h 129476"/>
              <a:gd name="connsiteX11" fmla="*/ 53340 w 129540"/>
              <a:gd name="connsiteY11" fmla="*/ 0 h 129476"/>
              <a:gd name="connsiteX12" fmla="*/ 15240 w 129540"/>
              <a:gd name="connsiteY12" fmla="*/ 0 h 129476"/>
              <a:gd name="connsiteX13" fmla="*/ 0 w 129540"/>
              <a:gd name="connsiteY13" fmla="*/ 0 h 129476"/>
              <a:gd name="connsiteX14" fmla="*/ 0 w 129540"/>
              <a:gd name="connsiteY14" fmla="*/ 7616 h 129476"/>
              <a:gd name="connsiteX15" fmla="*/ 0 w 129540"/>
              <a:gd name="connsiteY15" fmla="*/ 7616 h 129476"/>
              <a:gd name="connsiteX16" fmla="*/ 0 w 129540"/>
              <a:gd name="connsiteY16" fmla="*/ 7616 h 129476"/>
              <a:gd name="connsiteX17" fmla="*/ 7620 w 129540"/>
              <a:gd name="connsiteY17" fmla="*/ 7616 h 129476"/>
              <a:gd name="connsiteX18" fmla="*/ 7620 w 129540"/>
              <a:gd name="connsiteY18" fmla="*/ 7616 h 129476"/>
              <a:gd name="connsiteX19" fmla="*/ 15240 w 129540"/>
              <a:gd name="connsiteY19" fmla="*/ 7616 h 129476"/>
              <a:gd name="connsiteX20" fmla="*/ 15240 w 129540"/>
              <a:gd name="connsiteY20" fmla="*/ 0 h 129476"/>
              <a:gd name="connsiteX21" fmla="*/ 15240 w 129540"/>
              <a:gd name="connsiteY21" fmla="*/ 0 h 129476"/>
              <a:gd name="connsiteX22" fmla="*/ 7620 w 129540"/>
              <a:gd name="connsiteY22" fmla="*/ 22849 h 129476"/>
              <a:gd name="connsiteX23" fmla="*/ 0 w 129540"/>
              <a:gd name="connsiteY23" fmla="*/ 22849 h 129476"/>
              <a:gd name="connsiteX24" fmla="*/ 0 w 129540"/>
              <a:gd name="connsiteY24" fmla="*/ 45697 h 129476"/>
              <a:gd name="connsiteX25" fmla="*/ 7620 w 129540"/>
              <a:gd name="connsiteY25" fmla="*/ 45697 h 129476"/>
              <a:gd name="connsiteX26" fmla="*/ 7620 w 129540"/>
              <a:gd name="connsiteY26" fmla="*/ 22849 h 129476"/>
              <a:gd name="connsiteX27" fmla="*/ 7620 w 129540"/>
              <a:gd name="connsiteY27" fmla="*/ 22849 h 129476"/>
              <a:gd name="connsiteX28" fmla="*/ 7620 w 129540"/>
              <a:gd name="connsiteY28" fmla="*/ 60930 h 129476"/>
              <a:gd name="connsiteX29" fmla="*/ 0 w 129540"/>
              <a:gd name="connsiteY29" fmla="*/ 60930 h 129476"/>
              <a:gd name="connsiteX30" fmla="*/ 0 w 129540"/>
              <a:gd name="connsiteY30" fmla="*/ 83779 h 129476"/>
              <a:gd name="connsiteX31" fmla="*/ 7620 w 129540"/>
              <a:gd name="connsiteY31" fmla="*/ 83779 h 129476"/>
              <a:gd name="connsiteX32" fmla="*/ 7620 w 129540"/>
              <a:gd name="connsiteY32" fmla="*/ 60930 h 129476"/>
              <a:gd name="connsiteX33" fmla="*/ 7620 w 129540"/>
              <a:gd name="connsiteY33" fmla="*/ 60930 h 129476"/>
              <a:gd name="connsiteX34" fmla="*/ 7620 w 129540"/>
              <a:gd name="connsiteY34" fmla="*/ 99011 h 129476"/>
              <a:gd name="connsiteX35" fmla="*/ 0 w 129540"/>
              <a:gd name="connsiteY35" fmla="*/ 99011 h 129476"/>
              <a:gd name="connsiteX36" fmla="*/ 0 w 129540"/>
              <a:gd name="connsiteY36" fmla="*/ 121860 h 129476"/>
              <a:gd name="connsiteX37" fmla="*/ 7620 w 129540"/>
              <a:gd name="connsiteY37" fmla="*/ 121860 h 129476"/>
              <a:gd name="connsiteX38" fmla="*/ 7620 w 129540"/>
              <a:gd name="connsiteY38" fmla="*/ 99011 h 129476"/>
              <a:gd name="connsiteX39" fmla="*/ 7620 w 129540"/>
              <a:gd name="connsiteY39" fmla="*/ 99011 h 129476"/>
              <a:gd name="connsiteX40" fmla="*/ 30480 w 129540"/>
              <a:gd name="connsiteY40" fmla="*/ 121860 h 129476"/>
              <a:gd name="connsiteX41" fmla="*/ 7620 w 129540"/>
              <a:gd name="connsiteY41" fmla="*/ 121860 h 129476"/>
              <a:gd name="connsiteX42" fmla="*/ 7620 w 129540"/>
              <a:gd name="connsiteY42" fmla="*/ 129476 h 129476"/>
              <a:gd name="connsiteX43" fmla="*/ 30480 w 129540"/>
              <a:gd name="connsiteY43" fmla="*/ 129476 h 129476"/>
              <a:gd name="connsiteX44" fmla="*/ 30480 w 129540"/>
              <a:gd name="connsiteY44" fmla="*/ 121860 h 129476"/>
              <a:gd name="connsiteX45" fmla="*/ 30480 w 129540"/>
              <a:gd name="connsiteY45" fmla="*/ 121860 h 129476"/>
              <a:gd name="connsiteX46" fmla="*/ 68580 w 129540"/>
              <a:gd name="connsiteY46" fmla="*/ 121860 h 129476"/>
              <a:gd name="connsiteX47" fmla="*/ 45720 w 129540"/>
              <a:gd name="connsiteY47" fmla="*/ 121860 h 129476"/>
              <a:gd name="connsiteX48" fmla="*/ 45720 w 129540"/>
              <a:gd name="connsiteY48" fmla="*/ 129476 h 129476"/>
              <a:gd name="connsiteX49" fmla="*/ 68580 w 129540"/>
              <a:gd name="connsiteY49" fmla="*/ 129476 h 129476"/>
              <a:gd name="connsiteX50" fmla="*/ 68580 w 129540"/>
              <a:gd name="connsiteY50" fmla="*/ 121860 h 129476"/>
              <a:gd name="connsiteX51" fmla="*/ 68580 w 129540"/>
              <a:gd name="connsiteY51" fmla="*/ 121860 h 129476"/>
              <a:gd name="connsiteX52" fmla="*/ 106680 w 129540"/>
              <a:gd name="connsiteY52" fmla="*/ 121860 h 129476"/>
              <a:gd name="connsiteX53" fmla="*/ 83820 w 129540"/>
              <a:gd name="connsiteY53" fmla="*/ 121860 h 129476"/>
              <a:gd name="connsiteX54" fmla="*/ 83820 w 129540"/>
              <a:gd name="connsiteY54" fmla="*/ 129476 h 129476"/>
              <a:gd name="connsiteX55" fmla="*/ 106680 w 129540"/>
              <a:gd name="connsiteY55" fmla="*/ 129476 h 129476"/>
              <a:gd name="connsiteX56" fmla="*/ 106680 w 129540"/>
              <a:gd name="connsiteY56" fmla="*/ 121860 h 129476"/>
              <a:gd name="connsiteX57" fmla="*/ 106680 w 129540"/>
              <a:gd name="connsiteY57" fmla="*/ 121860 h 129476"/>
              <a:gd name="connsiteX58" fmla="*/ 129540 w 129540"/>
              <a:gd name="connsiteY58" fmla="*/ 114244 h 129476"/>
              <a:gd name="connsiteX59" fmla="*/ 121920 w 129540"/>
              <a:gd name="connsiteY59" fmla="*/ 114244 h 129476"/>
              <a:gd name="connsiteX60" fmla="*/ 121920 w 129540"/>
              <a:gd name="connsiteY60" fmla="*/ 129476 h 129476"/>
              <a:gd name="connsiteX61" fmla="*/ 121920 w 129540"/>
              <a:gd name="connsiteY61" fmla="*/ 129476 h 129476"/>
              <a:gd name="connsiteX62" fmla="*/ 121920 w 129540"/>
              <a:gd name="connsiteY62" fmla="*/ 129476 h 129476"/>
              <a:gd name="connsiteX63" fmla="*/ 121920 w 129540"/>
              <a:gd name="connsiteY63" fmla="*/ 129476 h 129476"/>
              <a:gd name="connsiteX64" fmla="*/ 121920 w 129540"/>
              <a:gd name="connsiteY64" fmla="*/ 129476 h 129476"/>
              <a:gd name="connsiteX65" fmla="*/ 121920 w 129540"/>
              <a:gd name="connsiteY65" fmla="*/ 129476 h 129476"/>
              <a:gd name="connsiteX66" fmla="*/ 129540 w 129540"/>
              <a:gd name="connsiteY66" fmla="*/ 129476 h 129476"/>
              <a:gd name="connsiteX67" fmla="*/ 129540 w 129540"/>
              <a:gd name="connsiteY67" fmla="*/ 114244 h 129476"/>
              <a:gd name="connsiteX68" fmla="*/ 129540 w 129540"/>
              <a:gd name="connsiteY68" fmla="*/ 114244 h 129476"/>
              <a:gd name="connsiteX69" fmla="*/ 129540 w 129540"/>
              <a:gd name="connsiteY69" fmla="*/ 76162 h 129476"/>
              <a:gd name="connsiteX70" fmla="*/ 121920 w 129540"/>
              <a:gd name="connsiteY70" fmla="*/ 76162 h 129476"/>
              <a:gd name="connsiteX71" fmla="*/ 121920 w 129540"/>
              <a:gd name="connsiteY71" fmla="*/ 99011 h 129476"/>
              <a:gd name="connsiteX72" fmla="*/ 129540 w 129540"/>
              <a:gd name="connsiteY72" fmla="*/ 99011 h 129476"/>
              <a:gd name="connsiteX73" fmla="*/ 129540 w 129540"/>
              <a:gd name="connsiteY73" fmla="*/ 76162 h 129476"/>
              <a:gd name="connsiteX74" fmla="*/ 129540 w 129540"/>
              <a:gd name="connsiteY74" fmla="*/ 76162 h 129476"/>
              <a:gd name="connsiteX75" fmla="*/ 129540 w 129540"/>
              <a:gd name="connsiteY75" fmla="*/ 38081 h 129476"/>
              <a:gd name="connsiteX76" fmla="*/ 121920 w 129540"/>
              <a:gd name="connsiteY76" fmla="*/ 38081 h 129476"/>
              <a:gd name="connsiteX77" fmla="*/ 121920 w 129540"/>
              <a:gd name="connsiteY77" fmla="*/ 60930 h 129476"/>
              <a:gd name="connsiteX78" fmla="*/ 129540 w 129540"/>
              <a:gd name="connsiteY78" fmla="*/ 60930 h 129476"/>
              <a:gd name="connsiteX79" fmla="*/ 129540 w 129540"/>
              <a:gd name="connsiteY79" fmla="*/ 38081 h 129476"/>
              <a:gd name="connsiteX80" fmla="*/ 129540 w 129540"/>
              <a:gd name="connsiteY80" fmla="*/ 38081 h 129476"/>
              <a:gd name="connsiteX81" fmla="*/ 129540 w 129540"/>
              <a:gd name="connsiteY81" fmla="*/ 0 h 129476"/>
              <a:gd name="connsiteX82" fmla="*/ 106680 w 129540"/>
              <a:gd name="connsiteY82" fmla="*/ 0 h 129476"/>
              <a:gd name="connsiteX83" fmla="*/ 106680 w 129540"/>
              <a:gd name="connsiteY83" fmla="*/ 7616 h 129476"/>
              <a:gd name="connsiteX84" fmla="*/ 121920 w 129540"/>
              <a:gd name="connsiteY84" fmla="*/ 7616 h 129476"/>
              <a:gd name="connsiteX85" fmla="*/ 121920 w 129540"/>
              <a:gd name="connsiteY85" fmla="*/ 22849 h 129476"/>
              <a:gd name="connsiteX86" fmla="*/ 129540 w 129540"/>
              <a:gd name="connsiteY86" fmla="*/ 22849 h 129476"/>
              <a:gd name="connsiteX87" fmla="*/ 129540 w 129540"/>
              <a:gd name="connsiteY87" fmla="*/ 0 h 129476"/>
              <a:gd name="connsiteX88" fmla="*/ 129540 w 129540"/>
              <a:gd name="connsiteY88" fmla="*/ 0 h 1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9540" h="129476">
                <a:moveTo>
                  <a:pt x="91440" y="0"/>
                </a:moveTo>
                <a:lnTo>
                  <a:pt x="68580" y="0"/>
                </a:lnTo>
                <a:lnTo>
                  <a:pt x="68580" y="7616"/>
                </a:lnTo>
                <a:lnTo>
                  <a:pt x="91440" y="7616"/>
                </a:lnTo>
                <a:lnTo>
                  <a:pt x="91440" y="0"/>
                </a:lnTo>
                <a:lnTo>
                  <a:pt x="91440" y="0"/>
                </a:lnTo>
                <a:close/>
                <a:moveTo>
                  <a:pt x="53340" y="0"/>
                </a:moveTo>
                <a:lnTo>
                  <a:pt x="30480" y="0"/>
                </a:lnTo>
                <a:lnTo>
                  <a:pt x="30480" y="7616"/>
                </a:lnTo>
                <a:lnTo>
                  <a:pt x="53340" y="7616"/>
                </a:lnTo>
                <a:lnTo>
                  <a:pt x="53340" y="0"/>
                </a:lnTo>
                <a:lnTo>
                  <a:pt x="53340" y="0"/>
                </a:lnTo>
                <a:close/>
                <a:moveTo>
                  <a:pt x="15240" y="0"/>
                </a:moveTo>
                <a:lnTo>
                  <a:pt x="0" y="0"/>
                </a:lnTo>
                <a:lnTo>
                  <a:pt x="0" y="7616"/>
                </a:lnTo>
                <a:lnTo>
                  <a:pt x="0" y="7616"/>
                </a:lnTo>
                <a:cubicBezTo>
                  <a:pt x="0" y="7616"/>
                  <a:pt x="0" y="7616"/>
                  <a:pt x="0" y="7616"/>
                </a:cubicBezTo>
                <a:lnTo>
                  <a:pt x="7620" y="7616"/>
                </a:lnTo>
                <a:lnTo>
                  <a:pt x="7620" y="7616"/>
                </a:lnTo>
                <a:lnTo>
                  <a:pt x="15240" y="7616"/>
                </a:lnTo>
                <a:lnTo>
                  <a:pt x="15240" y="0"/>
                </a:lnTo>
                <a:lnTo>
                  <a:pt x="15240" y="0"/>
                </a:lnTo>
                <a:close/>
                <a:moveTo>
                  <a:pt x="7620" y="22849"/>
                </a:moveTo>
                <a:lnTo>
                  <a:pt x="0" y="22849"/>
                </a:lnTo>
                <a:lnTo>
                  <a:pt x="0" y="45697"/>
                </a:lnTo>
                <a:lnTo>
                  <a:pt x="7620" y="45697"/>
                </a:lnTo>
                <a:lnTo>
                  <a:pt x="7620" y="22849"/>
                </a:lnTo>
                <a:lnTo>
                  <a:pt x="7620" y="22849"/>
                </a:lnTo>
                <a:close/>
                <a:moveTo>
                  <a:pt x="7620" y="60930"/>
                </a:moveTo>
                <a:lnTo>
                  <a:pt x="0" y="60930"/>
                </a:lnTo>
                <a:lnTo>
                  <a:pt x="0" y="83779"/>
                </a:lnTo>
                <a:lnTo>
                  <a:pt x="7620" y="83779"/>
                </a:lnTo>
                <a:lnTo>
                  <a:pt x="7620" y="60930"/>
                </a:lnTo>
                <a:lnTo>
                  <a:pt x="7620" y="60930"/>
                </a:lnTo>
                <a:close/>
                <a:moveTo>
                  <a:pt x="7620" y="99011"/>
                </a:moveTo>
                <a:lnTo>
                  <a:pt x="0" y="99011"/>
                </a:lnTo>
                <a:lnTo>
                  <a:pt x="0" y="121860"/>
                </a:lnTo>
                <a:lnTo>
                  <a:pt x="7620" y="121860"/>
                </a:lnTo>
                <a:lnTo>
                  <a:pt x="7620" y="99011"/>
                </a:lnTo>
                <a:lnTo>
                  <a:pt x="7620" y="99011"/>
                </a:lnTo>
                <a:close/>
                <a:moveTo>
                  <a:pt x="30480" y="121860"/>
                </a:moveTo>
                <a:lnTo>
                  <a:pt x="7620" y="121860"/>
                </a:lnTo>
                <a:lnTo>
                  <a:pt x="7620" y="129476"/>
                </a:lnTo>
                <a:lnTo>
                  <a:pt x="30480" y="129476"/>
                </a:lnTo>
                <a:lnTo>
                  <a:pt x="30480" y="121860"/>
                </a:lnTo>
                <a:lnTo>
                  <a:pt x="30480" y="121860"/>
                </a:lnTo>
                <a:close/>
                <a:moveTo>
                  <a:pt x="68580" y="121860"/>
                </a:moveTo>
                <a:lnTo>
                  <a:pt x="45720" y="121860"/>
                </a:lnTo>
                <a:lnTo>
                  <a:pt x="45720" y="129476"/>
                </a:lnTo>
                <a:lnTo>
                  <a:pt x="68580" y="129476"/>
                </a:lnTo>
                <a:lnTo>
                  <a:pt x="68580" y="121860"/>
                </a:lnTo>
                <a:lnTo>
                  <a:pt x="68580" y="121860"/>
                </a:lnTo>
                <a:close/>
                <a:moveTo>
                  <a:pt x="106680" y="121860"/>
                </a:moveTo>
                <a:lnTo>
                  <a:pt x="83820" y="121860"/>
                </a:lnTo>
                <a:lnTo>
                  <a:pt x="83820" y="129476"/>
                </a:lnTo>
                <a:lnTo>
                  <a:pt x="106680" y="129476"/>
                </a:lnTo>
                <a:lnTo>
                  <a:pt x="106680" y="121860"/>
                </a:lnTo>
                <a:lnTo>
                  <a:pt x="106680" y="121860"/>
                </a:lnTo>
                <a:close/>
                <a:moveTo>
                  <a:pt x="129540" y="114244"/>
                </a:moveTo>
                <a:lnTo>
                  <a:pt x="121920" y="114244"/>
                </a:lnTo>
                <a:lnTo>
                  <a:pt x="121920" y="129476"/>
                </a:lnTo>
                <a:lnTo>
                  <a:pt x="121920" y="129476"/>
                </a:lnTo>
                <a:lnTo>
                  <a:pt x="121920" y="129476"/>
                </a:lnTo>
                <a:lnTo>
                  <a:pt x="121920" y="129476"/>
                </a:lnTo>
                <a:lnTo>
                  <a:pt x="121920" y="129476"/>
                </a:lnTo>
                <a:lnTo>
                  <a:pt x="121920" y="129476"/>
                </a:lnTo>
                <a:lnTo>
                  <a:pt x="129540" y="129476"/>
                </a:lnTo>
                <a:lnTo>
                  <a:pt x="129540" y="114244"/>
                </a:lnTo>
                <a:lnTo>
                  <a:pt x="129540" y="114244"/>
                </a:lnTo>
                <a:close/>
                <a:moveTo>
                  <a:pt x="129540" y="76162"/>
                </a:moveTo>
                <a:lnTo>
                  <a:pt x="121920" y="76162"/>
                </a:lnTo>
                <a:lnTo>
                  <a:pt x="121920" y="99011"/>
                </a:lnTo>
                <a:lnTo>
                  <a:pt x="129540" y="99011"/>
                </a:lnTo>
                <a:lnTo>
                  <a:pt x="129540" y="76162"/>
                </a:lnTo>
                <a:lnTo>
                  <a:pt x="129540" y="76162"/>
                </a:lnTo>
                <a:close/>
                <a:moveTo>
                  <a:pt x="129540" y="38081"/>
                </a:moveTo>
                <a:lnTo>
                  <a:pt x="121920" y="38081"/>
                </a:lnTo>
                <a:lnTo>
                  <a:pt x="121920" y="60930"/>
                </a:lnTo>
                <a:lnTo>
                  <a:pt x="129540" y="60930"/>
                </a:lnTo>
                <a:lnTo>
                  <a:pt x="129540" y="38081"/>
                </a:lnTo>
                <a:lnTo>
                  <a:pt x="129540" y="38081"/>
                </a:lnTo>
                <a:close/>
                <a:moveTo>
                  <a:pt x="129540" y="0"/>
                </a:moveTo>
                <a:lnTo>
                  <a:pt x="106680" y="0"/>
                </a:lnTo>
                <a:lnTo>
                  <a:pt x="106680" y="7616"/>
                </a:lnTo>
                <a:lnTo>
                  <a:pt x="121920" y="7616"/>
                </a:lnTo>
                <a:lnTo>
                  <a:pt x="121920" y="22849"/>
                </a:lnTo>
                <a:lnTo>
                  <a:pt x="129540" y="22849"/>
                </a:lnTo>
                <a:lnTo>
                  <a:pt x="129540" y="0"/>
                </a:lnTo>
                <a:lnTo>
                  <a:pt x="129540" y="0"/>
                </a:lnTo>
                <a:close/>
              </a:path>
            </a:pathLst>
          </a:custGeom>
          <a:solidFill>
            <a:srgbClr val="000000"/>
          </a:solidFill>
          <a:ln w="7620" cap="flat">
            <a:noFill/>
            <a:prstDash val="solid"/>
            <a:miter/>
          </a:ln>
        </p:spPr>
        <p:txBody>
          <a:bodyPr rtlCol="0" anchor="ctr"/>
          <a:lstStyle/>
          <a:p>
            <a:endParaRPr lang="en-US"/>
          </a:p>
        </p:txBody>
      </p:sp>
      <p:sp>
        <p:nvSpPr>
          <p:cNvPr id="77" name="TextBox 76">
            <a:extLst>
              <a:ext uri="{FF2B5EF4-FFF2-40B4-BE49-F238E27FC236}">
                <a16:creationId xmlns:a16="http://schemas.microsoft.com/office/drawing/2014/main" id="{FD69391E-6A73-484E-AC46-2DA04A6E749D}"/>
              </a:ext>
            </a:extLst>
          </p:cNvPr>
          <p:cNvSpPr txBox="1"/>
          <p:nvPr/>
        </p:nvSpPr>
        <p:spPr>
          <a:xfrm>
            <a:off x="1281882" y="6239408"/>
            <a:ext cx="495649" cy="105107"/>
          </a:xfrm>
          <a:prstGeom prst="rect">
            <a:avLst/>
          </a:prstGeom>
          <a:noFill/>
        </p:spPr>
        <p:txBody>
          <a:bodyPr wrap="none" lIns="91440" tIns="45720" rIns="91440" rtlCol="0" anchor="ctr">
            <a:spAutoFit/>
          </a:bodyPr>
          <a:lstStyle/>
          <a:p>
            <a:pPr>
              <a:spcBef>
                <a:spcPts val="600"/>
              </a:spcBef>
            </a:pPr>
            <a:r>
              <a:rPr lang="en-US" sz="500" i="1" spc="0" baseline="0">
                <a:solidFill>
                  <a:srgbClr val="000000"/>
                </a:solidFill>
                <a:latin typeface="Arial"/>
                <a:cs typeface="Arial"/>
                <a:sym typeface="Arial"/>
                <a:rtl val="0"/>
              </a:rPr>
              <a:t>Third Party</a:t>
            </a:r>
          </a:p>
        </p:txBody>
      </p:sp>
      <p:sp>
        <p:nvSpPr>
          <p:cNvPr id="78" name="TextBox 77">
            <a:extLst>
              <a:ext uri="{FF2B5EF4-FFF2-40B4-BE49-F238E27FC236}">
                <a16:creationId xmlns:a16="http://schemas.microsoft.com/office/drawing/2014/main" id="{000E5552-1CD5-3A4F-B096-1C6E34EEECB7}"/>
              </a:ext>
            </a:extLst>
          </p:cNvPr>
          <p:cNvSpPr txBox="1"/>
          <p:nvPr/>
        </p:nvSpPr>
        <p:spPr>
          <a:xfrm>
            <a:off x="2351712" y="6233111"/>
            <a:ext cx="478016" cy="105107"/>
          </a:xfrm>
          <a:prstGeom prst="rect">
            <a:avLst/>
          </a:prstGeom>
          <a:noFill/>
        </p:spPr>
        <p:txBody>
          <a:bodyPr wrap="none" lIns="91440" tIns="45720" rIns="91440" rtlCol="0" anchor="ctr">
            <a:spAutoFit/>
          </a:bodyPr>
          <a:lstStyle/>
          <a:p>
            <a:pPr>
              <a:spcBef>
                <a:spcPts val="600"/>
              </a:spcBef>
            </a:pPr>
            <a:r>
              <a:rPr lang="en-US" sz="500" i="1" spc="0" baseline="0">
                <a:solidFill>
                  <a:srgbClr val="000000"/>
                </a:solidFill>
                <a:latin typeface="Arial"/>
                <a:cs typeface="Arial"/>
                <a:sym typeface="Arial"/>
                <a:rtl val="0"/>
              </a:rPr>
              <a:t>Reference</a:t>
            </a:r>
          </a:p>
        </p:txBody>
      </p:sp>
      <p:sp>
        <p:nvSpPr>
          <p:cNvPr id="79" name="TextBox 78">
            <a:extLst>
              <a:ext uri="{FF2B5EF4-FFF2-40B4-BE49-F238E27FC236}">
                <a16:creationId xmlns:a16="http://schemas.microsoft.com/office/drawing/2014/main" id="{F23B7B0C-5F34-824B-B852-D1D07EA02523}"/>
              </a:ext>
            </a:extLst>
          </p:cNvPr>
          <p:cNvSpPr txBox="1"/>
          <p:nvPr/>
        </p:nvSpPr>
        <p:spPr>
          <a:xfrm>
            <a:off x="1847317" y="6202558"/>
            <a:ext cx="402674" cy="169277"/>
          </a:xfrm>
          <a:prstGeom prst="rect">
            <a:avLst/>
          </a:prstGeom>
          <a:noFill/>
        </p:spPr>
        <p:txBody>
          <a:bodyPr wrap="none" lIns="91440" tIns="45720" rIns="91440" rtlCol="0" anchor="ctr">
            <a:spAutoFit/>
          </a:bodyPr>
          <a:lstStyle/>
          <a:p>
            <a:pPr>
              <a:spcBef>
                <a:spcPts val="600"/>
              </a:spcBef>
            </a:pPr>
            <a:r>
              <a:rPr lang="en-US" sz="500" i="1" spc="0" baseline="0">
                <a:solidFill>
                  <a:srgbClr val="000000"/>
                </a:solidFill>
                <a:latin typeface="Arial"/>
                <a:cs typeface="Arial"/>
                <a:sym typeface="Arial"/>
                <a:rtl val="0"/>
              </a:rPr>
              <a:t>Firmare</a:t>
            </a:r>
          </a:p>
        </p:txBody>
      </p:sp>
      <p:sp>
        <p:nvSpPr>
          <p:cNvPr id="80" name="Rectangle 79">
            <a:extLst>
              <a:ext uri="{FF2B5EF4-FFF2-40B4-BE49-F238E27FC236}">
                <a16:creationId xmlns:a16="http://schemas.microsoft.com/office/drawing/2014/main" id="{7E29AFF9-32BD-7F40-BDFF-CB942316E46E}"/>
              </a:ext>
            </a:extLst>
          </p:cNvPr>
          <p:cNvSpPr/>
          <p:nvPr/>
        </p:nvSpPr>
        <p:spPr>
          <a:xfrm>
            <a:off x="1791445" y="6233111"/>
            <a:ext cx="110143" cy="117705"/>
          </a:xfrm>
          <a:prstGeom prst="rect">
            <a:avLst/>
          </a:prstGeom>
          <a:solidFill>
            <a:srgbClr val="FCB316"/>
          </a:solidFill>
          <a:ln w="7620" cap="flat">
            <a:noFill/>
            <a:prstDash val="solid"/>
            <a:miter/>
          </a:ln>
        </p:spPr>
        <p:txBody>
          <a:bodyPr rtlCol="0" anchor="ctr"/>
          <a:lstStyle/>
          <a:p>
            <a:pPr algn="ctr"/>
            <a:endParaRPr lang="en-US" sz="800">
              <a:solidFill>
                <a:schemeClr val="tx1"/>
              </a:solidFill>
              <a:latin typeface="Arial" charset="0"/>
            </a:endParaRPr>
          </a:p>
        </p:txBody>
      </p:sp>
      <p:grpSp>
        <p:nvGrpSpPr>
          <p:cNvPr id="21" name="Group 20">
            <a:extLst>
              <a:ext uri="{FF2B5EF4-FFF2-40B4-BE49-F238E27FC236}">
                <a16:creationId xmlns:a16="http://schemas.microsoft.com/office/drawing/2014/main" id="{25BDF04D-1D91-3543-A7ED-71CD870BF239}"/>
              </a:ext>
            </a:extLst>
          </p:cNvPr>
          <p:cNvGrpSpPr/>
          <p:nvPr/>
        </p:nvGrpSpPr>
        <p:grpSpPr>
          <a:xfrm>
            <a:off x="9611592" y="155847"/>
            <a:ext cx="2350953" cy="1169959"/>
            <a:chOff x="10069242" y="189057"/>
            <a:chExt cx="1942936" cy="1712938"/>
          </a:xfrm>
        </p:grpSpPr>
        <p:sp>
          <p:nvSpPr>
            <p:cNvPr id="81" name="Freeform 81">
              <a:extLst>
                <a:ext uri="{FF2B5EF4-FFF2-40B4-BE49-F238E27FC236}">
                  <a16:creationId xmlns:a16="http://schemas.microsoft.com/office/drawing/2014/main" id="{D084DDBC-25E1-744D-9052-C157BBFEAD45}"/>
                </a:ext>
              </a:extLst>
            </p:cNvPr>
            <p:cNvSpPr/>
            <p:nvPr/>
          </p:nvSpPr>
          <p:spPr>
            <a:xfrm>
              <a:off x="10115491" y="437915"/>
              <a:ext cx="1603664" cy="217157"/>
            </a:xfrm>
            <a:custGeom>
              <a:avLst/>
              <a:gdLst>
                <a:gd name="connsiteX0" fmla="*/ 0 w 1764030"/>
                <a:gd name="connsiteY0" fmla="*/ 0 h 262760"/>
                <a:gd name="connsiteX1" fmla="*/ 1764030 w 1764030"/>
                <a:gd name="connsiteY1" fmla="*/ 0 h 262760"/>
                <a:gd name="connsiteX2" fmla="*/ 1764030 w 1764030"/>
                <a:gd name="connsiteY2" fmla="*/ 262760 h 262760"/>
                <a:gd name="connsiteX3" fmla="*/ 0 w 1764030"/>
                <a:gd name="connsiteY3" fmla="*/ 262760 h 262760"/>
              </a:gdLst>
              <a:ahLst/>
              <a:cxnLst>
                <a:cxn ang="0">
                  <a:pos x="connsiteX0" y="connsiteY0"/>
                </a:cxn>
                <a:cxn ang="0">
                  <a:pos x="connsiteX1" y="connsiteY1"/>
                </a:cxn>
                <a:cxn ang="0">
                  <a:pos x="connsiteX2" y="connsiteY2"/>
                </a:cxn>
                <a:cxn ang="0">
                  <a:pos x="connsiteX3" y="connsiteY3"/>
                </a:cxn>
              </a:cxnLst>
              <a:rect l="l" t="t" r="r" b="b"/>
              <a:pathLst>
                <a:path w="1764030" h="262760">
                  <a:moveTo>
                    <a:pt x="0" y="0"/>
                  </a:moveTo>
                  <a:lnTo>
                    <a:pt x="1764030" y="0"/>
                  </a:lnTo>
                  <a:lnTo>
                    <a:pt x="1764030" y="262760"/>
                  </a:lnTo>
                  <a:lnTo>
                    <a:pt x="0" y="262760"/>
                  </a:lnTo>
                  <a:close/>
                </a:path>
              </a:pathLst>
            </a:custGeom>
            <a:solidFill>
              <a:srgbClr val="F69899"/>
            </a:solidFill>
            <a:ln w="7620" cap="flat">
              <a:noFill/>
              <a:prstDash val="solid"/>
              <a:miter/>
            </a:ln>
          </p:spPr>
          <p:txBody>
            <a:bodyPr rtlCol="0" anchor="ctr"/>
            <a:lstStyle/>
            <a:p>
              <a:pPr algn="ctr"/>
              <a:r>
                <a:rPr lang="en-US" sz="600"/>
                <a:t>SERVICES / APPLICATION SOFTWARE</a:t>
              </a:r>
            </a:p>
          </p:txBody>
        </p:sp>
        <p:sp>
          <p:nvSpPr>
            <p:cNvPr id="82" name="Freeform 82">
              <a:extLst>
                <a:ext uri="{FF2B5EF4-FFF2-40B4-BE49-F238E27FC236}">
                  <a16:creationId xmlns:a16="http://schemas.microsoft.com/office/drawing/2014/main" id="{8DC66A77-3F96-D54A-BFAA-79377FF7D986}"/>
                </a:ext>
              </a:extLst>
            </p:cNvPr>
            <p:cNvSpPr/>
            <p:nvPr/>
          </p:nvSpPr>
          <p:spPr>
            <a:xfrm>
              <a:off x="10115491" y="691580"/>
              <a:ext cx="1603664" cy="207715"/>
            </a:xfrm>
            <a:custGeom>
              <a:avLst/>
              <a:gdLst>
                <a:gd name="connsiteX0" fmla="*/ 0 w 1764030"/>
                <a:gd name="connsiteY0" fmla="*/ 0 h 251335"/>
                <a:gd name="connsiteX1" fmla="*/ 1764030 w 1764030"/>
                <a:gd name="connsiteY1" fmla="*/ 0 h 251335"/>
                <a:gd name="connsiteX2" fmla="*/ 1764030 w 1764030"/>
                <a:gd name="connsiteY2" fmla="*/ 251336 h 251335"/>
                <a:gd name="connsiteX3" fmla="*/ 0 w 1764030"/>
                <a:gd name="connsiteY3" fmla="*/ 251336 h 251335"/>
              </a:gdLst>
              <a:ahLst/>
              <a:cxnLst>
                <a:cxn ang="0">
                  <a:pos x="connsiteX0" y="connsiteY0"/>
                </a:cxn>
                <a:cxn ang="0">
                  <a:pos x="connsiteX1" y="connsiteY1"/>
                </a:cxn>
                <a:cxn ang="0">
                  <a:pos x="connsiteX2" y="connsiteY2"/>
                </a:cxn>
                <a:cxn ang="0">
                  <a:pos x="connsiteX3" y="connsiteY3"/>
                </a:cxn>
              </a:cxnLst>
              <a:rect l="l" t="t" r="r" b="b"/>
              <a:pathLst>
                <a:path w="1764030" h="251335">
                  <a:moveTo>
                    <a:pt x="0" y="0"/>
                  </a:moveTo>
                  <a:lnTo>
                    <a:pt x="1764030" y="0"/>
                  </a:lnTo>
                  <a:lnTo>
                    <a:pt x="1764030" y="251336"/>
                  </a:lnTo>
                  <a:lnTo>
                    <a:pt x="0" y="251336"/>
                  </a:lnTo>
                  <a:close/>
                </a:path>
              </a:pathLst>
            </a:custGeom>
            <a:solidFill>
              <a:srgbClr val="C6DEF0"/>
            </a:solidFill>
            <a:ln w="7620" cap="flat">
              <a:noFill/>
              <a:prstDash val="solid"/>
              <a:miter/>
            </a:ln>
          </p:spPr>
          <p:txBody>
            <a:bodyPr rtlCol="0" anchor="ctr"/>
            <a:lstStyle/>
            <a:p>
              <a:pPr algn="ctr"/>
              <a:r>
                <a:rPr lang="en-US" sz="600"/>
                <a:t>MIDDLEWARE</a:t>
              </a:r>
            </a:p>
          </p:txBody>
        </p:sp>
        <p:sp>
          <p:nvSpPr>
            <p:cNvPr id="83" name="Freeform 83">
              <a:extLst>
                <a:ext uri="{FF2B5EF4-FFF2-40B4-BE49-F238E27FC236}">
                  <a16:creationId xmlns:a16="http://schemas.microsoft.com/office/drawing/2014/main" id="{ED288847-5D7C-F046-9FBC-729E20AD6AE4}"/>
                </a:ext>
              </a:extLst>
            </p:cNvPr>
            <p:cNvSpPr/>
            <p:nvPr/>
          </p:nvSpPr>
          <p:spPr>
            <a:xfrm>
              <a:off x="10115491" y="936432"/>
              <a:ext cx="1603664" cy="217157"/>
            </a:xfrm>
            <a:custGeom>
              <a:avLst/>
              <a:gdLst>
                <a:gd name="connsiteX0" fmla="*/ 0 w 1764030"/>
                <a:gd name="connsiteY0" fmla="*/ 0 h 262760"/>
                <a:gd name="connsiteX1" fmla="*/ 1764030 w 1764030"/>
                <a:gd name="connsiteY1" fmla="*/ 0 h 262760"/>
                <a:gd name="connsiteX2" fmla="*/ 1764030 w 1764030"/>
                <a:gd name="connsiteY2" fmla="*/ 262760 h 262760"/>
                <a:gd name="connsiteX3" fmla="*/ 0 w 1764030"/>
                <a:gd name="connsiteY3" fmla="*/ 262760 h 262760"/>
              </a:gdLst>
              <a:ahLst/>
              <a:cxnLst>
                <a:cxn ang="0">
                  <a:pos x="connsiteX0" y="connsiteY0"/>
                </a:cxn>
                <a:cxn ang="0">
                  <a:pos x="connsiteX1" y="connsiteY1"/>
                </a:cxn>
                <a:cxn ang="0">
                  <a:pos x="connsiteX2" y="connsiteY2"/>
                </a:cxn>
                <a:cxn ang="0">
                  <a:pos x="connsiteX3" y="connsiteY3"/>
                </a:cxn>
              </a:cxnLst>
              <a:rect l="l" t="t" r="r" b="b"/>
              <a:pathLst>
                <a:path w="1764030" h="262760">
                  <a:moveTo>
                    <a:pt x="0" y="0"/>
                  </a:moveTo>
                  <a:lnTo>
                    <a:pt x="1764030" y="0"/>
                  </a:lnTo>
                  <a:lnTo>
                    <a:pt x="1764030" y="262760"/>
                  </a:lnTo>
                  <a:lnTo>
                    <a:pt x="0" y="262760"/>
                  </a:lnTo>
                  <a:close/>
                </a:path>
              </a:pathLst>
            </a:custGeom>
            <a:solidFill>
              <a:srgbClr val="BED631"/>
            </a:solidFill>
            <a:ln w="7620" cap="flat">
              <a:noFill/>
              <a:prstDash val="solid"/>
              <a:miter/>
            </a:ln>
          </p:spPr>
          <p:txBody>
            <a:bodyPr rtlCol="0" anchor="ctr"/>
            <a:lstStyle/>
            <a:p>
              <a:pPr algn="ctr"/>
              <a:r>
                <a:rPr lang="en-US" sz="600"/>
                <a:t>OS / DRIVERS / SAFETY</a:t>
              </a:r>
            </a:p>
          </p:txBody>
        </p:sp>
        <p:sp>
          <p:nvSpPr>
            <p:cNvPr id="84" name="Freeform 84">
              <a:extLst>
                <a:ext uri="{FF2B5EF4-FFF2-40B4-BE49-F238E27FC236}">
                  <a16:creationId xmlns:a16="http://schemas.microsoft.com/office/drawing/2014/main" id="{CB772270-4627-F245-8685-5EAE205C16ED}"/>
                </a:ext>
              </a:extLst>
            </p:cNvPr>
            <p:cNvSpPr/>
            <p:nvPr/>
          </p:nvSpPr>
          <p:spPr>
            <a:xfrm>
              <a:off x="10115491" y="1439985"/>
              <a:ext cx="1603664" cy="207715"/>
            </a:xfrm>
            <a:custGeom>
              <a:avLst/>
              <a:gdLst>
                <a:gd name="connsiteX0" fmla="*/ 0 w 1764030"/>
                <a:gd name="connsiteY0" fmla="*/ 0 h 251335"/>
                <a:gd name="connsiteX1" fmla="*/ 1764030 w 1764030"/>
                <a:gd name="connsiteY1" fmla="*/ 0 h 251335"/>
                <a:gd name="connsiteX2" fmla="*/ 1764030 w 1764030"/>
                <a:gd name="connsiteY2" fmla="*/ 251336 h 251335"/>
                <a:gd name="connsiteX3" fmla="*/ 0 w 1764030"/>
                <a:gd name="connsiteY3" fmla="*/ 251336 h 251335"/>
              </a:gdLst>
              <a:ahLst/>
              <a:cxnLst>
                <a:cxn ang="0">
                  <a:pos x="connsiteX0" y="connsiteY0"/>
                </a:cxn>
                <a:cxn ang="0">
                  <a:pos x="connsiteX1" y="connsiteY1"/>
                </a:cxn>
                <a:cxn ang="0">
                  <a:pos x="connsiteX2" y="connsiteY2"/>
                </a:cxn>
                <a:cxn ang="0">
                  <a:pos x="connsiteX3" y="connsiteY3"/>
                </a:cxn>
              </a:cxnLst>
              <a:rect l="l" t="t" r="r" b="b"/>
              <a:pathLst>
                <a:path w="1764030" h="251335">
                  <a:moveTo>
                    <a:pt x="0" y="0"/>
                  </a:moveTo>
                  <a:lnTo>
                    <a:pt x="1764030" y="0"/>
                  </a:lnTo>
                  <a:lnTo>
                    <a:pt x="1764030" y="251336"/>
                  </a:lnTo>
                  <a:lnTo>
                    <a:pt x="0" y="251336"/>
                  </a:lnTo>
                  <a:close/>
                </a:path>
              </a:pathLst>
            </a:custGeom>
            <a:solidFill>
              <a:srgbClr val="51AADF"/>
            </a:solidFill>
            <a:ln w="7620" cap="flat">
              <a:noFill/>
              <a:prstDash val="solid"/>
              <a:miter/>
            </a:ln>
          </p:spPr>
          <p:txBody>
            <a:bodyPr rtlCol="0" anchor="ctr"/>
            <a:lstStyle/>
            <a:p>
              <a:pPr algn="ctr"/>
              <a:r>
                <a:rPr lang="en-US" sz="600"/>
                <a:t>ARM</a:t>
              </a:r>
              <a:r>
                <a:rPr lang="en-MX" sz="600" baseline="30000"/>
                <a:t>®</a:t>
              </a:r>
              <a:r>
                <a:rPr lang="en-MX" sz="600"/>
                <a:t> CORTEX</a:t>
              </a:r>
              <a:r>
                <a:rPr lang="en-MX" sz="600" baseline="30000"/>
                <a:t>®</a:t>
              </a:r>
              <a:r>
                <a:rPr lang="en-MX" sz="600"/>
                <a:t> CORES(S)</a:t>
              </a:r>
              <a:endParaRPr lang="en-US" sz="600"/>
            </a:p>
          </p:txBody>
        </p:sp>
        <p:sp>
          <p:nvSpPr>
            <p:cNvPr id="85" name="Freeform 85">
              <a:extLst>
                <a:ext uri="{FF2B5EF4-FFF2-40B4-BE49-F238E27FC236}">
                  <a16:creationId xmlns:a16="http://schemas.microsoft.com/office/drawing/2014/main" id="{D6FD7155-7895-3945-9989-7659F9FF62D5}"/>
                </a:ext>
              </a:extLst>
            </p:cNvPr>
            <p:cNvSpPr/>
            <p:nvPr/>
          </p:nvSpPr>
          <p:spPr>
            <a:xfrm>
              <a:off x="10115491" y="1684838"/>
              <a:ext cx="1603664" cy="217157"/>
            </a:xfrm>
            <a:custGeom>
              <a:avLst/>
              <a:gdLst>
                <a:gd name="connsiteX0" fmla="*/ 0 w 1764030"/>
                <a:gd name="connsiteY0" fmla="*/ 0 h 262760"/>
                <a:gd name="connsiteX1" fmla="*/ 1764030 w 1764030"/>
                <a:gd name="connsiteY1" fmla="*/ 0 h 262760"/>
                <a:gd name="connsiteX2" fmla="*/ 1764030 w 1764030"/>
                <a:gd name="connsiteY2" fmla="*/ 262760 h 262760"/>
                <a:gd name="connsiteX3" fmla="*/ 0 w 1764030"/>
                <a:gd name="connsiteY3" fmla="*/ 262760 h 262760"/>
              </a:gdLst>
              <a:ahLst/>
              <a:cxnLst>
                <a:cxn ang="0">
                  <a:pos x="connsiteX0" y="connsiteY0"/>
                </a:cxn>
                <a:cxn ang="0">
                  <a:pos x="connsiteX1" y="connsiteY1"/>
                </a:cxn>
                <a:cxn ang="0">
                  <a:pos x="connsiteX2" y="connsiteY2"/>
                </a:cxn>
                <a:cxn ang="0">
                  <a:pos x="connsiteX3" y="connsiteY3"/>
                </a:cxn>
              </a:cxnLst>
              <a:rect l="l" t="t" r="r" b="b"/>
              <a:pathLst>
                <a:path w="1764030" h="262760">
                  <a:moveTo>
                    <a:pt x="0" y="0"/>
                  </a:moveTo>
                  <a:lnTo>
                    <a:pt x="1764030" y="0"/>
                  </a:lnTo>
                  <a:lnTo>
                    <a:pt x="1764030" y="262760"/>
                  </a:lnTo>
                  <a:lnTo>
                    <a:pt x="0" y="262760"/>
                  </a:lnTo>
                  <a:close/>
                </a:path>
              </a:pathLst>
            </a:custGeom>
            <a:solidFill>
              <a:srgbClr val="FCB316"/>
            </a:solidFill>
            <a:ln w="7620" cap="flat">
              <a:noFill/>
              <a:prstDash val="solid"/>
              <a:miter/>
            </a:ln>
          </p:spPr>
          <p:txBody>
            <a:bodyPr rtlCol="0" anchor="ctr"/>
            <a:lstStyle/>
            <a:p>
              <a:pPr algn="ctr"/>
              <a:r>
                <a:rPr lang="en-US" sz="600"/>
                <a:t>FIRMWARE / HW ACCELERATORS</a:t>
              </a:r>
            </a:p>
          </p:txBody>
        </p:sp>
        <p:sp>
          <p:nvSpPr>
            <p:cNvPr id="86" name="Freeform 86">
              <a:extLst>
                <a:ext uri="{FF2B5EF4-FFF2-40B4-BE49-F238E27FC236}">
                  <a16:creationId xmlns:a16="http://schemas.microsoft.com/office/drawing/2014/main" id="{51B0520F-38C5-A741-8269-3EF3BE505C6D}"/>
                </a:ext>
              </a:extLst>
            </p:cNvPr>
            <p:cNvSpPr/>
            <p:nvPr/>
          </p:nvSpPr>
          <p:spPr>
            <a:xfrm>
              <a:off x="11766953" y="437915"/>
              <a:ext cx="245225" cy="1464080"/>
            </a:xfrm>
            <a:custGeom>
              <a:avLst/>
              <a:gdLst>
                <a:gd name="connsiteX0" fmla="*/ 0 w 269748"/>
                <a:gd name="connsiteY0" fmla="*/ 0 h 1760874"/>
                <a:gd name="connsiteX1" fmla="*/ 269748 w 269748"/>
                <a:gd name="connsiteY1" fmla="*/ 0 h 1760874"/>
                <a:gd name="connsiteX2" fmla="*/ 269748 w 269748"/>
                <a:gd name="connsiteY2" fmla="*/ 1760874 h 1760874"/>
                <a:gd name="connsiteX3" fmla="*/ 0 w 269748"/>
                <a:gd name="connsiteY3" fmla="*/ 1760874 h 1760874"/>
              </a:gdLst>
              <a:ahLst/>
              <a:cxnLst>
                <a:cxn ang="0">
                  <a:pos x="connsiteX0" y="connsiteY0"/>
                </a:cxn>
                <a:cxn ang="0">
                  <a:pos x="connsiteX1" y="connsiteY1"/>
                </a:cxn>
                <a:cxn ang="0">
                  <a:pos x="connsiteX2" y="connsiteY2"/>
                </a:cxn>
                <a:cxn ang="0">
                  <a:pos x="connsiteX3" y="connsiteY3"/>
                </a:cxn>
              </a:cxnLst>
              <a:rect l="l" t="t" r="r" b="b"/>
              <a:pathLst>
                <a:path w="269748" h="1760874">
                  <a:moveTo>
                    <a:pt x="0" y="0"/>
                  </a:moveTo>
                  <a:lnTo>
                    <a:pt x="269748" y="0"/>
                  </a:lnTo>
                  <a:lnTo>
                    <a:pt x="269748" y="1760874"/>
                  </a:lnTo>
                  <a:lnTo>
                    <a:pt x="0" y="1760874"/>
                  </a:lnTo>
                  <a:close/>
                </a:path>
              </a:pathLst>
            </a:custGeom>
            <a:solidFill>
              <a:srgbClr val="BFC8CF"/>
            </a:solidFill>
            <a:ln w="7620" cap="flat">
              <a:noFill/>
              <a:prstDash val="solid"/>
              <a:miter/>
            </a:ln>
          </p:spPr>
          <p:txBody>
            <a:bodyPr vert="vert270" rtlCol="0" anchor="ctr"/>
            <a:lstStyle/>
            <a:p>
              <a:pPr algn="ctr"/>
              <a:r>
                <a:rPr lang="en-US" sz="600"/>
                <a:t>NXP TOOLS &amp; IDE</a:t>
              </a:r>
            </a:p>
          </p:txBody>
        </p:sp>
        <p:sp>
          <p:nvSpPr>
            <p:cNvPr id="87" name="Freeform 87">
              <a:extLst>
                <a:ext uri="{FF2B5EF4-FFF2-40B4-BE49-F238E27FC236}">
                  <a16:creationId xmlns:a16="http://schemas.microsoft.com/office/drawing/2014/main" id="{D39FB31D-763A-F244-864B-F15C94C34A99}"/>
                </a:ext>
              </a:extLst>
            </p:cNvPr>
            <p:cNvSpPr/>
            <p:nvPr/>
          </p:nvSpPr>
          <p:spPr>
            <a:xfrm>
              <a:off x="10115491" y="1186320"/>
              <a:ext cx="1603664" cy="217157"/>
            </a:xfrm>
            <a:custGeom>
              <a:avLst/>
              <a:gdLst>
                <a:gd name="connsiteX0" fmla="*/ 0 w 1764030"/>
                <a:gd name="connsiteY0" fmla="*/ 0 h 262760"/>
                <a:gd name="connsiteX1" fmla="*/ 1764030 w 1764030"/>
                <a:gd name="connsiteY1" fmla="*/ 0 h 262760"/>
                <a:gd name="connsiteX2" fmla="*/ 1764030 w 1764030"/>
                <a:gd name="connsiteY2" fmla="*/ 262760 h 262760"/>
                <a:gd name="connsiteX3" fmla="*/ 0 w 1764030"/>
                <a:gd name="connsiteY3" fmla="*/ 262760 h 262760"/>
              </a:gdLst>
              <a:ahLst/>
              <a:cxnLst>
                <a:cxn ang="0">
                  <a:pos x="connsiteX0" y="connsiteY0"/>
                </a:cxn>
                <a:cxn ang="0">
                  <a:pos x="connsiteX1" y="connsiteY1"/>
                </a:cxn>
                <a:cxn ang="0">
                  <a:pos x="connsiteX2" y="connsiteY2"/>
                </a:cxn>
                <a:cxn ang="0">
                  <a:pos x="connsiteX3" y="connsiteY3"/>
                </a:cxn>
              </a:cxnLst>
              <a:rect l="l" t="t" r="r" b="b"/>
              <a:pathLst>
                <a:path w="1764030" h="262760">
                  <a:moveTo>
                    <a:pt x="0" y="0"/>
                  </a:moveTo>
                  <a:lnTo>
                    <a:pt x="1764030" y="0"/>
                  </a:lnTo>
                  <a:lnTo>
                    <a:pt x="1764030" y="262760"/>
                  </a:lnTo>
                  <a:lnTo>
                    <a:pt x="0" y="262760"/>
                  </a:lnTo>
                  <a:close/>
                </a:path>
              </a:pathLst>
            </a:custGeom>
            <a:solidFill>
              <a:srgbClr val="E5EAEC"/>
            </a:solidFill>
            <a:ln w="7620" cap="flat">
              <a:noFill/>
              <a:prstDash val="solid"/>
              <a:miter/>
            </a:ln>
          </p:spPr>
          <p:txBody>
            <a:bodyPr rtlCol="0" anchor="ctr"/>
            <a:lstStyle/>
            <a:p>
              <a:pPr algn="ctr"/>
              <a:r>
                <a:rPr lang="en-US" sz="600"/>
                <a:t>HYPERVISOR </a:t>
              </a:r>
              <a:r>
                <a:rPr lang="en-US" sz="400"/>
                <a:t>(IF AVAILABLE)</a:t>
              </a:r>
            </a:p>
          </p:txBody>
        </p:sp>
        <p:sp>
          <p:nvSpPr>
            <p:cNvPr id="88" name="Title 1">
              <a:extLst>
                <a:ext uri="{FF2B5EF4-FFF2-40B4-BE49-F238E27FC236}">
                  <a16:creationId xmlns:a16="http://schemas.microsoft.com/office/drawing/2014/main" id="{477DB4C2-A8C6-4C4D-ADE3-A4441DED27F5}"/>
                </a:ext>
              </a:extLst>
            </p:cNvPr>
            <p:cNvSpPr txBox="1">
              <a:spLocks/>
            </p:cNvSpPr>
            <p:nvPr/>
          </p:nvSpPr>
          <p:spPr bwMode="auto">
            <a:xfrm>
              <a:off x="10069242" y="189057"/>
              <a:ext cx="1934753" cy="25654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ct val="100000"/>
                </a:lnSpc>
                <a:spcBef>
                  <a:spcPct val="0"/>
                </a:spcBef>
                <a:spcAft>
                  <a:spcPct val="0"/>
                </a:spcAft>
                <a:defRPr lang="en-US" sz="1600" b="1" kern="1200" cap="all" spc="210" baseline="0">
                  <a:solidFill>
                    <a:schemeClr val="tx1"/>
                  </a:solidFill>
                  <a:effectLst/>
                  <a:latin typeface="Arial" panose="020B0604020202020204" pitchFamily="34" charset="0"/>
                  <a:ea typeface="+mn-ea"/>
                  <a:cs typeface="Arial" panose="020B0604020202020204" pitchFamily="34" charset="0"/>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a:lstStyle>
            <a:p>
              <a:r>
                <a:rPr lang="en-US" sz="600">
                  <a:latin typeface="Arial"/>
                  <a:cs typeface="Arial"/>
                </a:rPr>
                <a:t>NXP SOFTWARE ECOSYSTEM</a:t>
              </a:r>
            </a:p>
          </p:txBody>
        </p:sp>
      </p:grpSp>
      <p:sp>
        <p:nvSpPr>
          <p:cNvPr id="89" name="Title 1">
            <a:extLst>
              <a:ext uri="{FF2B5EF4-FFF2-40B4-BE49-F238E27FC236}">
                <a16:creationId xmlns:a16="http://schemas.microsoft.com/office/drawing/2014/main" id="{7F8F318D-F88C-E546-9272-4F8CA2F4F0C9}"/>
              </a:ext>
            </a:extLst>
          </p:cNvPr>
          <p:cNvSpPr>
            <a:spLocks noGrp="1"/>
          </p:cNvSpPr>
          <p:nvPr>
            <p:ph type="title"/>
          </p:nvPr>
        </p:nvSpPr>
        <p:spPr>
          <a:xfrm>
            <a:off x="394775" y="414064"/>
            <a:ext cx="11454325" cy="654049"/>
          </a:xfrm>
        </p:spPr>
        <p:txBody>
          <a:bodyPr/>
          <a:lstStyle/>
          <a:p>
            <a:r>
              <a:rPr lang="en-US"/>
              <a:t>S32K3 Software and Tools Overview </a:t>
            </a:r>
          </a:p>
        </p:txBody>
      </p:sp>
    </p:spTree>
    <p:extLst>
      <p:ext uri="{BB962C8B-B14F-4D97-AF65-F5344CB8AC3E}">
        <p14:creationId xmlns:p14="http://schemas.microsoft.com/office/powerpoint/2010/main" val="4160590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ircuit board&#10;&#10;Description automatically generated">
            <a:extLst>
              <a:ext uri="{FF2B5EF4-FFF2-40B4-BE49-F238E27FC236}">
                <a16:creationId xmlns:a16="http://schemas.microsoft.com/office/drawing/2014/main" id="{69A1F229-938E-40D5-A2C4-ED9558315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75" y="190535"/>
            <a:ext cx="10529158" cy="6550234"/>
          </a:xfrm>
          <a:prstGeom prst="rect">
            <a:avLst/>
          </a:prstGeom>
        </p:spPr>
      </p:pic>
      <p:sp>
        <p:nvSpPr>
          <p:cNvPr id="2" name="TextBox 1">
            <a:extLst>
              <a:ext uri="{FF2B5EF4-FFF2-40B4-BE49-F238E27FC236}">
                <a16:creationId xmlns:a16="http://schemas.microsoft.com/office/drawing/2014/main" id="{7B2B0615-BFFE-4972-B807-314B48992991}"/>
              </a:ext>
            </a:extLst>
          </p:cNvPr>
          <p:cNvSpPr txBox="1"/>
          <p:nvPr/>
        </p:nvSpPr>
        <p:spPr>
          <a:xfrm>
            <a:off x="11736198" y="545284"/>
            <a:ext cx="914400" cy="914400"/>
          </a:xfrm>
          <a:prstGeom prst="rect">
            <a:avLst/>
          </a:prstGeom>
          <a:noFill/>
        </p:spPr>
        <p:txBody>
          <a:bodyPr wrap="none" lIns="91440" tIns="45720" rIns="91440" rtlCol="0" anchor="t">
            <a:noAutofit/>
          </a:bodyPr>
          <a:lstStyle/>
          <a:p>
            <a:pPr algn="l">
              <a:spcBef>
                <a:spcPts val="600"/>
              </a:spcBef>
            </a:pPr>
            <a:endParaRPr lang="en-GB" sz="170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AF67307-9FE3-44F2-B6C4-96FBDBAEEB8E}"/>
              </a:ext>
            </a:extLst>
          </p:cNvPr>
          <p:cNvGrpSpPr/>
          <p:nvPr/>
        </p:nvGrpSpPr>
        <p:grpSpPr>
          <a:xfrm>
            <a:off x="1411795" y="4627369"/>
            <a:ext cx="1445272" cy="1445272"/>
            <a:chOff x="679431" y="4253948"/>
            <a:chExt cx="1445272" cy="1445272"/>
          </a:xfrm>
        </p:grpSpPr>
        <p:sp>
          <p:nvSpPr>
            <p:cNvPr id="5" name="Star: 32 Points 4">
              <a:extLst>
                <a:ext uri="{FF2B5EF4-FFF2-40B4-BE49-F238E27FC236}">
                  <a16:creationId xmlns:a16="http://schemas.microsoft.com/office/drawing/2014/main" id="{A0100A60-83EB-4EBC-B87C-407BE3D4E9AB}"/>
                </a:ext>
              </a:extLst>
            </p:cNvPr>
            <p:cNvSpPr/>
            <p:nvPr/>
          </p:nvSpPr>
          <p:spPr>
            <a:xfrm>
              <a:off x="679431" y="4253948"/>
              <a:ext cx="1445272" cy="1445272"/>
            </a:xfrm>
            <a:prstGeom prst="star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 name="TextBox 5">
              <a:extLst>
                <a:ext uri="{FF2B5EF4-FFF2-40B4-BE49-F238E27FC236}">
                  <a16:creationId xmlns:a16="http://schemas.microsoft.com/office/drawing/2014/main" id="{AD1FC780-9CF3-4A5F-8C73-289BFB61A62B}"/>
                </a:ext>
              </a:extLst>
            </p:cNvPr>
            <p:cNvSpPr txBox="1"/>
            <p:nvPr/>
          </p:nvSpPr>
          <p:spPr>
            <a:xfrm>
              <a:off x="772893" y="4656303"/>
              <a:ext cx="1258349" cy="847288"/>
            </a:xfrm>
            <a:prstGeom prst="rect">
              <a:avLst/>
            </a:prstGeom>
            <a:noFill/>
          </p:spPr>
          <p:txBody>
            <a:bodyPr wrap="square" lIns="91440" tIns="45720" rIns="91440" rtlCol="0" anchor="t">
              <a:noAutofit/>
            </a:bodyPr>
            <a:lstStyle/>
            <a:p>
              <a:pPr algn="ctr">
                <a:spcBef>
                  <a:spcPts val="600"/>
                </a:spcBef>
              </a:pPr>
              <a:r>
                <a:rPr lang="en-GB" sz="1600">
                  <a:solidFill>
                    <a:schemeClr val="bg1"/>
                  </a:solidFill>
                  <a:latin typeface="Arial" panose="020B0604020202020204" pitchFamily="34" charset="0"/>
                  <a:cs typeface="Arial" panose="020B0604020202020204" pitchFamily="34" charset="0"/>
                </a:rPr>
                <a:t>Now Available </a:t>
              </a:r>
            </a:p>
          </p:txBody>
        </p:sp>
      </p:grpSp>
      <p:sp>
        <p:nvSpPr>
          <p:cNvPr id="15" name="Rectangle 14">
            <a:extLst>
              <a:ext uri="{FF2B5EF4-FFF2-40B4-BE49-F238E27FC236}">
                <a16:creationId xmlns:a16="http://schemas.microsoft.com/office/drawing/2014/main" id="{035E96A2-43B3-4E8C-AD91-C465C2BDBA8C}"/>
              </a:ext>
            </a:extLst>
          </p:cNvPr>
          <p:cNvSpPr/>
          <p:nvPr/>
        </p:nvSpPr>
        <p:spPr>
          <a:xfrm>
            <a:off x="772893" y="6279367"/>
            <a:ext cx="5595457" cy="300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GB">
              <a:solidFill>
                <a:schemeClr val="bg1"/>
              </a:solidFill>
              <a:latin typeface="+mj-lt"/>
            </a:endParaRPr>
          </a:p>
        </p:txBody>
      </p:sp>
    </p:spTree>
    <p:extLst>
      <p:ext uri="{BB962C8B-B14F-4D97-AF65-F5344CB8AC3E}">
        <p14:creationId xmlns:p14="http://schemas.microsoft.com/office/powerpoint/2010/main" val="26779242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14AC-9B90-4438-9B0E-F5D5B82B00C4}"/>
              </a:ext>
            </a:extLst>
          </p:cNvPr>
          <p:cNvSpPr>
            <a:spLocks noGrp="1"/>
          </p:cNvSpPr>
          <p:nvPr>
            <p:ph type="title"/>
          </p:nvPr>
        </p:nvSpPr>
        <p:spPr/>
        <p:txBody>
          <a:bodyPr/>
          <a:lstStyle/>
          <a:p>
            <a:r>
              <a:rPr lang="en-GB"/>
              <a:t>DFAE Training materials</a:t>
            </a:r>
          </a:p>
        </p:txBody>
      </p:sp>
      <p:sp>
        <p:nvSpPr>
          <p:cNvPr id="3" name="TextBox 2">
            <a:extLst>
              <a:ext uri="{FF2B5EF4-FFF2-40B4-BE49-F238E27FC236}">
                <a16:creationId xmlns:a16="http://schemas.microsoft.com/office/drawing/2014/main" id="{AC499E67-D5E2-4889-8D09-554E5A69D2D4}"/>
              </a:ext>
            </a:extLst>
          </p:cNvPr>
          <p:cNvSpPr txBox="1"/>
          <p:nvPr/>
        </p:nvSpPr>
        <p:spPr>
          <a:xfrm>
            <a:off x="520118" y="1514985"/>
            <a:ext cx="5880682" cy="3828029"/>
          </a:xfrm>
          <a:prstGeom prst="rect">
            <a:avLst/>
          </a:prstGeom>
          <a:noFill/>
        </p:spPr>
        <p:txBody>
          <a:bodyPr wrap="square" lIns="91440" tIns="45720" rIns="91440" bIns="45720" rtlCol="0" anchor="t">
            <a:noAutofit/>
          </a:bodyPr>
          <a:lstStyle/>
          <a:p>
            <a:pPr algn="l">
              <a:spcBef>
                <a:spcPts val="600"/>
              </a:spcBef>
            </a:pPr>
            <a:r>
              <a:rPr lang="en-GB" sz="1700" b="1">
                <a:solidFill>
                  <a:srgbClr val="00B050"/>
                </a:solidFill>
                <a:latin typeface="Arial"/>
                <a:cs typeface="Arial"/>
              </a:rPr>
              <a:t>AVAILABLE</a:t>
            </a:r>
            <a:r>
              <a:rPr lang="en-GB" sz="1700">
                <a:latin typeface="Arial"/>
                <a:cs typeface="Arial"/>
              </a:rPr>
              <a:t> modules for DFAEs:</a:t>
            </a:r>
            <a:br>
              <a:rPr lang="en-GB" sz="1700">
                <a:latin typeface="Arial" panose="020B0604020202020204" pitchFamily="34" charset="0"/>
                <a:cs typeface="Arial" panose="020B0604020202020204" pitchFamily="34" charset="0"/>
              </a:rPr>
            </a:br>
            <a:r>
              <a:rPr lang="en-GB" sz="1700" b="1">
                <a:latin typeface="Arial"/>
                <a:cs typeface="Arial"/>
              </a:rPr>
              <a:t>.PPTs</a:t>
            </a:r>
            <a:r>
              <a:rPr lang="en-GB" sz="1700">
                <a:latin typeface="Arial"/>
                <a:cs typeface="Arial"/>
              </a:rPr>
              <a:t> on </a:t>
            </a:r>
            <a:r>
              <a:rPr lang="en-GB" sz="1700" err="1">
                <a:latin typeface="Arial"/>
                <a:cs typeface="Arial"/>
              </a:rPr>
              <a:t>DistyNet</a:t>
            </a:r>
            <a:r>
              <a:rPr lang="en-GB" sz="1700">
                <a:latin typeface="Arial"/>
                <a:cs typeface="Arial"/>
              </a:rPr>
              <a:t> (sessions recordings will be made available soon)</a:t>
            </a:r>
          </a:p>
          <a:p>
            <a:pPr algn="l">
              <a:spcBef>
                <a:spcPts val="600"/>
              </a:spcBef>
            </a:pPr>
            <a:endParaRPr lang="en-GB" sz="170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700" i="1">
                <a:latin typeface="Arial" panose="020B0604020202020204" pitchFamily="34" charset="0"/>
                <a:cs typeface="Arial" panose="020B0604020202020204" pitchFamily="34" charset="0"/>
              </a:rPr>
              <a:t>S32K3 Marketing Overview </a:t>
            </a:r>
          </a:p>
          <a:p>
            <a:pPr marL="285750" indent="-285750">
              <a:spcBef>
                <a:spcPts val="600"/>
              </a:spcBef>
              <a:buFont typeface="Arial" panose="020B0604020202020204" pitchFamily="34" charset="0"/>
              <a:buChar char="•"/>
            </a:pPr>
            <a:r>
              <a:rPr lang="en-GB" sz="1700" i="1">
                <a:latin typeface="Arial" panose="020B0604020202020204" pitchFamily="34" charset="0"/>
                <a:cs typeface="Arial" panose="020B0604020202020204" pitchFamily="34" charset="0"/>
              </a:rPr>
              <a:t>S32K3 Technical Overview</a:t>
            </a:r>
          </a:p>
          <a:p>
            <a:pPr marL="285750" indent="-285750">
              <a:spcBef>
                <a:spcPts val="600"/>
              </a:spcBef>
              <a:buFont typeface="Arial" panose="020B0604020202020204" pitchFamily="34" charset="0"/>
              <a:buChar char="•"/>
            </a:pPr>
            <a:r>
              <a:rPr lang="en-GB" sz="1700" i="1">
                <a:latin typeface="Arial" panose="020B0604020202020204" pitchFamily="34" charset="0"/>
                <a:cs typeface="Arial" panose="020B0604020202020204" pitchFamily="34" charset="0"/>
              </a:rPr>
              <a:t>S32K3 &amp; S32K1 HW and SW migration</a:t>
            </a:r>
          </a:p>
          <a:p>
            <a:pPr marL="285750" indent="-285750">
              <a:spcBef>
                <a:spcPts val="600"/>
              </a:spcBef>
              <a:buFont typeface="Arial" panose="020B0604020202020204" pitchFamily="34" charset="0"/>
              <a:buChar char="•"/>
            </a:pPr>
            <a:r>
              <a:rPr lang="en-GB" sz="1700" i="1">
                <a:latin typeface="Arial" panose="020B0604020202020204" pitchFamily="34" charset="0"/>
                <a:cs typeface="Arial" panose="020B0604020202020204" pitchFamily="34" charset="0"/>
              </a:rPr>
              <a:t>S32K3 SW Overview: RTD, SAF, IPCF, and more</a:t>
            </a:r>
          </a:p>
          <a:p>
            <a:pPr marL="285750" indent="-285750">
              <a:spcBef>
                <a:spcPts val="600"/>
              </a:spcBef>
              <a:buFont typeface="Arial" panose="020B0604020202020204" pitchFamily="34" charset="0"/>
              <a:buChar char="•"/>
            </a:pPr>
            <a:r>
              <a:rPr lang="en-GB" sz="1700" i="1">
                <a:latin typeface="Arial" panose="020B0604020202020204" pitchFamily="34" charset="0"/>
                <a:cs typeface="Arial" panose="020B0604020202020204" pitchFamily="34" charset="0"/>
              </a:rPr>
              <a:t>RTD Technical Overview</a:t>
            </a:r>
          </a:p>
          <a:p>
            <a:pPr marL="285750" indent="-285750">
              <a:spcBef>
                <a:spcPts val="600"/>
              </a:spcBef>
              <a:buFont typeface="Arial" panose="020B0604020202020204" pitchFamily="34" charset="0"/>
              <a:buChar char="•"/>
            </a:pPr>
            <a:r>
              <a:rPr lang="en-GB" sz="1700" i="1">
                <a:latin typeface="Arial" panose="020B0604020202020204" pitchFamily="34" charset="0"/>
                <a:cs typeface="Arial" panose="020B0604020202020204" pitchFamily="34" charset="0"/>
              </a:rPr>
              <a:t>RTD hands-on demo: SW examples</a:t>
            </a:r>
            <a:br>
              <a:rPr lang="en-GB" sz="1700" i="1">
                <a:latin typeface="Arial" panose="020B0604020202020204" pitchFamily="34" charset="0"/>
                <a:cs typeface="Arial" panose="020B0604020202020204" pitchFamily="34" charset="0"/>
              </a:rPr>
            </a:br>
            <a:r>
              <a:rPr lang="en-GB" sz="1700" i="1">
                <a:latin typeface="Arial" panose="020B0604020202020204" pitchFamily="34" charset="0"/>
                <a:cs typeface="Arial" panose="020B0604020202020204" pitchFamily="34" charset="0"/>
              </a:rPr>
              <a:t>with S32DS, S32 Config Tool, and EB tresos Studio </a:t>
            </a:r>
          </a:p>
          <a:p>
            <a:pPr marL="285750" indent="-285750">
              <a:spcBef>
                <a:spcPts val="600"/>
              </a:spcBef>
              <a:buFont typeface="Arial" panose="020B0604020202020204" pitchFamily="34" charset="0"/>
              <a:buChar char="•"/>
            </a:pPr>
            <a:r>
              <a:rPr lang="en-GB" sz="1700" i="1">
                <a:latin typeface="Arial" panose="020B0604020202020204" pitchFamily="34" charset="0"/>
                <a:cs typeface="Arial" panose="020B0604020202020204" pitchFamily="34" charset="0"/>
              </a:rPr>
              <a:t>S32K3 Enablement &amp; Solutions </a:t>
            </a:r>
          </a:p>
        </p:txBody>
      </p:sp>
      <p:pic>
        <p:nvPicPr>
          <p:cNvPr id="8" name="Picture 7">
            <a:extLst>
              <a:ext uri="{FF2B5EF4-FFF2-40B4-BE49-F238E27FC236}">
                <a16:creationId xmlns:a16="http://schemas.microsoft.com/office/drawing/2014/main" id="{340C3749-318D-415A-8AEB-09CB847A6A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7427794" y="4163009"/>
            <a:ext cx="3960000" cy="196366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D50E808-7BCF-4945-843F-BB4DBB3009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26143" y="657275"/>
            <a:ext cx="3960000" cy="195568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1A4FF68B-3A15-4A66-AECB-DB2EEB7690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27794" y="1914110"/>
            <a:ext cx="3960000" cy="185278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A531C33-B94A-4181-9D3A-B1FD2F86891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26143" y="3009072"/>
            <a:ext cx="3960000" cy="1887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87402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3291-E1CD-4787-9937-CA3DE65AECFF}"/>
              </a:ext>
            </a:extLst>
          </p:cNvPr>
          <p:cNvSpPr>
            <a:spLocks noGrp="1"/>
          </p:cNvSpPr>
          <p:nvPr>
            <p:ph type="title"/>
          </p:nvPr>
        </p:nvSpPr>
        <p:spPr/>
        <p:txBody>
          <a:bodyPr/>
          <a:lstStyle/>
          <a:p>
            <a:r>
              <a:rPr lang="en-GB"/>
              <a:t>What happens next? / call to action!</a:t>
            </a:r>
          </a:p>
        </p:txBody>
      </p:sp>
      <p:sp>
        <p:nvSpPr>
          <p:cNvPr id="3" name="Text Placeholder 2">
            <a:extLst>
              <a:ext uri="{FF2B5EF4-FFF2-40B4-BE49-F238E27FC236}">
                <a16:creationId xmlns:a16="http://schemas.microsoft.com/office/drawing/2014/main" id="{0EFAAA71-CEAD-442B-A933-FF256CAFDECC}"/>
              </a:ext>
            </a:extLst>
          </p:cNvPr>
          <p:cNvSpPr>
            <a:spLocks noGrp="1"/>
          </p:cNvSpPr>
          <p:nvPr>
            <p:ph type="body" sz="quarter" idx="10"/>
          </p:nvPr>
        </p:nvSpPr>
        <p:spPr>
          <a:xfrm>
            <a:off x="394774" y="1068112"/>
            <a:ext cx="11425752" cy="5101039"/>
          </a:xfrm>
        </p:spPr>
        <p:txBody>
          <a:bodyPr vert="horz" lIns="91440" tIns="45720" rIns="91440" bIns="45720" rtlCol="0" anchor="t">
            <a:noAutofit/>
          </a:bodyPr>
          <a:lstStyle/>
          <a:p>
            <a:pPr marL="169545" indent="-169545">
              <a:lnSpc>
                <a:spcPct val="110000"/>
              </a:lnSpc>
            </a:pPr>
            <a:r>
              <a:rPr lang="en-GB" sz="1400" b="1">
                <a:solidFill>
                  <a:srgbClr val="00B050"/>
                </a:solidFill>
                <a:latin typeface="Arial"/>
                <a:cs typeface="Arial"/>
              </a:rPr>
              <a:t>NOW: </a:t>
            </a:r>
            <a:r>
              <a:rPr lang="en-GB" sz="1400">
                <a:latin typeface="Arial"/>
                <a:cs typeface="Arial"/>
              </a:rPr>
              <a:t>Opportunities: enter into SFDC / ModelN (S32K3 PNs available for registrations)</a:t>
            </a:r>
            <a:endParaRPr lang="en-US">
              <a:latin typeface="Arial"/>
              <a:cs typeface="Arial"/>
            </a:endParaRPr>
          </a:p>
          <a:p>
            <a:pPr marL="169545" indent="-169545">
              <a:lnSpc>
                <a:spcPct val="110000"/>
              </a:lnSpc>
            </a:pPr>
            <a:r>
              <a:rPr lang="en-GB" sz="1400" b="1">
                <a:solidFill>
                  <a:srgbClr val="00B050"/>
                </a:solidFill>
              </a:rPr>
              <a:t>NOW: </a:t>
            </a:r>
            <a:r>
              <a:rPr lang="en-GB" sz="1400"/>
              <a:t>Samples: order ‘P’ engineering samples / ‘S’ production devices</a:t>
            </a:r>
          </a:p>
          <a:p>
            <a:pPr marL="169545" indent="-169545">
              <a:lnSpc>
                <a:spcPct val="110000"/>
              </a:lnSpc>
            </a:pPr>
            <a:r>
              <a:rPr lang="en-GB" sz="1400" b="1">
                <a:solidFill>
                  <a:srgbClr val="00B050"/>
                </a:solidFill>
              </a:rPr>
              <a:t>NOW: </a:t>
            </a:r>
            <a:r>
              <a:rPr lang="en-GB" sz="1400"/>
              <a:t>EVBs: enter orders as needed. </a:t>
            </a:r>
            <a:r>
              <a:rPr lang="en-GB" sz="1400">
                <a:solidFill>
                  <a:schemeClr val="bg1">
                    <a:lumMod val="65000"/>
                  </a:schemeClr>
                </a:solidFill>
              </a:rPr>
              <a:t>/NOTE:</a:t>
            </a:r>
            <a:r>
              <a:rPr lang="en-GB" sz="1400"/>
              <a:t> </a:t>
            </a:r>
            <a:r>
              <a:rPr lang="en-GB" sz="1200"/>
              <a:t>-Q172 EVB quantities limited initially</a:t>
            </a:r>
          </a:p>
          <a:p>
            <a:pPr marL="340995" lvl="1">
              <a:lnSpc>
                <a:spcPct val="110000"/>
              </a:lnSpc>
            </a:pPr>
            <a:r>
              <a:rPr lang="en-GB" sz="1400">
                <a:latin typeface="Arial"/>
                <a:cs typeface="Arial"/>
              </a:rPr>
              <a:t>S32K3X4EVBQ257ND </a:t>
            </a:r>
            <a:r>
              <a:rPr lang="en-GB" sz="1400">
                <a:solidFill>
                  <a:schemeClr val="bg1">
                    <a:lumMod val="65000"/>
                  </a:schemeClr>
                </a:solidFill>
                <a:latin typeface="Arial"/>
                <a:cs typeface="Arial"/>
              </a:rPr>
              <a:t>/NOTE: </a:t>
            </a:r>
            <a:r>
              <a:rPr lang="en-GB" sz="1200">
                <a:solidFill>
                  <a:schemeClr val="tx1"/>
                </a:solidFill>
                <a:latin typeface="Arial"/>
                <a:cs typeface="Arial"/>
              </a:rPr>
              <a:t>standard PN (S32K3X4EVB-Q257) temporarily suspended until more K26 MCUs available </a:t>
            </a:r>
            <a:endParaRPr lang="en-GB" sz="1200">
              <a:solidFill>
                <a:schemeClr val="tx1"/>
              </a:solidFill>
            </a:endParaRPr>
          </a:p>
          <a:p>
            <a:pPr marL="340995" lvl="1">
              <a:lnSpc>
                <a:spcPct val="110000"/>
              </a:lnSpc>
            </a:pPr>
            <a:r>
              <a:rPr lang="en-GB" sz="1400"/>
              <a:t>S32K3X4EVB-Q172 </a:t>
            </a:r>
            <a:r>
              <a:rPr lang="en-GB" sz="1400">
                <a:solidFill>
                  <a:schemeClr val="bg1">
                    <a:lumMod val="65000"/>
                  </a:schemeClr>
                </a:solidFill>
              </a:rPr>
              <a:t>/for customers</a:t>
            </a:r>
            <a:r>
              <a:rPr lang="en-GB" sz="1400"/>
              <a:t>	</a:t>
            </a:r>
          </a:p>
          <a:p>
            <a:pPr marL="340995" lvl="1">
              <a:lnSpc>
                <a:spcPct val="110000"/>
              </a:lnSpc>
            </a:pPr>
            <a:endParaRPr lang="en-GB" sz="1400"/>
          </a:p>
          <a:p>
            <a:pPr marL="169545" indent="-169545">
              <a:lnSpc>
                <a:spcPct val="110000"/>
              </a:lnSpc>
            </a:pPr>
            <a:r>
              <a:rPr lang="en-GB" sz="1400" b="1">
                <a:solidFill>
                  <a:srgbClr val="00B050"/>
                </a:solidFill>
              </a:rPr>
              <a:t>NOW: </a:t>
            </a:r>
            <a:r>
              <a:rPr lang="en-GB" sz="1400"/>
              <a:t>Documentation &amp; SW, all content on nxp.com; NXP Connects (training, demos, promos); Distributor/eTailers stocking &amp; promotions</a:t>
            </a:r>
          </a:p>
          <a:p>
            <a:pPr marL="169545" indent="-169545">
              <a:lnSpc>
                <a:spcPct val="110000"/>
              </a:lnSpc>
            </a:pPr>
            <a:r>
              <a:rPr lang="en-GB" sz="1400" b="1">
                <a:solidFill>
                  <a:srgbClr val="00B050"/>
                </a:solidFill>
              </a:rPr>
              <a:t>NOW:</a:t>
            </a:r>
            <a:r>
              <a:rPr lang="en-GB" sz="1400"/>
              <a:t> Partner Announcements:</a:t>
            </a:r>
          </a:p>
          <a:p>
            <a:pPr marL="340995" lvl="1">
              <a:lnSpc>
                <a:spcPct val="110000"/>
              </a:lnSpc>
            </a:pPr>
            <a:r>
              <a:rPr lang="en-GB" sz="1400" i="1">
                <a:hlinkClick r:id="rId2"/>
              </a:rPr>
              <a:t>IAR Systems enables next generation automotive applications with NXP’s S32K3 MCU family</a:t>
            </a:r>
            <a:r>
              <a:rPr lang="en-GB" sz="1400" i="1"/>
              <a:t> </a:t>
            </a:r>
          </a:p>
          <a:p>
            <a:pPr marL="340995" lvl="1">
              <a:lnSpc>
                <a:spcPct val="110000"/>
              </a:lnSpc>
            </a:pPr>
            <a:r>
              <a:rPr lang="en-GB" sz="1400" i="1">
                <a:hlinkClick r:id="rId3"/>
              </a:rPr>
              <a:t>PEmicro Announces Development Tool Support for NXP’s New S32K3 Automotive MCU Family</a:t>
            </a:r>
            <a:r>
              <a:rPr lang="en-GB" sz="1400" i="1"/>
              <a:t> </a:t>
            </a:r>
          </a:p>
          <a:p>
            <a:pPr marL="340995" lvl="1">
              <a:lnSpc>
                <a:spcPct val="110000"/>
              </a:lnSpc>
            </a:pPr>
            <a:r>
              <a:rPr lang="en-GB" sz="1400" i="1">
                <a:hlinkClick r:id="rId4"/>
              </a:rPr>
              <a:t>Lauterbach's TRACE32 adds support for NXP’s new S32K3 MCU family</a:t>
            </a:r>
            <a:endParaRPr lang="en-GB" sz="1400" i="1"/>
          </a:p>
          <a:p>
            <a:pPr marL="340995" lvl="1">
              <a:lnSpc>
                <a:spcPct val="110000"/>
              </a:lnSpc>
            </a:pPr>
            <a:r>
              <a:rPr lang="en-GB" sz="1400" i="1">
                <a:hlinkClick r:id="rId5"/>
              </a:rPr>
              <a:t>LDRA tool suite provides software assurance for mission-critical systems powered by NXP S32K3 MCUs</a:t>
            </a:r>
            <a:r>
              <a:rPr lang="en-GB" sz="1400" i="1"/>
              <a:t>  </a:t>
            </a:r>
          </a:p>
          <a:p>
            <a:pPr marL="340995" lvl="1">
              <a:lnSpc>
                <a:spcPct val="110000"/>
              </a:lnSpc>
            </a:pPr>
            <a:r>
              <a:rPr lang="en-GB" sz="1400" i="1">
                <a:hlinkClick r:id="rId6"/>
              </a:rPr>
              <a:t>PLS' UDE supports NXP's new S32K3 MCU family with optimized debug, analysis and test functions</a:t>
            </a:r>
            <a:endParaRPr lang="en-GB" sz="1400" i="1"/>
          </a:p>
          <a:p>
            <a:pPr marL="0" indent="-1270">
              <a:lnSpc>
                <a:spcPct val="110000"/>
              </a:lnSpc>
              <a:buNone/>
            </a:pPr>
            <a:endParaRPr lang="en-GB" sz="1400"/>
          </a:p>
          <a:p>
            <a:pPr marL="0" indent="-1270">
              <a:lnSpc>
                <a:spcPct val="110000"/>
              </a:lnSpc>
              <a:buNone/>
            </a:pPr>
            <a:endParaRPr lang="en-GB" sz="1400"/>
          </a:p>
          <a:p>
            <a:pPr marL="169545" indent="-169545">
              <a:lnSpc>
                <a:spcPct val="110000"/>
              </a:lnSpc>
            </a:pPr>
            <a:r>
              <a:rPr lang="en-GB" sz="1400" b="1">
                <a:solidFill>
                  <a:srgbClr val="FF9B09"/>
                </a:solidFill>
                <a:latin typeface="Arial"/>
                <a:cs typeface="Arial"/>
              </a:rPr>
              <a:t>COMING: </a:t>
            </a:r>
            <a:r>
              <a:rPr lang="en-GB" sz="1400">
                <a:solidFill>
                  <a:srgbClr val="262626"/>
                </a:solidFill>
                <a:latin typeface="Arial"/>
                <a:cs typeface="Arial"/>
              </a:rPr>
              <a:t>Feb '22</a:t>
            </a:r>
            <a:r>
              <a:rPr lang="en-GB" sz="1400">
                <a:latin typeface="Arial"/>
                <a:cs typeface="Arial"/>
              </a:rPr>
              <a:t> – K3x4 257 BGA production devices available </a:t>
            </a:r>
            <a:endParaRPr lang="en-GB" sz="1400"/>
          </a:p>
          <a:p>
            <a:pPr marL="169545" indent="-169545">
              <a:lnSpc>
                <a:spcPct val="110000"/>
              </a:lnSpc>
            </a:pPr>
            <a:r>
              <a:rPr lang="en-GB" sz="1400" b="1">
                <a:solidFill>
                  <a:srgbClr val="FF9B09"/>
                </a:solidFill>
                <a:latin typeface="Arial"/>
                <a:cs typeface="Arial"/>
              </a:rPr>
              <a:t>COMING: </a:t>
            </a:r>
            <a:r>
              <a:rPr lang="en-GB" sz="1400">
                <a:solidFill>
                  <a:srgbClr val="262626"/>
                </a:solidFill>
                <a:latin typeface="Arial"/>
                <a:cs typeface="Arial"/>
              </a:rPr>
              <a:t>May ’22</a:t>
            </a:r>
            <a:r>
              <a:rPr lang="en-GB" sz="1400">
                <a:latin typeface="Arial"/>
                <a:cs typeface="Arial"/>
              </a:rPr>
              <a:t> – K3x4 172 </a:t>
            </a:r>
            <a:r>
              <a:rPr lang="en-GB" sz="1400" err="1">
                <a:latin typeface="Arial"/>
                <a:cs typeface="Arial"/>
              </a:rPr>
              <a:t>MaxQFP</a:t>
            </a:r>
            <a:r>
              <a:rPr lang="en-GB" sz="1400">
                <a:latin typeface="Arial"/>
                <a:cs typeface="Arial"/>
              </a:rPr>
              <a:t> production devices available </a:t>
            </a:r>
            <a:endParaRPr lang="en-GB" sz="1400"/>
          </a:p>
        </p:txBody>
      </p:sp>
    </p:spTree>
    <p:extLst>
      <p:ext uri="{BB962C8B-B14F-4D97-AF65-F5344CB8AC3E}">
        <p14:creationId xmlns:p14="http://schemas.microsoft.com/office/powerpoint/2010/main" val="18819991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433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292BF6-1FF2-40EB-9378-196D6531B9EE}"/>
              </a:ext>
            </a:extLst>
          </p:cNvPr>
          <p:cNvGrpSpPr/>
          <p:nvPr/>
        </p:nvGrpSpPr>
        <p:grpSpPr>
          <a:xfrm>
            <a:off x="0" y="67958"/>
            <a:ext cx="12192001" cy="6786065"/>
            <a:chOff x="0" y="81886"/>
            <a:chExt cx="12192001" cy="6776114"/>
          </a:xfrm>
        </p:grpSpPr>
        <p:pic>
          <p:nvPicPr>
            <p:cNvPr id="7" name="Picture 6" descr="A picture containing car, purple&#10;&#10;Description automatically generated">
              <a:extLst>
                <a:ext uri="{FF2B5EF4-FFF2-40B4-BE49-F238E27FC236}">
                  <a16:creationId xmlns:a16="http://schemas.microsoft.com/office/drawing/2014/main" id="{88950710-CA41-49EA-8B01-8EBFD1FCA5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27" t="-17693" r="-3375" b="18986"/>
            <a:stretch/>
          </p:blipFill>
          <p:spPr>
            <a:xfrm>
              <a:off x="0" y="81886"/>
              <a:ext cx="10867610" cy="6776114"/>
            </a:xfrm>
            <a:prstGeom prst="rect">
              <a:avLst/>
            </a:prstGeom>
          </p:spPr>
        </p:pic>
        <p:sp>
          <p:nvSpPr>
            <p:cNvPr id="8" name="Rectangle 7">
              <a:extLst>
                <a:ext uri="{FF2B5EF4-FFF2-40B4-BE49-F238E27FC236}">
                  <a16:creationId xmlns:a16="http://schemas.microsoft.com/office/drawing/2014/main" id="{4BF07124-5E2B-4E25-B31C-13F557800D6D}"/>
                </a:ext>
              </a:extLst>
            </p:cNvPr>
            <p:cNvSpPr/>
            <p:nvPr/>
          </p:nvSpPr>
          <p:spPr>
            <a:xfrm>
              <a:off x="8857397" y="81886"/>
              <a:ext cx="3334603" cy="6776114"/>
            </a:xfrm>
            <a:prstGeom prst="rect">
              <a:avLst/>
            </a:prstGeom>
            <a:solidFill>
              <a:srgbClr val="D3DBE7"/>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13" name="Rectangle 12">
              <a:extLst>
                <a:ext uri="{FF2B5EF4-FFF2-40B4-BE49-F238E27FC236}">
                  <a16:creationId xmlns:a16="http://schemas.microsoft.com/office/drawing/2014/main" id="{B6357A85-444E-47F9-88AA-A2C694055678}"/>
                </a:ext>
              </a:extLst>
            </p:cNvPr>
            <p:cNvSpPr/>
            <p:nvPr/>
          </p:nvSpPr>
          <p:spPr>
            <a:xfrm>
              <a:off x="1" y="81886"/>
              <a:ext cx="12192000" cy="1398896"/>
            </a:xfrm>
            <a:prstGeom prst="rect">
              <a:avLst/>
            </a:prstGeom>
            <a:solidFill>
              <a:srgbClr val="D3DBE7"/>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grpSp>
      <p:sp>
        <p:nvSpPr>
          <p:cNvPr id="79" name="Rectangle 78">
            <a:extLst>
              <a:ext uri="{FF2B5EF4-FFF2-40B4-BE49-F238E27FC236}">
                <a16:creationId xmlns:a16="http://schemas.microsoft.com/office/drawing/2014/main" id="{7E07634A-0E37-409A-9887-E0CCA1B63CBA}"/>
              </a:ext>
            </a:extLst>
          </p:cNvPr>
          <p:cNvSpPr/>
          <p:nvPr/>
        </p:nvSpPr>
        <p:spPr>
          <a:xfrm>
            <a:off x="4010025" y="67959"/>
            <a:ext cx="8181975" cy="6790041"/>
          </a:xfrm>
          <a:prstGeom prst="rect">
            <a:avLst/>
          </a:prstGeom>
          <a:gradFill flip="none" rotWithShape="1">
            <a:gsLst>
              <a:gs pos="38000">
                <a:srgbClr val="FFFFFF">
                  <a:alpha val="75000"/>
                </a:srgbClr>
              </a:gs>
              <a:gs pos="0">
                <a:schemeClr val="bg2"/>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12" name="Rectangle 11">
            <a:extLst>
              <a:ext uri="{FF2B5EF4-FFF2-40B4-BE49-F238E27FC236}">
                <a16:creationId xmlns:a16="http://schemas.microsoft.com/office/drawing/2014/main" id="{B7F26CEB-23A8-470A-BC88-D9EFB3A8C373}"/>
              </a:ext>
            </a:extLst>
          </p:cNvPr>
          <p:cNvSpPr/>
          <p:nvPr/>
        </p:nvSpPr>
        <p:spPr>
          <a:xfrm>
            <a:off x="-1" y="67959"/>
            <a:ext cx="5042849" cy="6782090"/>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mj-lt"/>
            </a:endParaRPr>
          </a:p>
        </p:txBody>
      </p:sp>
      <p:sp>
        <p:nvSpPr>
          <p:cNvPr id="10" name="Title 65">
            <a:extLst>
              <a:ext uri="{FF2B5EF4-FFF2-40B4-BE49-F238E27FC236}">
                <a16:creationId xmlns:a16="http://schemas.microsoft.com/office/drawing/2014/main" id="{5D413166-E602-459B-B158-AA799450AED6}"/>
              </a:ext>
            </a:extLst>
          </p:cNvPr>
          <p:cNvSpPr>
            <a:spLocks noGrp="1"/>
          </p:cNvSpPr>
          <p:nvPr>
            <p:ph type="title"/>
          </p:nvPr>
        </p:nvSpPr>
        <p:spPr>
          <a:xfrm>
            <a:off x="566381" y="666548"/>
            <a:ext cx="4270182" cy="654049"/>
          </a:xfrm>
        </p:spPr>
        <p:txBody>
          <a:bodyPr/>
          <a:lstStyle/>
          <a:p>
            <a:r>
              <a:rPr lang="en-US">
                <a:solidFill>
                  <a:schemeClr val="bg2"/>
                </a:solidFill>
              </a:rPr>
              <a:t>S32k3:</a:t>
            </a:r>
            <a:br>
              <a:rPr lang="en-US">
                <a:solidFill>
                  <a:schemeClr val="bg2"/>
                </a:solidFill>
              </a:rPr>
            </a:br>
            <a:r>
              <a:rPr lang="en-US">
                <a:solidFill>
                  <a:schemeClr val="bg2"/>
                </a:solidFill>
              </a:rPr>
              <a:t>expanding the S32 platform</a:t>
            </a:r>
          </a:p>
        </p:txBody>
      </p:sp>
      <p:sp>
        <p:nvSpPr>
          <p:cNvPr id="11" name="TextBox 10">
            <a:extLst>
              <a:ext uri="{FF2B5EF4-FFF2-40B4-BE49-F238E27FC236}">
                <a16:creationId xmlns:a16="http://schemas.microsoft.com/office/drawing/2014/main" id="{663F2187-E368-4295-A5FA-E6333D1F9CE8}"/>
              </a:ext>
            </a:extLst>
          </p:cNvPr>
          <p:cNvSpPr txBox="1"/>
          <p:nvPr/>
        </p:nvSpPr>
        <p:spPr>
          <a:xfrm>
            <a:off x="566381" y="1665144"/>
            <a:ext cx="4222457" cy="4317085"/>
          </a:xfrm>
          <a:prstGeom prst="rect">
            <a:avLst/>
          </a:prstGeom>
          <a:noFill/>
        </p:spPr>
        <p:txBody>
          <a:bodyPr wrap="square" lIns="91440" tIns="45720" rIns="91440" rtlCol="0" anchor="t">
            <a:noAutofit/>
          </a:bodyPr>
          <a:lstStyle/>
          <a:p>
            <a:pPr>
              <a:spcBef>
                <a:spcPts val="600"/>
              </a:spcBef>
            </a:pPr>
            <a:r>
              <a:rPr lang="en-GB" sz="1500" b="1">
                <a:solidFill>
                  <a:schemeClr val="bg2"/>
                </a:solidFill>
                <a:latin typeface="Arial" panose="020B0604020202020204" pitchFamily="34" charset="0"/>
                <a:cs typeface="Arial" panose="020B0604020202020204" pitchFamily="34" charset="0"/>
              </a:rPr>
              <a:t>NXP’s S32 Automotive Platform enables software reuse across multiple applications, </a:t>
            </a:r>
            <a:r>
              <a:rPr lang="en-GB" sz="1500">
                <a:solidFill>
                  <a:schemeClr val="bg2"/>
                </a:solidFill>
                <a:latin typeface="Arial" panose="020B0604020202020204" pitchFamily="34" charset="0"/>
                <a:cs typeface="Arial" panose="020B0604020202020204" pitchFamily="34" charset="0"/>
              </a:rPr>
              <a:t>reducing development complexity and easing the burden for Tier 1s and carmakers</a:t>
            </a:r>
          </a:p>
          <a:p>
            <a:pPr>
              <a:spcBef>
                <a:spcPts val="600"/>
              </a:spcBef>
            </a:pPr>
            <a:endParaRPr lang="en-GB" sz="1500" b="1">
              <a:solidFill>
                <a:schemeClr val="bg2"/>
              </a:solidFill>
              <a:latin typeface="Arial" panose="020B0604020202020204" pitchFamily="34" charset="0"/>
              <a:cs typeface="Arial" panose="020B0604020202020204" pitchFamily="34" charset="0"/>
            </a:endParaRPr>
          </a:p>
          <a:p>
            <a:pPr>
              <a:spcBef>
                <a:spcPts val="600"/>
              </a:spcBef>
            </a:pPr>
            <a:r>
              <a:rPr lang="en-GB" sz="1500" b="1">
                <a:solidFill>
                  <a:schemeClr val="bg2"/>
                </a:solidFill>
                <a:latin typeface="Arial" panose="020B0604020202020204" pitchFamily="34" charset="0"/>
                <a:cs typeface="Arial" panose="020B0604020202020204" pitchFamily="34" charset="0"/>
              </a:rPr>
              <a:t>S32K3 expands</a:t>
            </a:r>
            <a:r>
              <a:rPr lang="en-GB" sz="1500">
                <a:solidFill>
                  <a:schemeClr val="bg2"/>
                </a:solidFill>
                <a:latin typeface="Arial" panose="020B0604020202020204" pitchFamily="34" charset="0"/>
                <a:cs typeface="Arial" panose="020B0604020202020204" pitchFamily="34" charset="0"/>
              </a:rPr>
              <a:t> </a:t>
            </a:r>
            <a:r>
              <a:rPr lang="en-GB" sz="1500" b="1">
                <a:solidFill>
                  <a:schemeClr val="bg2"/>
                </a:solidFill>
                <a:latin typeface="Arial" panose="020B0604020202020204" pitchFamily="34" charset="0"/>
                <a:cs typeface="Arial" panose="020B0604020202020204" pitchFamily="34" charset="0"/>
              </a:rPr>
              <a:t>S32 </a:t>
            </a:r>
            <a:br>
              <a:rPr lang="en-GB" sz="1500" b="1">
                <a:solidFill>
                  <a:schemeClr val="bg2"/>
                </a:solidFill>
                <a:latin typeface="Arial" panose="020B0604020202020204" pitchFamily="34" charset="0"/>
                <a:cs typeface="Arial" panose="020B0604020202020204" pitchFamily="34" charset="0"/>
              </a:rPr>
            </a:br>
            <a:r>
              <a:rPr lang="en-GB" sz="1500">
                <a:solidFill>
                  <a:schemeClr val="bg2"/>
                </a:solidFill>
                <a:latin typeface="Arial" panose="020B0604020202020204" pitchFamily="34" charset="0"/>
                <a:cs typeface="Arial" panose="020B0604020202020204" pitchFamily="34" charset="0"/>
              </a:rPr>
              <a:t>into zone control and edge nodes</a:t>
            </a:r>
          </a:p>
          <a:p>
            <a:pPr>
              <a:spcBef>
                <a:spcPts val="600"/>
              </a:spcBef>
            </a:pPr>
            <a:endParaRPr lang="en-GB" sz="300">
              <a:solidFill>
                <a:schemeClr val="bg2"/>
              </a:solidFill>
              <a:latin typeface="Arial" panose="020B0604020202020204" pitchFamily="34" charset="0"/>
              <a:cs typeface="Arial" panose="020B0604020202020204" pitchFamily="34" charset="0"/>
            </a:endParaRPr>
          </a:p>
          <a:p>
            <a:pPr>
              <a:spcBef>
                <a:spcPts val="600"/>
              </a:spcBef>
            </a:pPr>
            <a:endParaRPr lang="en-GB" sz="300">
              <a:solidFill>
                <a:schemeClr val="bg2"/>
              </a:solidFill>
              <a:latin typeface="Arial" panose="020B0604020202020204" pitchFamily="34" charset="0"/>
              <a:cs typeface="Arial" panose="020B0604020202020204" pitchFamily="34" charset="0"/>
            </a:endParaRPr>
          </a:p>
          <a:p>
            <a:pPr>
              <a:spcBef>
                <a:spcPts val="600"/>
              </a:spcBef>
            </a:pPr>
            <a:r>
              <a:rPr lang="en-GB" sz="1500" b="1">
                <a:solidFill>
                  <a:schemeClr val="bg2"/>
                </a:solidFill>
                <a:latin typeface="Arial" panose="020B0604020202020204" pitchFamily="34" charset="0"/>
                <a:cs typeface="Arial" panose="020B0604020202020204" pitchFamily="34" charset="0"/>
              </a:rPr>
              <a:t>Extends S32K family into new applications: </a:t>
            </a:r>
          </a:p>
          <a:p>
            <a:pPr marL="0" lvl="1">
              <a:spcBef>
                <a:spcPts val="600"/>
              </a:spcBef>
            </a:pPr>
            <a:r>
              <a:rPr lang="en-GB" sz="1600">
                <a:solidFill>
                  <a:schemeClr val="bg2"/>
                </a:solidFill>
                <a:latin typeface="Arial" panose="020B0604020202020204" pitchFamily="34" charset="0"/>
                <a:cs typeface="Arial" panose="020B0604020202020204" pitchFamily="34" charset="0"/>
              </a:rPr>
              <a:t>· Advanced Body Electronics</a:t>
            </a:r>
          </a:p>
          <a:p>
            <a:pPr marL="0" lvl="1">
              <a:spcBef>
                <a:spcPts val="600"/>
              </a:spcBef>
            </a:pPr>
            <a:r>
              <a:rPr lang="en-GB" sz="1600">
                <a:solidFill>
                  <a:schemeClr val="bg2"/>
                </a:solidFill>
                <a:latin typeface="Arial" panose="020B0604020202020204" pitchFamily="34" charset="0"/>
                <a:cs typeface="Arial" panose="020B0604020202020204" pitchFamily="34" charset="0"/>
              </a:rPr>
              <a:t>· Battery Management</a:t>
            </a:r>
          </a:p>
          <a:p>
            <a:pPr marL="0" lvl="1">
              <a:spcBef>
                <a:spcPts val="600"/>
              </a:spcBef>
            </a:pPr>
            <a:r>
              <a:rPr lang="en-GB" sz="1600">
                <a:solidFill>
                  <a:schemeClr val="bg2"/>
                </a:solidFill>
                <a:latin typeface="Arial" panose="020B0604020202020204" pitchFamily="34" charset="0"/>
                <a:cs typeface="Arial" panose="020B0604020202020204" pitchFamily="34" charset="0"/>
              </a:rPr>
              <a:t>· Zone Control</a:t>
            </a:r>
          </a:p>
          <a:p>
            <a:pPr marL="0" lvl="1">
              <a:spcBef>
                <a:spcPts val="600"/>
              </a:spcBef>
            </a:pPr>
            <a:endParaRPr lang="en-GB" sz="1300">
              <a:solidFill>
                <a:schemeClr val="bg2"/>
              </a:solidFill>
              <a:latin typeface="Arial" panose="020B0604020202020204" pitchFamily="34" charset="0"/>
              <a:cs typeface="Arial" panose="020B0604020202020204" pitchFamily="34" charset="0"/>
            </a:endParaRPr>
          </a:p>
          <a:p>
            <a:pPr marL="0" lvl="1">
              <a:spcBef>
                <a:spcPts val="600"/>
              </a:spcBef>
            </a:pPr>
            <a:endParaRPr lang="en-GB" sz="1300">
              <a:solidFill>
                <a:schemeClr val="bg2"/>
              </a:solidFill>
              <a:latin typeface="Arial" panose="020B0604020202020204" pitchFamily="34" charset="0"/>
              <a:cs typeface="Arial" panose="020B0604020202020204" pitchFamily="34" charset="0"/>
            </a:endParaRPr>
          </a:p>
          <a:p>
            <a:pPr>
              <a:spcBef>
                <a:spcPts val="600"/>
              </a:spcBef>
            </a:pPr>
            <a:endParaRPr lang="en-GB" sz="1400">
              <a:solidFill>
                <a:schemeClr val="bg2"/>
              </a:solidFill>
              <a:latin typeface="Arial" panose="020B0604020202020204" pitchFamily="34" charset="0"/>
              <a:cs typeface="Arial" panose="020B0604020202020204" pitchFamily="34" charset="0"/>
            </a:endParaRPr>
          </a:p>
          <a:p>
            <a:pPr algn="l">
              <a:spcBef>
                <a:spcPts val="600"/>
              </a:spcBef>
            </a:pPr>
            <a:endParaRPr lang="en-GB" sz="1400">
              <a:solidFill>
                <a:schemeClr val="bg2"/>
              </a:solidFill>
              <a:latin typeface="Arial" panose="020B0604020202020204" pitchFamily="34" charset="0"/>
              <a:cs typeface="Arial" panose="020B0604020202020204" pitchFamily="34" charset="0"/>
            </a:endParaRPr>
          </a:p>
          <a:p>
            <a:pPr algn="l">
              <a:spcBef>
                <a:spcPts val="600"/>
              </a:spcBef>
            </a:pPr>
            <a:endParaRPr lang="en-GB" sz="1700">
              <a:solidFill>
                <a:schemeClr val="bg2"/>
              </a:solidFill>
              <a:latin typeface="Arial" panose="020B0604020202020204" pitchFamily="34" charset="0"/>
              <a:cs typeface="Arial" panose="020B0604020202020204" pitchFamily="34" charset="0"/>
            </a:endParaRPr>
          </a:p>
        </p:txBody>
      </p:sp>
      <p:grpSp>
        <p:nvGrpSpPr>
          <p:cNvPr id="94" name="Group 93">
            <a:extLst>
              <a:ext uri="{FF2B5EF4-FFF2-40B4-BE49-F238E27FC236}">
                <a16:creationId xmlns:a16="http://schemas.microsoft.com/office/drawing/2014/main" id="{D38609D2-3E94-4010-8B35-539640965645}"/>
              </a:ext>
            </a:extLst>
          </p:cNvPr>
          <p:cNvGrpSpPr/>
          <p:nvPr/>
        </p:nvGrpSpPr>
        <p:grpSpPr>
          <a:xfrm>
            <a:off x="10948894" y="6196662"/>
            <a:ext cx="883229" cy="318138"/>
            <a:chOff x="271463" y="2852738"/>
            <a:chExt cx="3190876" cy="1149350"/>
          </a:xfrm>
        </p:grpSpPr>
        <p:sp>
          <p:nvSpPr>
            <p:cNvPr id="95" name="Freeform 6">
              <a:extLst>
                <a:ext uri="{FF2B5EF4-FFF2-40B4-BE49-F238E27FC236}">
                  <a16:creationId xmlns:a16="http://schemas.microsoft.com/office/drawing/2014/main" id="{005FF7CA-CD38-4BCB-8D14-B34D996C2347}"/>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Freeform 7">
              <a:extLst>
                <a:ext uri="{FF2B5EF4-FFF2-40B4-BE49-F238E27FC236}">
                  <a16:creationId xmlns:a16="http://schemas.microsoft.com/office/drawing/2014/main" id="{50CC10C0-A10A-4F33-B4D8-87379148D011}"/>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8">
              <a:extLst>
                <a:ext uri="{FF2B5EF4-FFF2-40B4-BE49-F238E27FC236}">
                  <a16:creationId xmlns:a16="http://schemas.microsoft.com/office/drawing/2014/main" id="{00D687BB-B4C9-42BA-BD2E-C333D81819B5}"/>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Freeform 9">
              <a:extLst>
                <a:ext uri="{FF2B5EF4-FFF2-40B4-BE49-F238E27FC236}">
                  <a16:creationId xmlns:a16="http://schemas.microsoft.com/office/drawing/2014/main" id="{ABE611C7-7A5B-435A-9A26-02B20422EE72}"/>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10">
              <a:extLst>
                <a:ext uri="{FF2B5EF4-FFF2-40B4-BE49-F238E27FC236}">
                  <a16:creationId xmlns:a16="http://schemas.microsoft.com/office/drawing/2014/main" id="{15B9B06E-65BD-4FD7-9892-CB3B3BC35863}"/>
                </a:ext>
              </a:extLst>
            </p:cNvPr>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E0437F43-9AF9-468A-8B10-3E196B72D492}"/>
              </a:ext>
            </a:extLst>
          </p:cNvPr>
          <p:cNvGrpSpPr/>
          <p:nvPr/>
        </p:nvGrpSpPr>
        <p:grpSpPr>
          <a:xfrm>
            <a:off x="5369621" y="691764"/>
            <a:ext cx="6400638" cy="4697184"/>
            <a:chOff x="5248752" y="722332"/>
            <a:chExt cx="6642376" cy="4874587"/>
          </a:xfrm>
        </p:grpSpPr>
        <p:sp>
          <p:nvSpPr>
            <p:cNvPr id="43" name="Rectangle 42">
              <a:extLst>
                <a:ext uri="{FF2B5EF4-FFF2-40B4-BE49-F238E27FC236}">
                  <a16:creationId xmlns:a16="http://schemas.microsoft.com/office/drawing/2014/main" id="{E9DDCD7E-1D49-48A5-A420-8E5144085CA2}"/>
                </a:ext>
              </a:extLst>
            </p:cNvPr>
            <p:cNvSpPr/>
            <p:nvPr/>
          </p:nvSpPr>
          <p:spPr>
            <a:xfrm>
              <a:off x="5248752" y="2094361"/>
              <a:ext cx="676096" cy="406507"/>
            </a:xfrm>
            <a:prstGeom prst="rect">
              <a:avLst/>
            </a:prstGeom>
            <a:solidFill>
              <a:schemeClr val="tx2">
                <a:lumMod val="75000"/>
              </a:schemeClr>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solidFill>
                    <a:schemeClr val="bg2"/>
                  </a:solidFill>
                  <a:effectLst/>
                  <a:uLnTx/>
                  <a:uFillTx/>
                  <a:latin typeface="Arial"/>
                  <a:ea typeface="+mn-ea"/>
                  <a:cs typeface="+mn-cs"/>
                </a:rPr>
                <a:t>Engine </a:t>
              </a:r>
              <a:br>
                <a:rPr kumimoji="0" lang="en-US" sz="700" i="0" u="none" strike="noStrike" kern="0" cap="none" spc="0" normalizeH="0" baseline="0" noProof="0">
                  <a:ln>
                    <a:noFill/>
                  </a:ln>
                  <a:solidFill>
                    <a:schemeClr val="bg2"/>
                  </a:solidFill>
                  <a:effectLst/>
                  <a:uLnTx/>
                  <a:uFillTx/>
                  <a:latin typeface="Arial"/>
                  <a:ea typeface="+mn-ea"/>
                  <a:cs typeface="+mn-cs"/>
                </a:rPr>
              </a:br>
              <a:r>
                <a:rPr kumimoji="0" lang="en-US" sz="700" i="0" u="none" strike="noStrike" kern="0" cap="none" spc="0" normalizeH="0" baseline="0" noProof="0">
                  <a:ln>
                    <a:noFill/>
                  </a:ln>
                  <a:solidFill>
                    <a:schemeClr val="bg2"/>
                  </a:solidFill>
                  <a:effectLst/>
                  <a:uLnTx/>
                  <a:uFillTx/>
                  <a:latin typeface="Arial"/>
                  <a:ea typeface="+mn-ea"/>
                  <a:cs typeface="+mn-cs"/>
                </a:rPr>
                <a:t>Control</a:t>
              </a:r>
            </a:p>
          </p:txBody>
        </p:sp>
        <p:grpSp>
          <p:nvGrpSpPr>
            <p:cNvPr id="102" name="Group 101">
              <a:extLst>
                <a:ext uri="{FF2B5EF4-FFF2-40B4-BE49-F238E27FC236}">
                  <a16:creationId xmlns:a16="http://schemas.microsoft.com/office/drawing/2014/main" id="{033C0F71-BBCC-4A73-A3A7-A5781A03F819}"/>
                </a:ext>
              </a:extLst>
            </p:cNvPr>
            <p:cNvGrpSpPr/>
            <p:nvPr/>
          </p:nvGrpSpPr>
          <p:grpSpPr>
            <a:xfrm>
              <a:off x="5673058" y="722332"/>
              <a:ext cx="6218070" cy="4874587"/>
              <a:chOff x="5673058" y="722332"/>
              <a:chExt cx="6218070" cy="4874587"/>
            </a:xfrm>
          </p:grpSpPr>
          <p:cxnSp>
            <p:nvCxnSpPr>
              <p:cNvPr id="24" name="Straight Connector 23">
                <a:extLst>
                  <a:ext uri="{FF2B5EF4-FFF2-40B4-BE49-F238E27FC236}">
                    <a16:creationId xmlns:a16="http://schemas.microsoft.com/office/drawing/2014/main" id="{752577FC-A54B-40D1-9243-F92765120FD5}"/>
                  </a:ext>
                </a:extLst>
              </p:cNvPr>
              <p:cNvCxnSpPr/>
              <p:nvPr/>
            </p:nvCxnSpPr>
            <p:spPr>
              <a:xfrm>
                <a:off x="8853253" y="864748"/>
                <a:ext cx="0" cy="462278"/>
              </a:xfrm>
              <a:prstGeom prst="line">
                <a:avLst/>
              </a:prstGeom>
              <a:noFill/>
              <a:ln w="9525" cap="flat" cmpd="sng" algn="ctr">
                <a:solidFill>
                  <a:schemeClr val="tx1"/>
                </a:solidFill>
                <a:prstDash val="solid"/>
              </a:ln>
              <a:effectLst/>
            </p:spPr>
          </p:cxnSp>
          <p:cxnSp>
            <p:nvCxnSpPr>
              <p:cNvPr id="26" name="Straight Connector 25">
                <a:extLst>
                  <a:ext uri="{FF2B5EF4-FFF2-40B4-BE49-F238E27FC236}">
                    <a16:creationId xmlns:a16="http://schemas.microsoft.com/office/drawing/2014/main" id="{30430A54-CAE3-433A-839B-792501141F2E}"/>
                  </a:ext>
                </a:extLst>
              </p:cNvPr>
              <p:cNvCxnSpPr>
                <a:cxnSpLocks/>
              </p:cNvCxnSpPr>
              <p:nvPr/>
            </p:nvCxnSpPr>
            <p:spPr>
              <a:xfrm>
                <a:off x="9569055" y="1319639"/>
                <a:ext cx="0" cy="692424"/>
              </a:xfrm>
              <a:prstGeom prst="line">
                <a:avLst/>
              </a:prstGeom>
              <a:noFill/>
              <a:ln w="9525" cap="flat" cmpd="sng" algn="ctr">
                <a:solidFill>
                  <a:schemeClr val="tx1"/>
                </a:solidFill>
                <a:prstDash val="solid"/>
              </a:ln>
              <a:effectLst/>
            </p:spPr>
          </p:cxnSp>
          <p:cxnSp>
            <p:nvCxnSpPr>
              <p:cNvPr id="29" name="Straight Connector 28">
                <a:extLst>
                  <a:ext uri="{FF2B5EF4-FFF2-40B4-BE49-F238E27FC236}">
                    <a16:creationId xmlns:a16="http://schemas.microsoft.com/office/drawing/2014/main" id="{BEA43D38-6F7B-424C-BCF6-F190BF2606CD}"/>
                  </a:ext>
                </a:extLst>
              </p:cNvPr>
              <p:cNvCxnSpPr>
                <a:cxnSpLocks/>
              </p:cNvCxnSpPr>
              <p:nvPr/>
            </p:nvCxnSpPr>
            <p:spPr>
              <a:xfrm>
                <a:off x="11126717" y="1737127"/>
                <a:ext cx="0" cy="3291092"/>
              </a:xfrm>
              <a:prstGeom prst="line">
                <a:avLst/>
              </a:prstGeom>
              <a:noFill/>
              <a:ln w="9525" cap="flat" cmpd="sng" algn="ctr">
                <a:solidFill>
                  <a:schemeClr val="tx1"/>
                </a:solidFill>
                <a:prstDash val="solid"/>
              </a:ln>
              <a:effectLst/>
            </p:spPr>
          </p:cxnSp>
          <p:sp>
            <p:nvSpPr>
              <p:cNvPr id="30" name="Rectangle 29">
                <a:extLst>
                  <a:ext uri="{FF2B5EF4-FFF2-40B4-BE49-F238E27FC236}">
                    <a16:creationId xmlns:a16="http://schemas.microsoft.com/office/drawing/2014/main" id="{BDB7F62B-0E65-44AE-9862-76ACD51074EC}"/>
                  </a:ext>
                </a:extLst>
              </p:cNvPr>
              <p:cNvSpPr/>
              <p:nvPr/>
            </p:nvSpPr>
            <p:spPr>
              <a:xfrm>
                <a:off x="6080893" y="722332"/>
                <a:ext cx="5544720" cy="430633"/>
              </a:xfrm>
              <a:prstGeom prst="rect">
                <a:avLst/>
              </a:prstGeom>
              <a:pattFill prst="wdUpDiag">
                <a:fgClr>
                  <a:srgbClr val="6BB8E7"/>
                </a:fgClr>
                <a:bgClr>
                  <a:srgbClr val="49A8E3"/>
                </a:bgClr>
              </a:patt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2"/>
                    </a:solidFill>
                    <a:effectLst/>
                    <a:uLnTx/>
                    <a:uFillTx/>
                    <a:latin typeface="Arial"/>
                    <a:ea typeface="+mn-ea"/>
                    <a:cs typeface="+mn-cs"/>
                  </a:rPr>
                  <a:t>Gateway</a:t>
                </a:r>
              </a:p>
            </p:txBody>
          </p:sp>
          <p:sp>
            <p:nvSpPr>
              <p:cNvPr id="23" name="Right Bracket 22">
                <a:extLst>
                  <a:ext uri="{FF2B5EF4-FFF2-40B4-BE49-F238E27FC236}">
                    <a16:creationId xmlns:a16="http://schemas.microsoft.com/office/drawing/2014/main" id="{8D4561C6-5E4D-42D9-A5E0-D290704E5823}"/>
                  </a:ext>
                </a:extLst>
              </p:cNvPr>
              <p:cNvSpPr/>
              <p:nvPr/>
            </p:nvSpPr>
            <p:spPr>
              <a:xfrm rot="16200000">
                <a:off x="8622818" y="-1011555"/>
                <a:ext cx="172708" cy="4835095"/>
              </a:xfrm>
              <a:prstGeom prst="rightBracket">
                <a:avLst>
                  <a:gd name="adj" fmla="val 75514"/>
                </a:avLst>
              </a:prstGeom>
              <a:noFill/>
              <a:ln w="952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i="0" u="none" strike="noStrike" kern="0" cap="none" spc="0" normalizeH="0" baseline="0" noProof="0">
                  <a:ln>
                    <a:noFill/>
                  </a:ln>
                  <a:solidFill>
                    <a:prstClr val="white"/>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02E7D1FF-7A3E-416B-BA6F-D1804290E666}"/>
                  </a:ext>
                </a:extLst>
              </p:cNvPr>
              <p:cNvCxnSpPr>
                <a:cxnSpLocks/>
              </p:cNvCxnSpPr>
              <p:nvPr/>
            </p:nvCxnSpPr>
            <p:spPr>
              <a:xfrm flipH="1">
                <a:off x="7986178" y="1311224"/>
                <a:ext cx="3647" cy="710926"/>
              </a:xfrm>
              <a:prstGeom prst="line">
                <a:avLst/>
              </a:prstGeom>
              <a:noFill/>
              <a:ln w="9525" cap="flat" cmpd="sng" algn="ctr">
                <a:solidFill>
                  <a:schemeClr val="tx1"/>
                </a:solidFill>
                <a:prstDash val="solid"/>
              </a:ln>
              <a:effectLst/>
            </p:spPr>
          </p:cxnSp>
          <p:cxnSp>
            <p:nvCxnSpPr>
              <p:cNvPr id="27" name="Straight Connector 26">
                <a:extLst>
                  <a:ext uri="{FF2B5EF4-FFF2-40B4-BE49-F238E27FC236}">
                    <a16:creationId xmlns:a16="http://schemas.microsoft.com/office/drawing/2014/main" id="{8C3FA142-89E5-4B1F-A45A-FA05733690F7}"/>
                  </a:ext>
                </a:extLst>
              </p:cNvPr>
              <p:cNvCxnSpPr/>
              <p:nvPr/>
            </p:nvCxnSpPr>
            <p:spPr>
              <a:xfrm>
                <a:off x="6291624" y="1628186"/>
                <a:ext cx="0" cy="385765"/>
              </a:xfrm>
              <a:prstGeom prst="line">
                <a:avLst/>
              </a:prstGeom>
              <a:noFill/>
              <a:ln w="9525" cap="flat" cmpd="sng" algn="ctr">
                <a:solidFill>
                  <a:schemeClr val="tx1"/>
                </a:solidFill>
                <a:prstDash val="solid"/>
              </a:ln>
              <a:effectLst/>
            </p:spPr>
          </p:cxnSp>
          <p:sp>
            <p:nvSpPr>
              <p:cNvPr id="31" name="Rectangle 30">
                <a:extLst>
                  <a:ext uri="{FF2B5EF4-FFF2-40B4-BE49-F238E27FC236}">
                    <a16:creationId xmlns:a16="http://schemas.microsoft.com/office/drawing/2014/main" id="{F1E45998-ED36-440C-A109-B85B70684F60}"/>
                  </a:ext>
                </a:extLst>
              </p:cNvPr>
              <p:cNvSpPr/>
              <p:nvPr/>
            </p:nvSpPr>
            <p:spPr>
              <a:xfrm>
                <a:off x="5766995" y="1465513"/>
                <a:ext cx="1098223" cy="430633"/>
              </a:xfrm>
              <a:prstGeom prst="rect">
                <a:avLst/>
              </a:prstGeom>
              <a:solidFill>
                <a:srgbClr val="2290D4"/>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chemeClr val="bg2"/>
                    </a:solidFill>
                    <a:effectLst/>
                    <a:uLnTx/>
                    <a:uFillTx/>
                    <a:latin typeface="Arial"/>
                    <a:ea typeface="+mn-ea"/>
                    <a:cs typeface="+mn-cs"/>
                  </a:rPr>
                  <a:t>Powertrain/</a:t>
                </a:r>
                <a:br>
                  <a:rPr kumimoji="0" lang="en-US" sz="1000" i="0" u="none" strike="noStrike" kern="0" cap="none" spc="0" normalizeH="0" baseline="0" noProof="0">
                    <a:ln>
                      <a:noFill/>
                    </a:ln>
                    <a:solidFill>
                      <a:schemeClr val="bg2"/>
                    </a:solidFill>
                    <a:effectLst/>
                    <a:uLnTx/>
                    <a:uFillTx/>
                    <a:latin typeface="Arial"/>
                    <a:ea typeface="+mn-ea"/>
                    <a:cs typeface="+mn-cs"/>
                  </a:rPr>
                </a:br>
                <a:r>
                  <a:rPr kumimoji="0" lang="en-US" sz="1000" i="0" u="none" strike="noStrike" kern="0" cap="none" spc="0" normalizeH="0" baseline="0" noProof="0">
                    <a:ln>
                      <a:noFill/>
                    </a:ln>
                    <a:solidFill>
                      <a:schemeClr val="bg2"/>
                    </a:solidFill>
                    <a:effectLst/>
                    <a:uLnTx/>
                    <a:uFillTx/>
                    <a:latin typeface="Arial"/>
                    <a:ea typeface="+mn-ea"/>
                    <a:cs typeface="+mn-cs"/>
                  </a:rPr>
                  <a:t>Chassis</a:t>
                </a:r>
              </a:p>
            </p:txBody>
          </p:sp>
          <p:sp>
            <p:nvSpPr>
              <p:cNvPr id="32" name="Rectangle 31">
                <a:extLst>
                  <a:ext uri="{FF2B5EF4-FFF2-40B4-BE49-F238E27FC236}">
                    <a16:creationId xmlns:a16="http://schemas.microsoft.com/office/drawing/2014/main" id="{DE91903A-5DE4-4F36-AA2A-177A40EF10D0}"/>
                  </a:ext>
                </a:extLst>
              </p:cNvPr>
              <p:cNvSpPr/>
              <p:nvPr/>
            </p:nvSpPr>
            <p:spPr>
              <a:xfrm>
                <a:off x="7455844" y="1460240"/>
                <a:ext cx="1098223" cy="430633"/>
              </a:xfrm>
              <a:prstGeom prst="rect">
                <a:avLst/>
              </a:prstGeom>
              <a:solidFill>
                <a:schemeClr val="accent2"/>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chemeClr val="bg2"/>
                    </a:solidFill>
                    <a:effectLst/>
                    <a:uLnTx/>
                    <a:uFillTx/>
                    <a:latin typeface="Arial"/>
                    <a:ea typeface="+mn-ea"/>
                    <a:cs typeface="+mn-cs"/>
                  </a:rPr>
                  <a:t>Infotainment</a:t>
                </a:r>
              </a:p>
            </p:txBody>
          </p:sp>
          <p:sp>
            <p:nvSpPr>
              <p:cNvPr id="33" name="Rectangle 32">
                <a:extLst>
                  <a:ext uri="{FF2B5EF4-FFF2-40B4-BE49-F238E27FC236}">
                    <a16:creationId xmlns:a16="http://schemas.microsoft.com/office/drawing/2014/main" id="{041F089F-FDC2-410B-BF79-74AA0BC0654A}"/>
                  </a:ext>
                </a:extLst>
              </p:cNvPr>
              <p:cNvSpPr/>
              <p:nvPr/>
            </p:nvSpPr>
            <p:spPr>
              <a:xfrm>
                <a:off x="9019944" y="1460240"/>
                <a:ext cx="1098223" cy="430633"/>
              </a:xfrm>
              <a:prstGeom prst="rect">
                <a:avLst/>
              </a:prstGeom>
              <a:solidFill>
                <a:schemeClr val="accent3"/>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chemeClr val="bg2"/>
                    </a:solidFill>
                    <a:effectLst/>
                    <a:uLnTx/>
                    <a:uFillTx/>
                    <a:latin typeface="Arial"/>
                    <a:ea typeface="+mn-ea"/>
                    <a:cs typeface="+mn-cs"/>
                  </a:rPr>
                  <a:t>ADAS</a:t>
                </a:r>
              </a:p>
            </p:txBody>
          </p:sp>
          <p:sp>
            <p:nvSpPr>
              <p:cNvPr id="34" name="Rectangle 33">
                <a:extLst>
                  <a:ext uri="{FF2B5EF4-FFF2-40B4-BE49-F238E27FC236}">
                    <a16:creationId xmlns:a16="http://schemas.microsoft.com/office/drawing/2014/main" id="{E4E16B61-1C6D-4A03-9F70-006677B40C12}"/>
                  </a:ext>
                </a:extLst>
              </p:cNvPr>
              <p:cNvSpPr/>
              <p:nvPr/>
            </p:nvSpPr>
            <p:spPr>
              <a:xfrm>
                <a:off x="10561855" y="1465513"/>
                <a:ext cx="1098223" cy="430633"/>
              </a:xfrm>
              <a:prstGeom prst="rect">
                <a:avLst/>
              </a:prstGeom>
              <a:solidFill>
                <a:schemeClr val="accent4"/>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chemeClr val="bg2"/>
                    </a:solidFill>
                    <a:effectLst/>
                    <a:uLnTx/>
                    <a:uFillTx/>
                    <a:latin typeface="Arial"/>
                    <a:ea typeface="+mn-ea"/>
                    <a:cs typeface="+mn-cs"/>
                  </a:rPr>
                  <a:t>Body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chemeClr val="bg2"/>
                    </a:solidFill>
                    <a:effectLst/>
                    <a:uLnTx/>
                    <a:uFillTx/>
                    <a:latin typeface="Arial"/>
                    <a:ea typeface="+mn-ea"/>
                    <a:cs typeface="+mn-cs"/>
                  </a:rPr>
                  <a:t>Comfort</a:t>
                </a:r>
              </a:p>
            </p:txBody>
          </p:sp>
          <p:sp>
            <p:nvSpPr>
              <p:cNvPr id="40" name="Right Bracket 39">
                <a:extLst>
                  <a:ext uri="{FF2B5EF4-FFF2-40B4-BE49-F238E27FC236}">
                    <a16:creationId xmlns:a16="http://schemas.microsoft.com/office/drawing/2014/main" id="{BAC39E70-82D5-477E-BB97-633341B2019C}"/>
                  </a:ext>
                </a:extLst>
              </p:cNvPr>
              <p:cNvSpPr/>
              <p:nvPr/>
            </p:nvSpPr>
            <p:spPr>
              <a:xfrm rot="16200000">
                <a:off x="6074822" y="1612946"/>
                <a:ext cx="105430" cy="908957"/>
              </a:xfrm>
              <a:prstGeom prst="rightBracket">
                <a:avLst>
                  <a:gd name="adj" fmla="val 75514"/>
                </a:avLst>
              </a:prstGeom>
              <a:noFill/>
              <a:ln w="952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i="0" u="none" strike="noStrike" kern="0" cap="none" spc="0" normalizeH="0" baseline="0" noProof="0">
                  <a:ln>
                    <a:noFill/>
                  </a:ln>
                  <a:solidFill>
                    <a:prstClr val="white"/>
                  </a:solidFill>
                  <a:effectLst/>
                  <a:uLnTx/>
                  <a:uFillTx/>
                  <a:latin typeface="Arial"/>
                  <a:ea typeface="+mn-ea"/>
                  <a:cs typeface="+mn-cs"/>
                </a:endParaRPr>
              </a:p>
            </p:txBody>
          </p:sp>
          <p:sp>
            <p:nvSpPr>
              <p:cNvPr id="41" name="Right Bracket 40">
                <a:extLst>
                  <a:ext uri="{FF2B5EF4-FFF2-40B4-BE49-F238E27FC236}">
                    <a16:creationId xmlns:a16="http://schemas.microsoft.com/office/drawing/2014/main" id="{B16E8843-A8CC-49F8-90F2-D0DFAB196E61}"/>
                  </a:ext>
                </a:extLst>
              </p:cNvPr>
              <p:cNvSpPr/>
              <p:nvPr/>
            </p:nvSpPr>
            <p:spPr>
              <a:xfrm rot="16200000">
                <a:off x="7882476" y="1223657"/>
                <a:ext cx="127007" cy="1709111"/>
              </a:xfrm>
              <a:prstGeom prst="rightBracket">
                <a:avLst>
                  <a:gd name="adj" fmla="val 75514"/>
                </a:avLst>
              </a:prstGeom>
              <a:noFill/>
              <a:ln w="952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i="0" u="none" strike="noStrike" kern="0" cap="none" spc="0" normalizeH="0" baseline="0" noProof="0">
                  <a:ln>
                    <a:noFill/>
                  </a:ln>
                  <a:solidFill>
                    <a:prstClr val="white"/>
                  </a:solidFill>
                  <a:effectLst/>
                  <a:uLnTx/>
                  <a:uFillTx/>
                  <a:latin typeface="Arial"/>
                  <a:ea typeface="+mn-ea"/>
                  <a:cs typeface="+mn-cs"/>
                </a:endParaRPr>
              </a:p>
            </p:txBody>
          </p:sp>
          <p:sp>
            <p:nvSpPr>
              <p:cNvPr id="42" name="Right Bracket 41">
                <a:extLst>
                  <a:ext uri="{FF2B5EF4-FFF2-40B4-BE49-F238E27FC236}">
                    <a16:creationId xmlns:a16="http://schemas.microsoft.com/office/drawing/2014/main" id="{68FE9925-5D30-4CFC-A620-24F201A380DE}"/>
                  </a:ext>
                </a:extLst>
              </p:cNvPr>
              <p:cNvSpPr/>
              <p:nvPr/>
            </p:nvSpPr>
            <p:spPr>
              <a:xfrm rot="16200000">
                <a:off x="9499539" y="1708014"/>
                <a:ext cx="127007" cy="740395"/>
              </a:xfrm>
              <a:prstGeom prst="rightBracket">
                <a:avLst>
                  <a:gd name="adj" fmla="val 75514"/>
                </a:avLst>
              </a:prstGeom>
              <a:noFill/>
              <a:ln w="9525" cap="flat" cmpd="sng" algn="ctr">
                <a:solidFill>
                  <a:schemeClr val="tx1"/>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i="0" u="none" strike="noStrike" kern="0" cap="none" spc="0" normalizeH="0" baseline="0" noProof="0">
                  <a:ln>
                    <a:noFill/>
                  </a:ln>
                  <a:solidFill>
                    <a:prstClr val="white"/>
                  </a:solidFill>
                  <a:effectLst/>
                  <a:uLnTx/>
                  <a:uFillTx/>
                  <a:latin typeface="Arial"/>
                  <a:ea typeface="+mn-ea"/>
                  <a:cs typeface="+mn-cs"/>
                </a:endParaRPr>
              </a:p>
            </p:txBody>
          </p:sp>
          <p:cxnSp>
            <p:nvCxnSpPr>
              <p:cNvPr id="67" name="Straight Connector 66">
                <a:extLst>
                  <a:ext uri="{FF2B5EF4-FFF2-40B4-BE49-F238E27FC236}">
                    <a16:creationId xmlns:a16="http://schemas.microsoft.com/office/drawing/2014/main" id="{D829B578-3F27-4DA9-872C-790C2FAE5A1B}"/>
                  </a:ext>
                </a:extLst>
              </p:cNvPr>
              <p:cNvCxnSpPr>
                <a:cxnSpLocks/>
              </p:cNvCxnSpPr>
              <p:nvPr/>
            </p:nvCxnSpPr>
            <p:spPr>
              <a:xfrm>
                <a:off x="6582013" y="2126102"/>
                <a:ext cx="0" cy="1960422"/>
              </a:xfrm>
              <a:prstGeom prst="line">
                <a:avLst/>
              </a:prstGeom>
              <a:noFill/>
              <a:ln w="9525" cap="flat" cmpd="sng" algn="ctr">
                <a:solidFill>
                  <a:schemeClr val="tx1"/>
                </a:solidFill>
                <a:prstDash val="solid"/>
              </a:ln>
              <a:effectLst/>
            </p:spPr>
          </p:cxnSp>
          <p:cxnSp>
            <p:nvCxnSpPr>
              <p:cNvPr id="68" name="Straight Connector 67">
                <a:extLst>
                  <a:ext uri="{FF2B5EF4-FFF2-40B4-BE49-F238E27FC236}">
                    <a16:creationId xmlns:a16="http://schemas.microsoft.com/office/drawing/2014/main" id="{CD8F3749-2A1F-41AA-87DD-DB97791851FD}"/>
                  </a:ext>
                </a:extLst>
              </p:cNvPr>
              <p:cNvCxnSpPr>
                <a:cxnSpLocks/>
              </p:cNvCxnSpPr>
              <p:nvPr/>
            </p:nvCxnSpPr>
            <p:spPr>
              <a:xfrm>
                <a:off x="7089785" y="2141717"/>
                <a:ext cx="0" cy="641445"/>
              </a:xfrm>
              <a:prstGeom prst="line">
                <a:avLst/>
              </a:prstGeom>
              <a:noFill/>
              <a:ln w="9525" cap="flat" cmpd="sng" algn="ctr">
                <a:solidFill>
                  <a:schemeClr val="tx1"/>
                </a:solidFill>
                <a:prstDash val="solid"/>
              </a:ln>
              <a:effectLst/>
            </p:spPr>
          </p:cxnSp>
          <p:cxnSp>
            <p:nvCxnSpPr>
              <p:cNvPr id="69" name="Straight Connector 68">
                <a:extLst>
                  <a:ext uri="{FF2B5EF4-FFF2-40B4-BE49-F238E27FC236}">
                    <a16:creationId xmlns:a16="http://schemas.microsoft.com/office/drawing/2014/main" id="{7F50EB10-4615-43CB-A941-33F285EEB323}"/>
                  </a:ext>
                </a:extLst>
              </p:cNvPr>
              <p:cNvCxnSpPr>
                <a:cxnSpLocks/>
              </p:cNvCxnSpPr>
              <p:nvPr/>
            </p:nvCxnSpPr>
            <p:spPr>
              <a:xfrm>
                <a:off x="8802956" y="2141717"/>
                <a:ext cx="0" cy="641445"/>
              </a:xfrm>
              <a:prstGeom prst="line">
                <a:avLst/>
              </a:prstGeom>
              <a:noFill/>
              <a:ln w="9525" cap="flat" cmpd="sng" algn="ctr">
                <a:solidFill>
                  <a:schemeClr val="tx1"/>
                </a:solidFill>
                <a:prstDash val="solid"/>
              </a:ln>
              <a:effectLst/>
            </p:spPr>
          </p:cxnSp>
          <p:cxnSp>
            <p:nvCxnSpPr>
              <p:cNvPr id="71" name="Straight Connector 70">
                <a:extLst>
                  <a:ext uri="{FF2B5EF4-FFF2-40B4-BE49-F238E27FC236}">
                    <a16:creationId xmlns:a16="http://schemas.microsoft.com/office/drawing/2014/main" id="{DAC5934C-298A-4826-B1D1-E669615912CB}"/>
                  </a:ext>
                </a:extLst>
              </p:cNvPr>
              <p:cNvCxnSpPr>
                <a:cxnSpLocks/>
              </p:cNvCxnSpPr>
              <p:nvPr/>
            </p:nvCxnSpPr>
            <p:spPr>
              <a:xfrm>
                <a:off x="9192844" y="2141717"/>
                <a:ext cx="0" cy="996287"/>
              </a:xfrm>
              <a:prstGeom prst="line">
                <a:avLst/>
              </a:prstGeom>
              <a:noFill/>
              <a:ln w="9525" cap="flat" cmpd="sng" algn="ctr">
                <a:solidFill>
                  <a:schemeClr val="tx1"/>
                </a:solidFill>
                <a:prstDash val="solid"/>
              </a:ln>
              <a:effectLst/>
            </p:spPr>
          </p:cxnSp>
          <p:cxnSp>
            <p:nvCxnSpPr>
              <p:cNvPr id="74" name="Straight Connector 73">
                <a:extLst>
                  <a:ext uri="{FF2B5EF4-FFF2-40B4-BE49-F238E27FC236}">
                    <a16:creationId xmlns:a16="http://schemas.microsoft.com/office/drawing/2014/main" id="{33694D38-781E-4A21-AF59-25440A97CEB9}"/>
                  </a:ext>
                </a:extLst>
              </p:cNvPr>
              <p:cNvCxnSpPr>
                <a:cxnSpLocks/>
              </p:cNvCxnSpPr>
              <p:nvPr/>
            </p:nvCxnSpPr>
            <p:spPr>
              <a:xfrm flipH="1">
                <a:off x="10615678" y="3219892"/>
                <a:ext cx="950800" cy="0"/>
              </a:xfrm>
              <a:prstGeom prst="line">
                <a:avLst/>
              </a:prstGeom>
              <a:noFill/>
              <a:ln w="9525" cap="flat" cmpd="sng" algn="ctr">
                <a:solidFill>
                  <a:schemeClr val="tx1"/>
                </a:solidFill>
                <a:prstDash val="solid"/>
              </a:ln>
              <a:effectLst/>
            </p:spPr>
          </p:cxnSp>
          <p:cxnSp>
            <p:nvCxnSpPr>
              <p:cNvPr id="80" name="Straight Connector 79">
                <a:extLst>
                  <a:ext uri="{FF2B5EF4-FFF2-40B4-BE49-F238E27FC236}">
                    <a16:creationId xmlns:a16="http://schemas.microsoft.com/office/drawing/2014/main" id="{94ADECF8-55DB-49CE-99E3-3FAFB83211F0}"/>
                  </a:ext>
                </a:extLst>
              </p:cNvPr>
              <p:cNvCxnSpPr>
                <a:cxnSpLocks/>
              </p:cNvCxnSpPr>
              <p:nvPr/>
            </p:nvCxnSpPr>
            <p:spPr>
              <a:xfrm flipH="1">
                <a:off x="10615678" y="2776340"/>
                <a:ext cx="950800" cy="0"/>
              </a:xfrm>
              <a:prstGeom prst="line">
                <a:avLst/>
              </a:prstGeom>
              <a:noFill/>
              <a:ln w="9525" cap="flat" cmpd="sng" algn="ctr">
                <a:solidFill>
                  <a:schemeClr val="tx1"/>
                </a:solidFill>
                <a:prstDash val="solid"/>
              </a:ln>
              <a:effectLst/>
            </p:spPr>
          </p:cxnSp>
          <p:cxnSp>
            <p:nvCxnSpPr>
              <p:cNvPr id="81" name="Straight Connector 80">
                <a:extLst>
                  <a:ext uri="{FF2B5EF4-FFF2-40B4-BE49-F238E27FC236}">
                    <a16:creationId xmlns:a16="http://schemas.microsoft.com/office/drawing/2014/main" id="{FC4A5617-CBBD-47B0-9D9D-598B657B30E9}"/>
                  </a:ext>
                </a:extLst>
              </p:cNvPr>
              <p:cNvCxnSpPr>
                <a:cxnSpLocks/>
              </p:cNvCxnSpPr>
              <p:nvPr/>
            </p:nvCxnSpPr>
            <p:spPr>
              <a:xfrm flipH="1">
                <a:off x="10615678" y="3670268"/>
                <a:ext cx="950800" cy="0"/>
              </a:xfrm>
              <a:prstGeom prst="line">
                <a:avLst/>
              </a:prstGeom>
              <a:noFill/>
              <a:ln w="9525" cap="flat" cmpd="sng" algn="ctr">
                <a:solidFill>
                  <a:schemeClr val="tx1"/>
                </a:solidFill>
                <a:prstDash val="solid"/>
              </a:ln>
              <a:effectLst/>
            </p:spPr>
          </p:cxnSp>
          <p:cxnSp>
            <p:nvCxnSpPr>
              <p:cNvPr id="82" name="Straight Connector 81">
                <a:extLst>
                  <a:ext uri="{FF2B5EF4-FFF2-40B4-BE49-F238E27FC236}">
                    <a16:creationId xmlns:a16="http://schemas.microsoft.com/office/drawing/2014/main" id="{DF2CB4BD-E96E-41D9-9864-C850596C00F1}"/>
                  </a:ext>
                </a:extLst>
              </p:cNvPr>
              <p:cNvCxnSpPr>
                <a:cxnSpLocks/>
              </p:cNvCxnSpPr>
              <p:nvPr/>
            </p:nvCxnSpPr>
            <p:spPr>
              <a:xfrm flipH="1">
                <a:off x="10615678" y="4127468"/>
                <a:ext cx="950800" cy="0"/>
              </a:xfrm>
              <a:prstGeom prst="line">
                <a:avLst/>
              </a:prstGeom>
              <a:noFill/>
              <a:ln w="9525" cap="flat" cmpd="sng" algn="ctr">
                <a:solidFill>
                  <a:schemeClr val="tx1"/>
                </a:solidFill>
                <a:prstDash val="solid"/>
              </a:ln>
              <a:effectLst/>
            </p:spPr>
          </p:cxnSp>
          <p:cxnSp>
            <p:nvCxnSpPr>
              <p:cNvPr id="83" name="Straight Connector 82">
                <a:extLst>
                  <a:ext uri="{FF2B5EF4-FFF2-40B4-BE49-F238E27FC236}">
                    <a16:creationId xmlns:a16="http://schemas.microsoft.com/office/drawing/2014/main" id="{9F61ACBD-981E-45BB-9786-4427EE3DBC13}"/>
                  </a:ext>
                </a:extLst>
              </p:cNvPr>
              <p:cNvCxnSpPr>
                <a:cxnSpLocks/>
              </p:cNvCxnSpPr>
              <p:nvPr/>
            </p:nvCxnSpPr>
            <p:spPr>
              <a:xfrm flipH="1">
                <a:off x="10615678" y="4564197"/>
                <a:ext cx="950800" cy="0"/>
              </a:xfrm>
              <a:prstGeom prst="line">
                <a:avLst/>
              </a:prstGeom>
              <a:noFill/>
              <a:ln w="9525" cap="flat" cmpd="sng" algn="ctr">
                <a:solidFill>
                  <a:schemeClr val="tx1"/>
                </a:solidFill>
                <a:prstDash val="solid"/>
              </a:ln>
              <a:effectLst/>
            </p:spPr>
          </p:cxnSp>
          <p:cxnSp>
            <p:nvCxnSpPr>
              <p:cNvPr id="84" name="Straight Connector 83">
                <a:extLst>
                  <a:ext uri="{FF2B5EF4-FFF2-40B4-BE49-F238E27FC236}">
                    <a16:creationId xmlns:a16="http://schemas.microsoft.com/office/drawing/2014/main" id="{5B5FF126-77FD-43F6-8293-8E51B34D9CFE}"/>
                  </a:ext>
                </a:extLst>
              </p:cNvPr>
              <p:cNvCxnSpPr>
                <a:cxnSpLocks/>
              </p:cNvCxnSpPr>
              <p:nvPr/>
            </p:nvCxnSpPr>
            <p:spPr>
              <a:xfrm flipH="1">
                <a:off x="11134293" y="5028221"/>
                <a:ext cx="473128" cy="0"/>
              </a:xfrm>
              <a:prstGeom prst="line">
                <a:avLst/>
              </a:prstGeom>
              <a:noFill/>
              <a:ln w="9525" cap="flat" cmpd="sng" algn="ctr">
                <a:solidFill>
                  <a:schemeClr val="tx1"/>
                </a:solidFill>
                <a:prstDash val="solid"/>
              </a:ln>
              <a:effectLst/>
            </p:spPr>
          </p:cxnSp>
          <p:cxnSp>
            <p:nvCxnSpPr>
              <p:cNvPr id="86" name="Straight Connector 85">
                <a:extLst>
                  <a:ext uri="{FF2B5EF4-FFF2-40B4-BE49-F238E27FC236}">
                    <a16:creationId xmlns:a16="http://schemas.microsoft.com/office/drawing/2014/main" id="{020AD8FF-151D-4BA5-86F3-D7FAEF80DCFF}"/>
                  </a:ext>
                </a:extLst>
              </p:cNvPr>
              <p:cNvCxnSpPr>
                <a:cxnSpLocks/>
              </p:cNvCxnSpPr>
              <p:nvPr/>
            </p:nvCxnSpPr>
            <p:spPr>
              <a:xfrm flipH="1">
                <a:off x="6081291" y="2769516"/>
                <a:ext cx="504968" cy="0"/>
              </a:xfrm>
              <a:prstGeom prst="line">
                <a:avLst/>
              </a:prstGeom>
              <a:noFill/>
              <a:ln w="9525" cap="flat" cmpd="sng" algn="ctr">
                <a:solidFill>
                  <a:schemeClr val="tx1"/>
                </a:solidFill>
                <a:prstDash val="solid"/>
              </a:ln>
              <a:effectLst/>
            </p:spPr>
          </p:cxnSp>
          <p:cxnSp>
            <p:nvCxnSpPr>
              <p:cNvPr id="88" name="Straight Connector 87">
                <a:extLst>
                  <a:ext uri="{FF2B5EF4-FFF2-40B4-BE49-F238E27FC236}">
                    <a16:creationId xmlns:a16="http://schemas.microsoft.com/office/drawing/2014/main" id="{B9FC4E85-4401-4438-825A-83E6D0CF8DD3}"/>
                  </a:ext>
                </a:extLst>
              </p:cNvPr>
              <p:cNvCxnSpPr>
                <a:cxnSpLocks/>
              </p:cNvCxnSpPr>
              <p:nvPr/>
            </p:nvCxnSpPr>
            <p:spPr>
              <a:xfrm flipH="1">
                <a:off x="6081291" y="3199420"/>
                <a:ext cx="504968" cy="0"/>
              </a:xfrm>
              <a:prstGeom prst="line">
                <a:avLst/>
              </a:prstGeom>
              <a:noFill/>
              <a:ln w="9525" cap="flat" cmpd="sng" algn="ctr">
                <a:solidFill>
                  <a:schemeClr val="tx1"/>
                </a:solidFill>
                <a:prstDash val="solid"/>
              </a:ln>
              <a:effectLst/>
            </p:spPr>
          </p:cxnSp>
          <p:cxnSp>
            <p:nvCxnSpPr>
              <p:cNvPr id="89" name="Straight Connector 88">
                <a:extLst>
                  <a:ext uri="{FF2B5EF4-FFF2-40B4-BE49-F238E27FC236}">
                    <a16:creationId xmlns:a16="http://schemas.microsoft.com/office/drawing/2014/main" id="{A327D8CC-AE48-4F1A-8516-7826862B01A2}"/>
                  </a:ext>
                </a:extLst>
              </p:cNvPr>
              <p:cNvCxnSpPr>
                <a:cxnSpLocks/>
              </p:cNvCxnSpPr>
              <p:nvPr/>
            </p:nvCxnSpPr>
            <p:spPr>
              <a:xfrm flipH="1">
                <a:off x="6081291" y="4086524"/>
                <a:ext cx="504968" cy="0"/>
              </a:xfrm>
              <a:prstGeom prst="line">
                <a:avLst/>
              </a:prstGeom>
              <a:noFill/>
              <a:ln w="9525" cap="flat" cmpd="sng" algn="ctr">
                <a:solidFill>
                  <a:schemeClr val="tx1"/>
                </a:solidFill>
                <a:prstDash val="solid"/>
              </a:ln>
              <a:effectLst/>
            </p:spPr>
          </p:cxnSp>
          <p:cxnSp>
            <p:nvCxnSpPr>
              <p:cNvPr id="90" name="Straight Connector 89">
                <a:extLst>
                  <a:ext uri="{FF2B5EF4-FFF2-40B4-BE49-F238E27FC236}">
                    <a16:creationId xmlns:a16="http://schemas.microsoft.com/office/drawing/2014/main" id="{530556E2-B791-45E7-876A-53276AC2A88E}"/>
                  </a:ext>
                </a:extLst>
              </p:cNvPr>
              <p:cNvCxnSpPr>
                <a:cxnSpLocks/>
              </p:cNvCxnSpPr>
              <p:nvPr/>
            </p:nvCxnSpPr>
            <p:spPr>
              <a:xfrm flipH="1">
                <a:off x="6081291" y="3690739"/>
                <a:ext cx="504968" cy="0"/>
              </a:xfrm>
              <a:prstGeom prst="line">
                <a:avLst/>
              </a:prstGeom>
              <a:noFill/>
              <a:ln w="9525" cap="flat" cmpd="sng" algn="ctr">
                <a:solidFill>
                  <a:schemeClr val="tx1"/>
                </a:solidFill>
                <a:prstDash val="solid"/>
              </a:ln>
              <a:effectLst/>
            </p:spPr>
          </p:cxnSp>
          <p:sp>
            <p:nvSpPr>
              <p:cNvPr id="57" name="Rectangle 56">
                <a:extLst>
                  <a:ext uri="{FF2B5EF4-FFF2-40B4-BE49-F238E27FC236}">
                    <a16:creationId xmlns:a16="http://schemas.microsoft.com/office/drawing/2014/main" id="{A5C2E9E6-71E7-43B4-B099-37C1D0982D0F}"/>
                  </a:ext>
                </a:extLst>
              </p:cNvPr>
              <p:cNvSpPr/>
              <p:nvPr/>
            </p:nvSpPr>
            <p:spPr>
              <a:xfrm>
                <a:off x="11231261" y="3922046"/>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Seat </a:t>
                </a:r>
              </a:p>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Control </a:t>
                </a:r>
              </a:p>
            </p:txBody>
          </p:sp>
          <p:sp>
            <p:nvSpPr>
              <p:cNvPr id="58" name="Rectangle 57">
                <a:extLst>
                  <a:ext uri="{FF2B5EF4-FFF2-40B4-BE49-F238E27FC236}">
                    <a16:creationId xmlns:a16="http://schemas.microsoft.com/office/drawing/2014/main" id="{5A13D6CB-6308-4F8B-AA8E-F834D2D2B8BD}"/>
                  </a:ext>
                </a:extLst>
              </p:cNvPr>
              <p:cNvSpPr/>
              <p:nvPr/>
            </p:nvSpPr>
            <p:spPr>
              <a:xfrm>
                <a:off x="11231261" y="4372871"/>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Mirror</a:t>
                </a:r>
              </a:p>
            </p:txBody>
          </p:sp>
          <p:sp>
            <p:nvSpPr>
              <p:cNvPr id="59" name="Rectangle 58">
                <a:extLst>
                  <a:ext uri="{FF2B5EF4-FFF2-40B4-BE49-F238E27FC236}">
                    <a16:creationId xmlns:a16="http://schemas.microsoft.com/office/drawing/2014/main" id="{5A3521D1-3B19-457D-ABA1-7E1F0F5513F4}"/>
                  </a:ext>
                </a:extLst>
              </p:cNvPr>
              <p:cNvSpPr/>
              <p:nvPr/>
            </p:nvSpPr>
            <p:spPr>
              <a:xfrm>
                <a:off x="11231261" y="4823694"/>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444500" rtl="0" eaLnBrk="1" fontAlgn="base" latinLnBrk="0" hangingPunct="1">
                  <a:lnSpc>
                    <a:spcPct val="90000"/>
                  </a:lnSpc>
                  <a:spcBef>
                    <a:spcPct val="0"/>
                  </a:spcBef>
                  <a:spcAft>
                    <a:spcPct val="3500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Climate </a:t>
                </a:r>
                <a:br>
                  <a:rPr kumimoji="0" lang="en-US" sz="700" i="0" u="none" strike="noStrike" kern="1200" cap="none" spc="0" normalizeH="0" baseline="0" noProof="0">
                    <a:ln>
                      <a:noFill/>
                    </a:ln>
                    <a:effectLst/>
                    <a:uLnTx/>
                    <a:uFillTx/>
                    <a:latin typeface="Arial"/>
                    <a:ea typeface="+mn-ea"/>
                    <a:cs typeface="+mn-cs"/>
                  </a:rPr>
                </a:br>
                <a:r>
                  <a:rPr kumimoji="0" lang="en-US" sz="700" i="0" u="none" strike="noStrike" kern="1200" cap="none" spc="0" normalizeH="0" baseline="0" noProof="0">
                    <a:ln>
                      <a:noFill/>
                    </a:ln>
                    <a:effectLst/>
                    <a:uLnTx/>
                    <a:uFillTx/>
                    <a:latin typeface="Arial"/>
                    <a:ea typeface="+mn-ea"/>
                    <a:cs typeface="+mn-cs"/>
                  </a:rPr>
                  <a:t>Control</a:t>
                </a:r>
              </a:p>
            </p:txBody>
          </p:sp>
          <p:sp>
            <p:nvSpPr>
              <p:cNvPr id="60" name="Rectangle 59">
                <a:extLst>
                  <a:ext uri="{FF2B5EF4-FFF2-40B4-BE49-F238E27FC236}">
                    <a16:creationId xmlns:a16="http://schemas.microsoft.com/office/drawing/2014/main" id="{BCAF0EF5-6D24-4A35-9432-001A7AB15E91}"/>
                  </a:ext>
                </a:extLst>
              </p:cNvPr>
              <p:cNvSpPr/>
              <p:nvPr/>
            </p:nvSpPr>
            <p:spPr>
              <a:xfrm>
                <a:off x="11240144" y="2569571"/>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Body Control Module</a:t>
                </a:r>
              </a:p>
            </p:txBody>
          </p:sp>
          <p:sp>
            <p:nvSpPr>
              <p:cNvPr id="61" name="Rectangle 60">
                <a:extLst>
                  <a:ext uri="{FF2B5EF4-FFF2-40B4-BE49-F238E27FC236}">
                    <a16:creationId xmlns:a16="http://schemas.microsoft.com/office/drawing/2014/main" id="{74242A9A-95B3-44A1-92EE-145797B8AA04}"/>
                  </a:ext>
                </a:extLst>
              </p:cNvPr>
              <p:cNvSpPr/>
              <p:nvPr/>
            </p:nvSpPr>
            <p:spPr>
              <a:xfrm>
                <a:off x="11240144" y="3020396"/>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effectLst/>
                    <a:uLnTx/>
                    <a:uFillTx/>
                    <a:latin typeface="Arial"/>
                    <a:ea typeface="+mn-ea"/>
                    <a:cs typeface="+mn-cs"/>
                  </a:rPr>
                  <a:t>TPMS</a:t>
                </a:r>
              </a:p>
            </p:txBody>
          </p:sp>
          <p:sp>
            <p:nvSpPr>
              <p:cNvPr id="62" name="Rectangle 61">
                <a:extLst>
                  <a:ext uri="{FF2B5EF4-FFF2-40B4-BE49-F238E27FC236}">
                    <a16:creationId xmlns:a16="http://schemas.microsoft.com/office/drawing/2014/main" id="{BA7043E1-6969-4D95-8BF1-A2FD651930EF}"/>
                  </a:ext>
                </a:extLst>
              </p:cNvPr>
              <p:cNvSpPr/>
              <p:nvPr/>
            </p:nvSpPr>
            <p:spPr>
              <a:xfrm>
                <a:off x="11240144" y="3471221"/>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Door </a:t>
                </a:r>
                <a:br>
                  <a:rPr kumimoji="0" lang="en-US" sz="700" i="0" u="none" strike="noStrike" kern="1200" cap="none" spc="0" normalizeH="0" baseline="0" noProof="0">
                    <a:ln>
                      <a:noFill/>
                    </a:ln>
                    <a:effectLst/>
                    <a:uLnTx/>
                    <a:uFillTx/>
                    <a:latin typeface="Arial"/>
                    <a:ea typeface="+mn-ea"/>
                    <a:cs typeface="+mn-cs"/>
                  </a:rPr>
                </a:br>
                <a:r>
                  <a:rPr kumimoji="0" lang="en-US" sz="700" i="0" u="none" strike="noStrike" kern="1200" cap="none" spc="0" normalizeH="0" baseline="0" noProof="0">
                    <a:ln>
                      <a:noFill/>
                    </a:ln>
                    <a:effectLst/>
                    <a:uLnTx/>
                    <a:uFillTx/>
                    <a:latin typeface="Arial"/>
                    <a:ea typeface="+mn-ea"/>
                    <a:cs typeface="+mn-cs"/>
                  </a:rPr>
                  <a:t>Control</a:t>
                </a:r>
              </a:p>
            </p:txBody>
          </p:sp>
          <p:sp>
            <p:nvSpPr>
              <p:cNvPr id="52" name="Rectangle 51">
                <a:extLst>
                  <a:ext uri="{FF2B5EF4-FFF2-40B4-BE49-F238E27FC236}">
                    <a16:creationId xmlns:a16="http://schemas.microsoft.com/office/drawing/2014/main" id="{665A5570-0416-4D63-B39D-41988A517F48}"/>
                  </a:ext>
                </a:extLst>
              </p:cNvPr>
              <p:cNvSpPr/>
              <p:nvPr/>
            </p:nvSpPr>
            <p:spPr>
              <a:xfrm>
                <a:off x="10381182" y="3932399"/>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effectLst/>
                    <a:uLnTx/>
                    <a:uFillTx/>
                    <a:latin typeface="Arial"/>
                    <a:ea typeface="+mn-ea"/>
                    <a:cs typeface="+mn-cs"/>
                  </a:rPr>
                  <a:t>Wiper</a:t>
                </a:r>
              </a:p>
            </p:txBody>
          </p:sp>
          <p:sp>
            <p:nvSpPr>
              <p:cNvPr id="53" name="Rectangle 52">
                <a:extLst>
                  <a:ext uri="{FF2B5EF4-FFF2-40B4-BE49-F238E27FC236}">
                    <a16:creationId xmlns:a16="http://schemas.microsoft.com/office/drawing/2014/main" id="{4CCE9414-EDCD-4D4E-8D74-2BDB0295D7DD}"/>
                  </a:ext>
                </a:extLst>
              </p:cNvPr>
              <p:cNvSpPr/>
              <p:nvPr/>
            </p:nvSpPr>
            <p:spPr>
              <a:xfrm>
                <a:off x="10372299" y="4372871"/>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effectLst/>
                    <a:uLnTx/>
                    <a:uFillTx/>
                    <a:latin typeface="Arial"/>
                    <a:ea typeface="+mn-ea"/>
                    <a:cs typeface="+mn-cs"/>
                  </a:rPr>
                  <a:t>Steering </a:t>
                </a:r>
                <a:br>
                  <a:rPr kumimoji="0" lang="en-US" sz="700" i="0" u="none" strike="noStrike" kern="0" cap="none" spc="0" normalizeH="0" baseline="0" noProof="0">
                    <a:ln>
                      <a:noFill/>
                    </a:ln>
                    <a:effectLst/>
                    <a:uLnTx/>
                    <a:uFillTx/>
                    <a:latin typeface="Arial"/>
                    <a:ea typeface="+mn-ea"/>
                    <a:cs typeface="+mn-cs"/>
                  </a:rPr>
                </a:br>
                <a:r>
                  <a:rPr kumimoji="0" lang="en-US" sz="700" i="0" u="none" strike="noStrike" kern="0" cap="none" spc="0" normalizeH="0" baseline="0" noProof="0">
                    <a:ln>
                      <a:noFill/>
                    </a:ln>
                    <a:effectLst/>
                    <a:uLnTx/>
                    <a:uFillTx/>
                    <a:latin typeface="Arial"/>
                    <a:ea typeface="+mn-ea"/>
                    <a:cs typeface="+mn-cs"/>
                  </a:rPr>
                  <a:t>Column Module</a:t>
                </a:r>
              </a:p>
            </p:txBody>
          </p:sp>
          <p:sp>
            <p:nvSpPr>
              <p:cNvPr id="54" name="Rectangle 53">
                <a:extLst>
                  <a:ext uri="{FF2B5EF4-FFF2-40B4-BE49-F238E27FC236}">
                    <a16:creationId xmlns:a16="http://schemas.microsoft.com/office/drawing/2014/main" id="{29A73BC7-1014-469A-B0DA-37903304C027}"/>
                  </a:ext>
                </a:extLst>
              </p:cNvPr>
              <p:cNvSpPr/>
              <p:nvPr/>
            </p:nvSpPr>
            <p:spPr>
              <a:xfrm>
                <a:off x="10381182" y="2569571"/>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effectLst/>
                    <a:uLnTx/>
                    <a:uFillTx/>
                    <a:latin typeface="Arial"/>
                    <a:ea typeface="+mn-ea"/>
                    <a:cs typeface="+mn-cs"/>
                  </a:rPr>
                  <a:t>Car Access</a:t>
                </a:r>
              </a:p>
            </p:txBody>
          </p:sp>
          <p:sp>
            <p:nvSpPr>
              <p:cNvPr id="55" name="Rectangle 54">
                <a:extLst>
                  <a:ext uri="{FF2B5EF4-FFF2-40B4-BE49-F238E27FC236}">
                    <a16:creationId xmlns:a16="http://schemas.microsoft.com/office/drawing/2014/main" id="{FF32A07B-7B44-4377-902B-BC92D3C59821}"/>
                  </a:ext>
                </a:extLst>
              </p:cNvPr>
              <p:cNvSpPr/>
              <p:nvPr/>
            </p:nvSpPr>
            <p:spPr>
              <a:xfrm>
                <a:off x="10381182" y="3023847"/>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effectLst/>
                    <a:uLnTx/>
                    <a:uFillTx/>
                    <a:latin typeface="Arial"/>
                    <a:ea typeface="+mn-ea"/>
                    <a:cs typeface="+mn-cs"/>
                  </a:rPr>
                  <a:t>Window / Sunroof</a:t>
                </a:r>
              </a:p>
            </p:txBody>
          </p:sp>
          <p:sp>
            <p:nvSpPr>
              <p:cNvPr id="56" name="Rectangle 55">
                <a:extLst>
                  <a:ext uri="{FF2B5EF4-FFF2-40B4-BE49-F238E27FC236}">
                    <a16:creationId xmlns:a16="http://schemas.microsoft.com/office/drawing/2014/main" id="{F413E201-89C4-46DD-A521-D0F3760A0F72}"/>
                  </a:ext>
                </a:extLst>
              </p:cNvPr>
              <p:cNvSpPr/>
              <p:nvPr/>
            </p:nvSpPr>
            <p:spPr>
              <a:xfrm>
                <a:off x="10381182" y="3478123"/>
                <a:ext cx="650984"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Lighting</a:t>
                </a:r>
              </a:p>
            </p:txBody>
          </p:sp>
          <p:cxnSp>
            <p:nvCxnSpPr>
              <p:cNvPr id="72" name="Straight Connector 71">
                <a:extLst>
                  <a:ext uri="{FF2B5EF4-FFF2-40B4-BE49-F238E27FC236}">
                    <a16:creationId xmlns:a16="http://schemas.microsoft.com/office/drawing/2014/main" id="{4ACFAF21-7707-483A-9495-A45B5258D504}"/>
                  </a:ext>
                </a:extLst>
              </p:cNvPr>
              <p:cNvCxnSpPr>
                <a:cxnSpLocks/>
              </p:cNvCxnSpPr>
              <p:nvPr/>
            </p:nvCxnSpPr>
            <p:spPr>
              <a:xfrm>
                <a:off x="9932402" y="2141717"/>
                <a:ext cx="0" cy="2019869"/>
              </a:xfrm>
              <a:prstGeom prst="line">
                <a:avLst/>
              </a:prstGeom>
              <a:noFill/>
              <a:ln w="9525" cap="flat" cmpd="sng" algn="ctr">
                <a:solidFill>
                  <a:schemeClr val="tx1"/>
                </a:solidFill>
                <a:prstDash val="solid"/>
              </a:ln>
              <a:effectLst/>
            </p:spPr>
          </p:cxnSp>
          <p:sp>
            <p:nvSpPr>
              <p:cNvPr id="63" name="Rectangle 62">
                <a:extLst>
                  <a:ext uri="{FF2B5EF4-FFF2-40B4-BE49-F238E27FC236}">
                    <a16:creationId xmlns:a16="http://schemas.microsoft.com/office/drawing/2014/main" id="{D993EC84-1199-4363-BE9E-2C53C6677A3F}"/>
                  </a:ext>
                </a:extLst>
              </p:cNvPr>
              <p:cNvSpPr/>
              <p:nvPr/>
            </p:nvSpPr>
            <p:spPr>
              <a:xfrm>
                <a:off x="8873104" y="3135953"/>
                <a:ext cx="651293"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effectLst/>
                    <a:uLnTx/>
                    <a:uFillTx/>
                    <a:latin typeface="Arial"/>
                    <a:ea typeface="+mn-ea"/>
                    <a:cs typeface="+mn-cs"/>
                  </a:rPr>
                  <a:t>Park</a:t>
                </a:r>
                <a:br>
                  <a:rPr kumimoji="0" lang="en-US" sz="700" i="0" u="none" strike="noStrike" kern="0" cap="none" spc="0" normalizeH="0" baseline="0" noProof="0">
                    <a:ln>
                      <a:noFill/>
                    </a:ln>
                    <a:effectLst/>
                    <a:uLnTx/>
                    <a:uFillTx/>
                    <a:latin typeface="Arial"/>
                    <a:ea typeface="+mn-ea"/>
                    <a:cs typeface="+mn-cs"/>
                  </a:rPr>
                </a:br>
                <a:r>
                  <a:rPr kumimoji="0" lang="en-US" sz="700" i="0" u="none" strike="noStrike" kern="0" cap="none" spc="0" normalizeH="0" baseline="0" noProof="0">
                    <a:ln>
                      <a:noFill/>
                    </a:ln>
                    <a:effectLst/>
                    <a:uLnTx/>
                    <a:uFillTx/>
                    <a:latin typeface="Arial"/>
                    <a:ea typeface="+mn-ea"/>
                    <a:cs typeface="+mn-cs"/>
                  </a:rPr>
                  <a:t>Assist</a:t>
                </a:r>
              </a:p>
            </p:txBody>
          </p:sp>
          <p:sp>
            <p:nvSpPr>
              <p:cNvPr id="64" name="Rectangle 63">
                <a:extLst>
                  <a:ext uri="{FF2B5EF4-FFF2-40B4-BE49-F238E27FC236}">
                    <a16:creationId xmlns:a16="http://schemas.microsoft.com/office/drawing/2014/main" id="{A7A7FC74-50CE-41E5-A41A-E8A52F4BAE90}"/>
                  </a:ext>
                </a:extLst>
              </p:cNvPr>
              <p:cNvSpPr/>
              <p:nvPr/>
            </p:nvSpPr>
            <p:spPr>
              <a:xfrm>
                <a:off x="9591938" y="3135953"/>
                <a:ext cx="651293"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effectLst/>
                    <a:uLnTx/>
                    <a:uFillTx/>
                    <a:latin typeface="Arial"/>
                    <a:ea typeface="+mn-ea"/>
                    <a:cs typeface="+mn-cs"/>
                  </a:rPr>
                  <a:t>Safety </a:t>
                </a:r>
                <a:br>
                  <a:rPr kumimoji="0" lang="en-US" sz="700" i="0" u="none" strike="noStrike" kern="0" cap="none" spc="0" normalizeH="0" baseline="0" noProof="0">
                    <a:ln>
                      <a:noFill/>
                    </a:ln>
                    <a:effectLst/>
                    <a:uLnTx/>
                    <a:uFillTx/>
                    <a:latin typeface="Arial"/>
                    <a:ea typeface="+mn-ea"/>
                    <a:cs typeface="+mn-cs"/>
                  </a:rPr>
                </a:br>
                <a:r>
                  <a:rPr kumimoji="0" lang="en-US" sz="700" i="0" u="none" strike="noStrike" kern="0" cap="none" spc="0" normalizeH="0" baseline="0" noProof="0">
                    <a:ln>
                      <a:noFill/>
                    </a:ln>
                    <a:effectLst/>
                    <a:uLnTx/>
                    <a:uFillTx/>
                    <a:latin typeface="Arial"/>
                    <a:ea typeface="+mn-ea"/>
                    <a:cs typeface="+mn-cs"/>
                  </a:rPr>
                  <a:t>Controller</a:t>
                </a:r>
              </a:p>
            </p:txBody>
          </p:sp>
          <p:sp>
            <p:nvSpPr>
              <p:cNvPr id="65" name="Rectangle 64">
                <a:extLst>
                  <a:ext uri="{FF2B5EF4-FFF2-40B4-BE49-F238E27FC236}">
                    <a16:creationId xmlns:a16="http://schemas.microsoft.com/office/drawing/2014/main" id="{60D826EE-A690-443D-8EE1-EA18FC8BDAAC}"/>
                  </a:ext>
                </a:extLst>
              </p:cNvPr>
              <p:cNvSpPr/>
              <p:nvPr/>
            </p:nvSpPr>
            <p:spPr>
              <a:xfrm>
                <a:off x="9593797" y="3621353"/>
                <a:ext cx="649435" cy="406507"/>
              </a:xfrm>
              <a:prstGeom prst="rect">
                <a:avLst/>
              </a:prstGeom>
              <a:solidFill>
                <a:schemeClr val="tx2">
                  <a:lumMod val="75000"/>
                </a:schemeClr>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solidFill>
                      <a:schemeClr val="bg2"/>
                    </a:solidFill>
                    <a:effectLst/>
                    <a:uLnTx/>
                    <a:uFillTx/>
                    <a:latin typeface="Arial"/>
                    <a:ea typeface="+mn-ea"/>
                    <a:cs typeface="+mn-cs"/>
                  </a:rPr>
                  <a:t>Vision</a:t>
                </a:r>
              </a:p>
            </p:txBody>
          </p:sp>
          <p:sp>
            <p:nvSpPr>
              <p:cNvPr id="66" name="Rectangle 65">
                <a:extLst>
                  <a:ext uri="{FF2B5EF4-FFF2-40B4-BE49-F238E27FC236}">
                    <a16:creationId xmlns:a16="http://schemas.microsoft.com/office/drawing/2014/main" id="{011A1BC8-4B31-4CB8-B6F8-5DD1347EE2B4}"/>
                  </a:ext>
                </a:extLst>
              </p:cNvPr>
              <p:cNvSpPr/>
              <p:nvPr/>
            </p:nvSpPr>
            <p:spPr>
              <a:xfrm>
                <a:off x="9593797" y="4106140"/>
                <a:ext cx="649435" cy="406507"/>
              </a:xfrm>
              <a:prstGeom prst="rect">
                <a:avLst/>
              </a:prstGeom>
              <a:solidFill>
                <a:schemeClr val="tx2">
                  <a:lumMod val="75000"/>
                </a:schemeClr>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solidFill>
                      <a:schemeClr val="bg2"/>
                    </a:solidFill>
                    <a:effectLst/>
                    <a:uLnTx/>
                    <a:uFillTx/>
                    <a:latin typeface="Arial"/>
                    <a:ea typeface="+mn-ea"/>
                    <a:cs typeface="+mn-cs"/>
                  </a:rPr>
                  <a:t>Radar</a:t>
                </a:r>
              </a:p>
            </p:txBody>
          </p:sp>
          <p:sp>
            <p:nvSpPr>
              <p:cNvPr id="48" name="Rectangle 47">
                <a:extLst>
                  <a:ext uri="{FF2B5EF4-FFF2-40B4-BE49-F238E27FC236}">
                    <a16:creationId xmlns:a16="http://schemas.microsoft.com/office/drawing/2014/main" id="{4830FBA3-B155-4824-8835-EB25EEA7E182}"/>
                  </a:ext>
                </a:extLst>
              </p:cNvPr>
              <p:cNvSpPr/>
              <p:nvPr/>
            </p:nvSpPr>
            <p:spPr>
              <a:xfrm>
                <a:off x="6818217" y="2575341"/>
                <a:ext cx="539156" cy="406507"/>
              </a:xfrm>
              <a:prstGeom prst="rect">
                <a:avLst/>
              </a:prstGeom>
              <a:solidFill>
                <a:schemeClr val="tx2">
                  <a:lumMod val="75000"/>
                </a:schemeClr>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solidFill>
                      <a:schemeClr val="bg2"/>
                    </a:solidFill>
                    <a:effectLst/>
                    <a:uLnTx/>
                    <a:uFillTx/>
                    <a:latin typeface="Arial"/>
                    <a:ea typeface="+mn-ea"/>
                    <a:cs typeface="+mn-cs"/>
                  </a:rPr>
                  <a:t>Application Processor</a:t>
                </a:r>
              </a:p>
            </p:txBody>
          </p:sp>
          <p:sp>
            <p:nvSpPr>
              <p:cNvPr id="49" name="Rectangle 48">
                <a:extLst>
                  <a:ext uri="{FF2B5EF4-FFF2-40B4-BE49-F238E27FC236}">
                    <a16:creationId xmlns:a16="http://schemas.microsoft.com/office/drawing/2014/main" id="{F1DDFB16-7E42-48CD-8D24-61658ECF3F22}"/>
                  </a:ext>
                </a:extLst>
              </p:cNvPr>
              <p:cNvSpPr/>
              <p:nvPr/>
            </p:nvSpPr>
            <p:spPr>
              <a:xfrm>
                <a:off x="7395563" y="2575341"/>
                <a:ext cx="539156"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Audio Amplifier</a:t>
                </a:r>
              </a:p>
            </p:txBody>
          </p:sp>
          <p:sp>
            <p:nvSpPr>
              <p:cNvPr id="50" name="Rectangle 49">
                <a:extLst>
                  <a:ext uri="{FF2B5EF4-FFF2-40B4-BE49-F238E27FC236}">
                    <a16:creationId xmlns:a16="http://schemas.microsoft.com/office/drawing/2014/main" id="{01708EDE-16AD-48B3-A846-C14E6B1748E4}"/>
                  </a:ext>
                </a:extLst>
              </p:cNvPr>
              <p:cNvSpPr/>
              <p:nvPr/>
            </p:nvSpPr>
            <p:spPr>
              <a:xfrm>
                <a:off x="7972908" y="2575341"/>
                <a:ext cx="539156"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I/O </a:t>
                </a:r>
                <a:br>
                  <a:rPr kumimoji="0" lang="en-US" sz="700" i="0" u="none" strike="noStrike" kern="1200" cap="none" spc="0" normalizeH="0" baseline="0" noProof="0">
                    <a:ln>
                      <a:noFill/>
                    </a:ln>
                    <a:effectLst/>
                    <a:uLnTx/>
                    <a:uFillTx/>
                    <a:latin typeface="Arial"/>
                    <a:ea typeface="+mn-ea"/>
                    <a:cs typeface="+mn-cs"/>
                  </a:rPr>
                </a:br>
                <a:r>
                  <a:rPr kumimoji="0" lang="en-US" sz="700" i="0" u="none" strike="noStrike" kern="1200" cap="none" spc="0" normalizeH="0" baseline="0" noProof="0">
                    <a:ln>
                      <a:noFill/>
                    </a:ln>
                    <a:effectLst/>
                    <a:uLnTx/>
                    <a:uFillTx/>
                    <a:latin typeface="Arial"/>
                    <a:ea typeface="+mn-ea"/>
                    <a:cs typeface="+mn-cs"/>
                  </a:rPr>
                  <a:t>controller</a:t>
                </a:r>
              </a:p>
            </p:txBody>
          </p:sp>
          <p:sp>
            <p:nvSpPr>
              <p:cNvPr id="51" name="Rectangle 50">
                <a:extLst>
                  <a:ext uri="{FF2B5EF4-FFF2-40B4-BE49-F238E27FC236}">
                    <a16:creationId xmlns:a16="http://schemas.microsoft.com/office/drawing/2014/main" id="{DDCD317D-F455-403C-BDB3-2B4CAB13B4DB}"/>
                  </a:ext>
                </a:extLst>
              </p:cNvPr>
              <p:cNvSpPr/>
              <p:nvPr/>
            </p:nvSpPr>
            <p:spPr>
              <a:xfrm>
                <a:off x="8550254" y="2575341"/>
                <a:ext cx="539156"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Telematics box</a:t>
                </a:r>
              </a:p>
            </p:txBody>
          </p:sp>
          <p:sp>
            <p:nvSpPr>
              <p:cNvPr id="44" name="Rectangle 43">
                <a:extLst>
                  <a:ext uri="{FF2B5EF4-FFF2-40B4-BE49-F238E27FC236}">
                    <a16:creationId xmlns:a16="http://schemas.microsoft.com/office/drawing/2014/main" id="{1B6CE872-235A-4155-980F-59480C2673F2}"/>
                  </a:ext>
                </a:extLst>
              </p:cNvPr>
              <p:cNvSpPr/>
              <p:nvPr/>
            </p:nvSpPr>
            <p:spPr>
              <a:xfrm>
                <a:off x="5889848" y="3016168"/>
                <a:ext cx="607230"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effectLst/>
                    <a:uLnTx/>
                    <a:uFillTx/>
                    <a:latin typeface="Arial"/>
                    <a:ea typeface="+mn-ea"/>
                    <a:cs typeface="+mn-cs"/>
                  </a:rPr>
                  <a:t>Battery Management</a:t>
                </a:r>
              </a:p>
            </p:txBody>
          </p:sp>
          <p:sp>
            <p:nvSpPr>
              <p:cNvPr id="45" name="Rectangle 44">
                <a:extLst>
                  <a:ext uri="{FF2B5EF4-FFF2-40B4-BE49-F238E27FC236}">
                    <a16:creationId xmlns:a16="http://schemas.microsoft.com/office/drawing/2014/main" id="{B4DBA5EE-266B-414C-87F7-D3F34657C592}"/>
                  </a:ext>
                </a:extLst>
              </p:cNvPr>
              <p:cNvSpPr/>
              <p:nvPr/>
            </p:nvSpPr>
            <p:spPr>
              <a:xfrm>
                <a:off x="5889848" y="3457189"/>
                <a:ext cx="607230"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Pump </a:t>
                </a:r>
                <a:br>
                  <a:rPr kumimoji="0" lang="en-US" sz="700" i="0" u="none" strike="noStrike" kern="1200" cap="none" spc="0" normalizeH="0" baseline="0" noProof="0">
                    <a:ln>
                      <a:noFill/>
                    </a:ln>
                    <a:effectLst/>
                    <a:uLnTx/>
                    <a:uFillTx/>
                    <a:latin typeface="Arial"/>
                    <a:ea typeface="+mn-ea"/>
                    <a:cs typeface="+mn-cs"/>
                  </a:rPr>
                </a:br>
                <a:r>
                  <a:rPr kumimoji="0" lang="en-US" sz="700" i="0" u="none" strike="noStrike" kern="1200" cap="none" spc="0" normalizeH="0" baseline="0" noProof="0">
                    <a:ln>
                      <a:noFill/>
                    </a:ln>
                    <a:effectLst/>
                    <a:uLnTx/>
                    <a:uFillTx/>
                    <a:latin typeface="Arial"/>
                    <a:ea typeface="+mn-ea"/>
                    <a:cs typeface="+mn-cs"/>
                  </a:rPr>
                  <a:t>Control</a:t>
                </a:r>
              </a:p>
            </p:txBody>
          </p:sp>
          <p:sp>
            <p:nvSpPr>
              <p:cNvPr id="46" name="Rectangle 45">
                <a:extLst>
                  <a:ext uri="{FF2B5EF4-FFF2-40B4-BE49-F238E27FC236}">
                    <a16:creationId xmlns:a16="http://schemas.microsoft.com/office/drawing/2014/main" id="{24E4ADCC-4AB9-4258-83F1-26F0E112EAB9}"/>
                  </a:ext>
                </a:extLst>
              </p:cNvPr>
              <p:cNvSpPr/>
              <p:nvPr/>
            </p:nvSpPr>
            <p:spPr>
              <a:xfrm>
                <a:off x="5889848" y="3897661"/>
                <a:ext cx="607230"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effectLst/>
                    <a:uLnTx/>
                    <a:uFillTx/>
                    <a:latin typeface="Arial"/>
                    <a:ea typeface="+mn-ea"/>
                    <a:cs typeface="+mn-cs"/>
                  </a:rPr>
                  <a:t>Cooling Fan Control</a:t>
                </a:r>
              </a:p>
            </p:txBody>
          </p:sp>
          <p:sp>
            <p:nvSpPr>
              <p:cNvPr id="47" name="Rectangle 46">
                <a:extLst>
                  <a:ext uri="{FF2B5EF4-FFF2-40B4-BE49-F238E27FC236}">
                    <a16:creationId xmlns:a16="http://schemas.microsoft.com/office/drawing/2014/main" id="{59BDC829-5CD4-4894-8095-CA9DD6492027}"/>
                  </a:ext>
                </a:extLst>
              </p:cNvPr>
              <p:cNvSpPr/>
              <p:nvPr/>
            </p:nvSpPr>
            <p:spPr>
              <a:xfrm>
                <a:off x="5888753" y="2563542"/>
                <a:ext cx="608325" cy="406507"/>
              </a:xfrm>
              <a:prstGeom prst="rect">
                <a:avLst/>
              </a:prstGeom>
              <a:solidFill>
                <a:schemeClr val="accent4">
                  <a:lumMod val="60000"/>
                  <a:lumOff val="40000"/>
                </a:schemeClr>
              </a:solidFill>
              <a:ln w="127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a:ln>
                      <a:noFill/>
                    </a:ln>
                    <a:effectLst/>
                    <a:uLnTx/>
                    <a:uFillTx/>
                    <a:latin typeface="Arial"/>
                    <a:ea typeface="+mn-ea"/>
                    <a:cs typeface="+mn-cs"/>
                  </a:rPr>
                  <a:t>Transmission Control</a:t>
                </a:r>
              </a:p>
            </p:txBody>
          </p:sp>
          <p:sp>
            <p:nvSpPr>
              <p:cNvPr id="100" name="Rectangle 99">
                <a:extLst>
                  <a:ext uri="{FF2B5EF4-FFF2-40B4-BE49-F238E27FC236}">
                    <a16:creationId xmlns:a16="http://schemas.microsoft.com/office/drawing/2014/main" id="{5874CD48-A49A-4D0F-A322-E31723C289F2}"/>
                  </a:ext>
                </a:extLst>
              </p:cNvPr>
              <p:cNvSpPr/>
              <p:nvPr/>
            </p:nvSpPr>
            <p:spPr>
              <a:xfrm>
                <a:off x="8562439" y="5122769"/>
                <a:ext cx="2135816" cy="474150"/>
              </a:xfrm>
              <a:prstGeom prst="rect">
                <a:avLst/>
              </a:prstGeom>
              <a:noFill/>
              <a:ln w="25400" cap="flat" cmpd="sng" algn="ctr">
                <a:noFill/>
                <a:prstDash val="solid"/>
              </a:ln>
              <a:effectLst/>
            </p:spPr>
            <p:txBody>
              <a:bodyPr spcFirstLastPara="0" vert="horz" wrap="square" lIns="6350" tIns="6350" rIns="6350" bIns="6350" numCol="1" spcCol="1270" anchor="ctr" anchorCtr="0">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effectLst/>
                    <a:uLnTx/>
                    <a:uFillTx/>
                    <a:latin typeface="Arial" charset="0"/>
                    <a:ea typeface="+mn-ea"/>
                    <a:cs typeface="+mn-cs"/>
                  </a:rPr>
                  <a:t>S32K MCU</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effectLst/>
                    <a:uLnTx/>
                    <a:uFillTx/>
                    <a:latin typeface="Arial" charset="0"/>
                    <a:ea typeface="+mn-ea"/>
                    <a:cs typeface="+mn-cs"/>
                  </a:rPr>
                  <a:t>Target Applications</a:t>
                </a:r>
              </a:p>
            </p:txBody>
          </p:sp>
          <p:sp>
            <p:nvSpPr>
              <p:cNvPr id="101" name="Rectangle 100">
                <a:extLst>
                  <a:ext uri="{FF2B5EF4-FFF2-40B4-BE49-F238E27FC236}">
                    <a16:creationId xmlns:a16="http://schemas.microsoft.com/office/drawing/2014/main" id="{48811E2C-8210-40D0-9AED-871129273189}"/>
                  </a:ext>
                </a:extLst>
              </p:cNvPr>
              <p:cNvSpPr/>
              <p:nvPr/>
            </p:nvSpPr>
            <p:spPr>
              <a:xfrm>
                <a:off x="8211671" y="5247341"/>
                <a:ext cx="209176" cy="20917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l"/>
                <a:endParaRPr lang="en-US">
                  <a:solidFill>
                    <a:schemeClr val="bg1"/>
                  </a:solidFill>
                  <a:latin typeface="+mj-lt"/>
                </a:endParaRPr>
              </a:p>
            </p:txBody>
          </p:sp>
        </p:grpSp>
      </p:grpSp>
      <p:grpSp>
        <p:nvGrpSpPr>
          <p:cNvPr id="109" name="Group 108">
            <a:extLst>
              <a:ext uri="{FF2B5EF4-FFF2-40B4-BE49-F238E27FC236}">
                <a16:creationId xmlns:a16="http://schemas.microsoft.com/office/drawing/2014/main" id="{90BB47B4-13C3-4E1F-BE44-49EF91C36FB9}"/>
              </a:ext>
            </a:extLst>
          </p:cNvPr>
          <p:cNvGrpSpPr/>
          <p:nvPr/>
        </p:nvGrpSpPr>
        <p:grpSpPr>
          <a:xfrm>
            <a:off x="601098" y="5606888"/>
            <a:ext cx="1028285" cy="1028285"/>
            <a:chOff x="546073" y="5367131"/>
            <a:chExt cx="918104" cy="918104"/>
          </a:xfrm>
        </p:grpSpPr>
        <p:grpSp>
          <p:nvGrpSpPr>
            <p:cNvPr id="104" name="Group 103">
              <a:extLst>
                <a:ext uri="{FF2B5EF4-FFF2-40B4-BE49-F238E27FC236}">
                  <a16:creationId xmlns:a16="http://schemas.microsoft.com/office/drawing/2014/main" id="{4A197B16-B533-4F12-9D76-A67442911CED}"/>
                </a:ext>
              </a:extLst>
            </p:cNvPr>
            <p:cNvGrpSpPr/>
            <p:nvPr/>
          </p:nvGrpSpPr>
          <p:grpSpPr>
            <a:xfrm>
              <a:off x="546073" y="5367131"/>
              <a:ext cx="918104" cy="918104"/>
              <a:chOff x="9111343" y="5438671"/>
              <a:chExt cx="854110" cy="854110"/>
            </a:xfrm>
          </p:grpSpPr>
          <p:sp>
            <p:nvSpPr>
              <p:cNvPr id="105" name="Oval 104">
                <a:extLst>
                  <a:ext uri="{FF2B5EF4-FFF2-40B4-BE49-F238E27FC236}">
                    <a16:creationId xmlns:a16="http://schemas.microsoft.com/office/drawing/2014/main" id="{31BBE211-E8C0-4FAC-A23F-0E4A61A15BC0}"/>
                  </a:ext>
                </a:extLst>
              </p:cNvPr>
              <p:cNvSpPr/>
              <p:nvPr/>
            </p:nvSpPr>
            <p:spPr>
              <a:xfrm>
                <a:off x="9121391" y="5448719"/>
                <a:ext cx="834014" cy="834014"/>
              </a:xfrm>
              <a:prstGeom prst="ellipse">
                <a:avLst/>
              </a:prstGeom>
              <a:solidFill>
                <a:srgbClr val="060606">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106" name="Freeform: Shape 105">
                <a:extLst>
                  <a:ext uri="{FF2B5EF4-FFF2-40B4-BE49-F238E27FC236}">
                    <a16:creationId xmlns:a16="http://schemas.microsoft.com/office/drawing/2014/main" id="{35935E45-41E5-472E-902D-D091DF8B1643}"/>
                  </a:ext>
                </a:extLst>
              </p:cNvPr>
              <p:cNvSpPr/>
              <p:nvPr/>
            </p:nvSpPr>
            <p:spPr>
              <a:xfrm>
                <a:off x="9111343" y="5438671"/>
                <a:ext cx="854110" cy="8541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rgbClr val="98B81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sp>
            <p:nvSpPr>
              <p:cNvPr id="107" name="Freeform: Shape 106">
                <a:extLst>
                  <a:ext uri="{FF2B5EF4-FFF2-40B4-BE49-F238E27FC236}">
                    <a16:creationId xmlns:a16="http://schemas.microsoft.com/office/drawing/2014/main" id="{7DEE21D7-21EA-4A32-B07E-9A97BE28C62C}"/>
                  </a:ext>
                </a:extLst>
              </p:cNvPr>
              <p:cNvSpPr/>
              <p:nvPr/>
            </p:nvSpPr>
            <p:spPr>
              <a:xfrm>
                <a:off x="9184193" y="5511521"/>
                <a:ext cx="708410" cy="7084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a:solidFill>
                    <a:schemeClr val="bg1"/>
                  </a:solidFill>
                  <a:latin typeface="Arial" panose="020B0604020202020204" pitchFamily="34" charset="0"/>
                </a:endParaRPr>
              </a:p>
            </p:txBody>
          </p:sp>
        </p:grpSp>
        <p:pic>
          <p:nvPicPr>
            <p:cNvPr id="108" name="Graphic 107">
              <a:extLst>
                <a:ext uri="{FF2B5EF4-FFF2-40B4-BE49-F238E27FC236}">
                  <a16:creationId xmlns:a16="http://schemas.microsoft.com/office/drawing/2014/main" id="{4AC62A16-A23D-4163-9331-FAD7FD6B04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267" y="5414837"/>
              <a:ext cx="738501" cy="738501"/>
            </a:xfrm>
            <a:prstGeom prst="rect">
              <a:avLst/>
            </a:prstGeom>
          </p:spPr>
        </p:pic>
      </p:grpSp>
    </p:spTree>
    <p:extLst>
      <p:ext uri="{BB962C8B-B14F-4D97-AF65-F5344CB8AC3E}">
        <p14:creationId xmlns:p14="http://schemas.microsoft.com/office/powerpoint/2010/main" val="1230050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68B344-61C4-46BD-B5C3-9D5D9A4CD586}"/>
              </a:ext>
            </a:extLst>
          </p:cNvPr>
          <p:cNvSpPr/>
          <p:nvPr/>
        </p:nvSpPr>
        <p:spPr>
          <a:xfrm>
            <a:off x="83371" y="5505442"/>
            <a:ext cx="3750075" cy="9201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A5A7E8E0-AC08-4D6E-BABA-C5769D42AF8D}"/>
              </a:ext>
            </a:extLst>
          </p:cNvPr>
          <p:cNvSpPr/>
          <p:nvPr/>
        </p:nvSpPr>
        <p:spPr>
          <a:xfrm>
            <a:off x="164352" y="3087579"/>
            <a:ext cx="2340000" cy="76454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SECURITY</a:t>
            </a:r>
            <a:r>
              <a:rPr lang="en-US" sz="1400" b="1">
                <a:solidFill>
                  <a:prstClr val="white"/>
                </a:solidFill>
                <a:latin typeface="Arial"/>
              </a:rPr>
              <a:t> </a:t>
            </a:r>
            <a:r>
              <a:rPr kumimoji="0" lang="en-US" sz="1400" b="1" i="0" u="none" strike="noStrike" kern="1200" cap="none" spc="0" normalizeH="0" baseline="0" noProof="0">
                <a:ln>
                  <a:noFill/>
                </a:ln>
                <a:solidFill>
                  <a:prstClr val="white"/>
                </a:solidFill>
                <a:effectLst/>
                <a:uLnTx/>
                <a:uFillTx/>
                <a:latin typeface="Arial"/>
                <a:ea typeface="+mn-ea"/>
                <a:cs typeface="+mn-cs"/>
              </a:rPr>
              <a:t>&amp; OTA</a:t>
            </a:r>
          </a:p>
        </p:txBody>
      </p:sp>
      <p:sp>
        <p:nvSpPr>
          <p:cNvPr id="34" name="Rectangle: Rounded Corners 33">
            <a:extLst>
              <a:ext uri="{FF2B5EF4-FFF2-40B4-BE49-F238E27FC236}">
                <a16:creationId xmlns:a16="http://schemas.microsoft.com/office/drawing/2014/main" id="{860BB8FD-8FA9-4F32-835A-BED85FBEF8DF}"/>
              </a:ext>
            </a:extLst>
          </p:cNvPr>
          <p:cNvSpPr/>
          <p:nvPr/>
        </p:nvSpPr>
        <p:spPr>
          <a:xfrm>
            <a:off x="164352" y="1456775"/>
            <a:ext cx="2340000" cy="76454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PERFORMANCE</a:t>
            </a: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32" name="Rectangle: Rounded Corners 31">
            <a:extLst>
              <a:ext uri="{FF2B5EF4-FFF2-40B4-BE49-F238E27FC236}">
                <a16:creationId xmlns:a16="http://schemas.microsoft.com/office/drawing/2014/main" id="{5687D2AE-1DF0-4AA0-B150-F0D9883D374C}"/>
              </a:ext>
            </a:extLst>
          </p:cNvPr>
          <p:cNvSpPr/>
          <p:nvPr/>
        </p:nvSpPr>
        <p:spPr>
          <a:xfrm>
            <a:off x="164352" y="3902981"/>
            <a:ext cx="2340000" cy="76454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SAFETY</a:t>
            </a:r>
          </a:p>
        </p:txBody>
      </p:sp>
      <p:pic>
        <p:nvPicPr>
          <p:cNvPr id="10" name="Picture 9">
            <a:extLst>
              <a:ext uri="{FF2B5EF4-FFF2-40B4-BE49-F238E27FC236}">
                <a16:creationId xmlns:a16="http://schemas.microsoft.com/office/drawing/2014/main" id="{8BB2CAFD-8A64-4A3B-8972-347A2A6B4C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558" y="4085109"/>
            <a:ext cx="403906" cy="378579"/>
          </a:xfrm>
          <a:prstGeom prst="rect">
            <a:avLst/>
          </a:prstGeom>
          <a:solidFill>
            <a:schemeClr val="tx2"/>
          </a:solidFill>
        </p:spPr>
      </p:pic>
      <p:pic>
        <p:nvPicPr>
          <p:cNvPr id="13" name="Picture 12">
            <a:extLst>
              <a:ext uri="{FF2B5EF4-FFF2-40B4-BE49-F238E27FC236}">
                <a16:creationId xmlns:a16="http://schemas.microsoft.com/office/drawing/2014/main" id="{980BB601-21A2-4018-9C83-33C5C50DC2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484" y="3310186"/>
            <a:ext cx="467073" cy="295567"/>
          </a:xfrm>
          <a:prstGeom prst="rect">
            <a:avLst/>
          </a:prstGeom>
          <a:solidFill>
            <a:schemeClr val="tx2"/>
          </a:solidFill>
        </p:spPr>
      </p:pic>
      <p:pic>
        <p:nvPicPr>
          <p:cNvPr id="18" name="Picture 17">
            <a:extLst>
              <a:ext uri="{FF2B5EF4-FFF2-40B4-BE49-F238E27FC236}">
                <a16:creationId xmlns:a16="http://schemas.microsoft.com/office/drawing/2014/main" id="{1D89399D-0E1B-405E-8AD1-531677B476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892" y="1632410"/>
            <a:ext cx="469762" cy="375021"/>
          </a:xfrm>
          <a:prstGeom prst="rect">
            <a:avLst/>
          </a:prstGeom>
        </p:spPr>
      </p:pic>
      <p:sp>
        <p:nvSpPr>
          <p:cNvPr id="27" name="Rectangle: Rounded Corners 26">
            <a:extLst>
              <a:ext uri="{FF2B5EF4-FFF2-40B4-BE49-F238E27FC236}">
                <a16:creationId xmlns:a16="http://schemas.microsoft.com/office/drawing/2014/main" id="{444C7948-8164-4E81-826F-205180479305}"/>
              </a:ext>
            </a:extLst>
          </p:cNvPr>
          <p:cNvSpPr/>
          <p:nvPr/>
        </p:nvSpPr>
        <p:spPr>
          <a:xfrm>
            <a:off x="5775871" y="853850"/>
            <a:ext cx="6037871" cy="433466"/>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a:ea typeface="+mn-ea"/>
                <a:cs typeface="+mn-cs"/>
              </a:rPr>
              <a:t>S32K3</a:t>
            </a:r>
          </a:p>
        </p:txBody>
      </p:sp>
      <p:sp>
        <p:nvSpPr>
          <p:cNvPr id="28" name="Rectangle: Rounded Corners 27">
            <a:extLst>
              <a:ext uri="{FF2B5EF4-FFF2-40B4-BE49-F238E27FC236}">
                <a16:creationId xmlns:a16="http://schemas.microsoft.com/office/drawing/2014/main" id="{A5A25AB5-BEBD-487D-B00E-E549F85EEB51}"/>
              </a:ext>
            </a:extLst>
          </p:cNvPr>
          <p:cNvSpPr/>
          <p:nvPr/>
        </p:nvSpPr>
        <p:spPr>
          <a:xfrm>
            <a:off x="2591347" y="855071"/>
            <a:ext cx="2994742" cy="4334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a:ea typeface="+mn-ea"/>
                <a:cs typeface="+mn-cs"/>
              </a:rPr>
              <a:t>S32K1</a:t>
            </a:r>
          </a:p>
        </p:txBody>
      </p:sp>
      <p:sp>
        <p:nvSpPr>
          <p:cNvPr id="36" name="Rectangle: Rounded Corners 35">
            <a:extLst>
              <a:ext uri="{FF2B5EF4-FFF2-40B4-BE49-F238E27FC236}">
                <a16:creationId xmlns:a16="http://schemas.microsoft.com/office/drawing/2014/main" id="{ACE7FE80-7F00-42E1-9C8C-07F5B53D31FC}"/>
              </a:ext>
            </a:extLst>
          </p:cNvPr>
          <p:cNvSpPr/>
          <p:nvPr/>
        </p:nvSpPr>
        <p:spPr>
          <a:xfrm>
            <a:off x="2596806" y="3902981"/>
            <a:ext cx="3060000" cy="7679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ASIL B</a:t>
            </a:r>
          </a:p>
        </p:txBody>
      </p:sp>
      <p:sp>
        <p:nvSpPr>
          <p:cNvPr id="40" name="Rectangle: Rounded Corners 39">
            <a:extLst>
              <a:ext uri="{FF2B5EF4-FFF2-40B4-BE49-F238E27FC236}">
                <a16:creationId xmlns:a16="http://schemas.microsoft.com/office/drawing/2014/main" id="{1B612A78-B9BD-4F4D-8B35-B753997711C8}"/>
              </a:ext>
            </a:extLst>
          </p:cNvPr>
          <p:cNvSpPr/>
          <p:nvPr/>
        </p:nvSpPr>
        <p:spPr>
          <a:xfrm>
            <a:off x="5775871" y="3902981"/>
            <a:ext cx="6120000" cy="7679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ASIL B / D</a:t>
            </a:r>
          </a:p>
        </p:txBody>
      </p:sp>
      <p:sp>
        <p:nvSpPr>
          <p:cNvPr id="42" name="Rectangle: Rounded Corners 41">
            <a:extLst>
              <a:ext uri="{FF2B5EF4-FFF2-40B4-BE49-F238E27FC236}">
                <a16:creationId xmlns:a16="http://schemas.microsoft.com/office/drawing/2014/main" id="{B40ADEC8-F8B7-4BC6-9CEC-455322AB6429}"/>
              </a:ext>
            </a:extLst>
          </p:cNvPr>
          <p:cNvSpPr/>
          <p:nvPr/>
        </p:nvSpPr>
        <p:spPr>
          <a:xfrm>
            <a:off x="3321466" y="3087579"/>
            <a:ext cx="2335340" cy="7539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Arial"/>
                <a:ea typeface="+mn-ea"/>
                <a:cs typeface="+mn-cs"/>
              </a:rPr>
              <a:t>Sym</a:t>
            </a:r>
            <a:r>
              <a:rPr kumimoji="0" lang="en-US" sz="1400" b="0" i="0" u="none" strike="noStrike" kern="1200" cap="none" spc="0" normalizeH="0" baseline="0" noProof="0">
                <a:ln>
                  <a:noFill/>
                </a:ln>
                <a:solidFill>
                  <a:prstClr val="white"/>
                </a:solidFill>
                <a:effectLst/>
                <a:uLnTx/>
                <a:uFillTx/>
                <a:latin typeface="Arial"/>
                <a:ea typeface="+mn-ea"/>
                <a:cs typeface="+mn-cs"/>
              </a:rPr>
              <a:t> Cipher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Up to 20 keys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OTA Support (RWW)</a:t>
            </a:r>
          </a:p>
        </p:txBody>
      </p:sp>
      <p:sp>
        <p:nvSpPr>
          <p:cNvPr id="43" name="Rectangle: Rounded Corners 42">
            <a:extLst>
              <a:ext uri="{FF2B5EF4-FFF2-40B4-BE49-F238E27FC236}">
                <a16:creationId xmlns:a16="http://schemas.microsoft.com/office/drawing/2014/main" id="{D7A3743B-19E1-4E18-BA23-FD20341897FF}"/>
              </a:ext>
            </a:extLst>
          </p:cNvPr>
          <p:cNvSpPr/>
          <p:nvPr/>
        </p:nvSpPr>
        <p:spPr>
          <a:xfrm>
            <a:off x="6404698" y="3087579"/>
            <a:ext cx="5491173" cy="75395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Arial"/>
                <a:ea typeface="+mn-ea"/>
                <a:cs typeface="+mn-cs"/>
              </a:rPr>
              <a:t>Sym</a:t>
            </a:r>
            <a:r>
              <a:rPr kumimoji="0" lang="en-US" sz="1400" b="0" i="0" u="none" strike="noStrike" kern="1200" cap="none" spc="0" normalizeH="0" baseline="0" noProof="0">
                <a:ln>
                  <a:noFill/>
                </a:ln>
                <a:solidFill>
                  <a:prstClr val="white"/>
                </a:solidFill>
                <a:effectLst/>
                <a:uLnTx/>
                <a:uFillTx/>
                <a:latin typeface="Arial"/>
                <a:ea typeface="+mn-ea"/>
                <a:cs typeface="+mn-cs"/>
              </a:rPr>
              <a:t> &amp; </a:t>
            </a:r>
            <a:r>
              <a:rPr kumimoji="0" lang="en-US" sz="1400" b="0" i="0" u="none" strike="noStrike" kern="1200" cap="none" spc="0" normalizeH="0" baseline="0" noProof="0" err="1">
                <a:ln>
                  <a:noFill/>
                </a:ln>
                <a:solidFill>
                  <a:prstClr val="white"/>
                </a:solidFill>
                <a:effectLst/>
                <a:uLnTx/>
                <a:uFillTx/>
                <a:latin typeface="Arial"/>
                <a:ea typeface="+mn-ea"/>
                <a:cs typeface="+mn-cs"/>
              </a:rPr>
              <a:t>Asym</a:t>
            </a:r>
            <a:r>
              <a:rPr kumimoji="0" lang="en-US" sz="1400" b="0" i="0" u="none" strike="noStrike" kern="1200" cap="none" spc="0" normalizeH="0" baseline="0" noProof="0">
                <a:ln>
                  <a:noFill/>
                </a:ln>
                <a:solidFill>
                  <a:prstClr val="white"/>
                </a:solidFill>
                <a:effectLst/>
                <a:uLnTx/>
                <a:uFillTx/>
                <a:latin typeface="Arial"/>
                <a:ea typeface="+mn-ea"/>
                <a:cs typeface="+mn-cs"/>
              </a:rPr>
              <a:t> Ciphers; 100+ Keys, Side channel protection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Seamless OTA (RWW, Memory remapping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for A/B Swap, FW rollback option)</a:t>
            </a:r>
          </a:p>
        </p:txBody>
      </p:sp>
      <p:sp>
        <p:nvSpPr>
          <p:cNvPr id="44" name="Rectangle: Rounded Corners 43">
            <a:extLst>
              <a:ext uri="{FF2B5EF4-FFF2-40B4-BE49-F238E27FC236}">
                <a16:creationId xmlns:a16="http://schemas.microsoft.com/office/drawing/2014/main" id="{8CD028CD-7891-4BD1-B99D-0B1DC13D065E}"/>
              </a:ext>
            </a:extLst>
          </p:cNvPr>
          <p:cNvSpPr/>
          <p:nvPr/>
        </p:nvSpPr>
        <p:spPr>
          <a:xfrm>
            <a:off x="2591347" y="3089153"/>
            <a:ext cx="1030742" cy="75439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CSEc</a:t>
            </a:r>
          </a:p>
        </p:txBody>
      </p:sp>
      <p:sp>
        <p:nvSpPr>
          <p:cNvPr id="45" name="Rectangle: Rounded Corners 44">
            <a:extLst>
              <a:ext uri="{FF2B5EF4-FFF2-40B4-BE49-F238E27FC236}">
                <a16:creationId xmlns:a16="http://schemas.microsoft.com/office/drawing/2014/main" id="{89E57272-BD15-430C-AABB-0DD2B80F2B3A}"/>
              </a:ext>
            </a:extLst>
          </p:cNvPr>
          <p:cNvSpPr/>
          <p:nvPr/>
        </p:nvSpPr>
        <p:spPr>
          <a:xfrm>
            <a:off x="5775871" y="3086499"/>
            <a:ext cx="1030742" cy="75611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HSE B</a:t>
            </a:r>
          </a:p>
        </p:txBody>
      </p:sp>
      <p:sp>
        <p:nvSpPr>
          <p:cNvPr id="46" name="Rectangle: Rounded Corners 45">
            <a:extLst>
              <a:ext uri="{FF2B5EF4-FFF2-40B4-BE49-F238E27FC236}">
                <a16:creationId xmlns:a16="http://schemas.microsoft.com/office/drawing/2014/main" id="{93C3AD5C-815C-43F9-A3D5-AB8A6B6F2B49}"/>
              </a:ext>
            </a:extLst>
          </p:cNvPr>
          <p:cNvSpPr/>
          <p:nvPr/>
        </p:nvSpPr>
        <p:spPr>
          <a:xfrm>
            <a:off x="2596806" y="1456775"/>
            <a:ext cx="3060000" cy="7539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rPr>
              <a:t>M0+ @ 48 MHz </a:t>
            </a:r>
            <a:r>
              <a:rPr lang="en-US" sz="1600">
                <a:solidFill>
                  <a:prstClr val="white"/>
                </a:solidFill>
                <a:latin typeface="Arial"/>
              </a:rPr>
              <a:t>o</a:t>
            </a:r>
            <a:r>
              <a:rPr kumimoji="0" lang="en-US" sz="1600" b="0" i="0" u="none" strike="noStrike" kern="1200" cap="none" spc="0" normalizeH="0" baseline="0" noProof="0">
                <a:ln>
                  <a:noFill/>
                </a:ln>
                <a:solidFill>
                  <a:prstClr val="white"/>
                </a:solidFill>
                <a:effectLst/>
                <a:uLnTx/>
                <a:uFillTx/>
                <a:latin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rPr>
              <a:t>M4F @ 80 - 112 MHz</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rPr>
              <a:t>Single-core</a:t>
            </a:r>
          </a:p>
        </p:txBody>
      </p:sp>
      <p:sp>
        <p:nvSpPr>
          <p:cNvPr id="47" name="Rectangle: Rounded Corners 46">
            <a:extLst>
              <a:ext uri="{FF2B5EF4-FFF2-40B4-BE49-F238E27FC236}">
                <a16:creationId xmlns:a16="http://schemas.microsoft.com/office/drawing/2014/main" id="{BF12D59C-8C20-4FA5-A74B-3E05EE52D661}"/>
              </a:ext>
            </a:extLst>
          </p:cNvPr>
          <p:cNvSpPr/>
          <p:nvPr/>
        </p:nvSpPr>
        <p:spPr>
          <a:xfrm>
            <a:off x="5775871" y="1456775"/>
            <a:ext cx="6120000" cy="75395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solidFill>
                  <a:prstClr val="white"/>
                </a:solidFill>
                <a:latin typeface="Arial"/>
              </a:rPr>
              <a:t>1 - 4 M7 @ 120 - 320 MHz</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rPr>
              <a:t>Single-core, Multi-core or Lockstep core</a:t>
            </a:r>
          </a:p>
        </p:txBody>
      </p:sp>
      <p:sp>
        <p:nvSpPr>
          <p:cNvPr id="50" name="Rectangle: Rounded Corners 49">
            <a:extLst>
              <a:ext uri="{FF2B5EF4-FFF2-40B4-BE49-F238E27FC236}">
                <a16:creationId xmlns:a16="http://schemas.microsoft.com/office/drawing/2014/main" id="{27D99051-B042-4F6F-85ED-ABC08724F198}"/>
              </a:ext>
            </a:extLst>
          </p:cNvPr>
          <p:cNvSpPr/>
          <p:nvPr/>
        </p:nvSpPr>
        <p:spPr>
          <a:xfrm>
            <a:off x="164352" y="2272177"/>
            <a:ext cx="2340000" cy="76454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MEMORY</a:t>
            </a:r>
          </a:p>
        </p:txBody>
      </p:sp>
      <p:sp>
        <p:nvSpPr>
          <p:cNvPr id="54" name="Rectangle: Rounded Corners 53">
            <a:extLst>
              <a:ext uri="{FF2B5EF4-FFF2-40B4-BE49-F238E27FC236}">
                <a16:creationId xmlns:a16="http://schemas.microsoft.com/office/drawing/2014/main" id="{EBAF22BE-8046-4E1E-BB1E-464E425ACFBA}"/>
              </a:ext>
            </a:extLst>
          </p:cNvPr>
          <p:cNvSpPr/>
          <p:nvPr/>
        </p:nvSpPr>
        <p:spPr>
          <a:xfrm>
            <a:off x="2596806" y="2272177"/>
            <a:ext cx="3060000" cy="7539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128 KB – 2 MB P-Flash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17 – 256 KB RAM </a:t>
            </a:r>
          </a:p>
        </p:txBody>
      </p:sp>
      <p:sp>
        <p:nvSpPr>
          <p:cNvPr id="55" name="Rectangle: Rounded Corners 54">
            <a:extLst>
              <a:ext uri="{FF2B5EF4-FFF2-40B4-BE49-F238E27FC236}">
                <a16:creationId xmlns:a16="http://schemas.microsoft.com/office/drawing/2014/main" id="{2A619D34-F22D-40D9-B3CA-C85796D38078}"/>
              </a:ext>
            </a:extLst>
          </p:cNvPr>
          <p:cNvSpPr/>
          <p:nvPr/>
        </p:nvSpPr>
        <p:spPr>
          <a:xfrm>
            <a:off x="5775871" y="2272177"/>
            <a:ext cx="6120000" cy="75395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latin typeface="Arial"/>
              </a:rPr>
              <a:t>512 KB - 8 MB</a:t>
            </a:r>
            <a:r>
              <a:rPr kumimoji="0" lang="en-US" sz="1600" b="0" i="0" u="none" strike="noStrike" kern="1200" cap="none" spc="0" normalizeH="0" baseline="0" noProof="0">
                <a:ln>
                  <a:noFill/>
                </a:ln>
                <a:effectLst/>
                <a:uLnTx/>
                <a:uFillTx/>
                <a:latin typeface="Arial"/>
              </a:rPr>
              <a:t> P-Flash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a:rPr>
              <a:t>128 KB - 1152 KB RAM </a:t>
            </a:r>
          </a:p>
        </p:txBody>
      </p:sp>
      <p:sp>
        <p:nvSpPr>
          <p:cNvPr id="56" name="Rectangle: Rounded Corners 55">
            <a:extLst>
              <a:ext uri="{FF2B5EF4-FFF2-40B4-BE49-F238E27FC236}">
                <a16:creationId xmlns:a16="http://schemas.microsoft.com/office/drawing/2014/main" id="{25B0727C-066D-4E37-8CCE-B53CE8ABBA37}"/>
              </a:ext>
            </a:extLst>
          </p:cNvPr>
          <p:cNvSpPr/>
          <p:nvPr/>
        </p:nvSpPr>
        <p:spPr>
          <a:xfrm>
            <a:off x="164352" y="4718383"/>
            <a:ext cx="2340000" cy="76454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KEY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PERIPHERALS</a:t>
            </a:r>
          </a:p>
        </p:txBody>
      </p:sp>
      <p:sp>
        <p:nvSpPr>
          <p:cNvPr id="57" name="Rectangle: Rounded Corners 56">
            <a:extLst>
              <a:ext uri="{FF2B5EF4-FFF2-40B4-BE49-F238E27FC236}">
                <a16:creationId xmlns:a16="http://schemas.microsoft.com/office/drawing/2014/main" id="{9FC0CBF5-5400-49E2-8648-32F14D6DDA8C}"/>
              </a:ext>
            </a:extLst>
          </p:cNvPr>
          <p:cNvSpPr/>
          <p:nvPr/>
        </p:nvSpPr>
        <p:spPr>
          <a:xfrm>
            <a:off x="2596806" y="4718383"/>
            <a:ext cx="3060000" cy="7539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100 Mb Ethernet (AVB), up to 3 CAN FD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err="1">
                <a:ln>
                  <a:noFill/>
                </a:ln>
                <a:solidFill>
                  <a:prstClr val="white"/>
                </a:solidFill>
                <a:effectLst/>
                <a:uLnTx/>
                <a:uFillTx/>
                <a:latin typeface="Arial"/>
                <a:ea typeface="+mn-ea"/>
                <a:cs typeface="+mn-cs"/>
              </a:rPr>
              <a:t>FlexTimer</a:t>
            </a:r>
            <a:r>
              <a:rPr kumimoji="0" lang="en-US" sz="1200" b="0" i="0" u="none" strike="noStrike" kern="1200" cap="none" spc="0" normalizeH="0" baseline="0" noProof="0">
                <a:ln>
                  <a:noFill/>
                </a:ln>
                <a:solidFill>
                  <a:prstClr val="white"/>
                </a:solidFill>
                <a:effectLst/>
                <a:uLnTx/>
                <a:uFillTx/>
                <a:latin typeface="Arial"/>
                <a:ea typeface="+mn-ea"/>
                <a:cs typeface="+mn-cs"/>
              </a:rPr>
              <a:t> module, TRGMUX, FlexIO,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PDB for Motor control</a:t>
            </a:r>
          </a:p>
        </p:txBody>
      </p:sp>
      <p:sp>
        <p:nvSpPr>
          <p:cNvPr id="58" name="Rectangle: Rounded Corners 57">
            <a:extLst>
              <a:ext uri="{FF2B5EF4-FFF2-40B4-BE49-F238E27FC236}">
                <a16:creationId xmlns:a16="http://schemas.microsoft.com/office/drawing/2014/main" id="{463D619F-A9BB-4FE6-B29D-734088FB45DA}"/>
              </a:ext>
            </a:extLst>
          </p:cNvPr>
          <p:cNvSpPr/>
          <p:nvPr/>
        </p:nvSpPr>
        <p:spPr>
          <a:xfrm>
            <a:off x="5775871" y="4718383"/>
            <a:ext cx="6120000" cy="75395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effectLst/>
                <a:uLnTx/>
                <a:uFillTx/>
                <a:latin typeface="Arial"/>
              </a:rPr>
              <a:t>Up to 1 Gbps Ethernet (TSN, AVB), up to 8 CAN FD</a:t>
            </a:r>
          </a:p>
          <a:p>
            <a:pPr algn="ctr">
              <a:defRPr/>
            </a:pPr>
            <a:r>
              <a:rPr lang="en-US" sz="1200">
                <a:latin typeface="Arial"/>
              </a:rPr>
              <a:t> </a:t>
            </a:r>
            <a:r>
              <a:rPr kumimoji="0" lang="en-US" sz="1200" b="0" i="0" u="none" strike="noStrike" kern="1200" cap="none" spc="0" normalizeH="0" baseline="0" noProof="0" err="1">
                <a:ln>
                  <a:noFill/>
                </a:ln>
                <a:effectLst/>
                <a:uLnTx/>
                <a:uFillTx/>
                <a:latin typeface="Arial"/>
              </a:rPr>
              <a:t>eMIOS</a:t>
            </a:r>
            <a:r>
              <a:rPr kumimoji="0" lang="en-US" sz="1200" b="0" i="0" u="none" strike="noStrike" kern="1200" cap="none" spc="0" normalizeH="0" baseline="0" noProof="0">
                <a:ln>
                  <a:noFill/>
                </a:ln>
                <a:effectLst/>
                <a:uLnTx/>
                <a:uFillTx/>
                <a:latin typeface="Arial"/>
              </a:rPr>
              <a:t>, BCTU, LCU for Motor control</a:t>
            </a:r>
            <a:endParaRPr kumimoji="0" lang="en-US" sz="1200" b="0" i="0" u="none" strike="noStrike" kern="1200" cap="none" spc="0" normalizeH="0" baseline="0" noProof="0">
              <a:ln>
                <a:noFill/>
              </a:ln>
              <a:effectLst/>
              <a:uLnTx/>
              <a:uFillTx/>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effectLst/>
                <a:uLnTx/>
                <a:uFillTx/>
                <a:latin typeface="Arial"/>
                <a:cs typeface="Arial"/>
              </a:rPr>
              <a:t>Advanced peripherals I3C, Enhanced FlexIO</a:t>
            </a:r>
            <a:endParaRPr lang="en-US" sz="1400" b="0" i="0" u="none" strike="noStrike" kern="1200" cap="none" spc="0" normalizeH="0" baseline="0" noProof="0">
              <a:ln>
                <a:noFill/>
              </a:ln>
              <a:effectLst/>
              <a:uLnTx/>
              <a:uFillTx/>
              <a:latin typeface="Arial"/>
              <a:cs typeface="Arial"/>
            </a:endParaRPr>
          </a:p>
        </p:txBody>
      </p:sp>
      <p:sp>
        <p:nvSpPr>
          <p:cNvPr id="49" name="Rectangle: Rounded Corners 48">
            <a:extLst>
              <a:ext uri="{FF2B5EF4-FFF2-40B4-BE49-F238E27FC236}">
                <a16:creationId xmlns:a16="http://schemas.microsoft.com/office/drawing/2014/main" id="{226B0614-C5FB-482A-9C7F-CA4AD5625009}"/>
              </a:ext>
            </a:extLst>
          </p:cNvPr>
          <p:cNvSpPr/>
          <p:nvPr/>
        </p:nvSpPr>
        <p:spPr>
          <a:xfrm>
            <a:off x="164352" y="5533786"/>
            <a:ext cx="2340000" cy="76454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PACKAGING</a:t>
            </a:r>
          </a:p>
        </p:txBody>
      </p:sp>
      <p:sp>
        <p:nvSpPr>
          <p:cNvPr id="52" name="Rectangle: Rounded Corners 51">
            <a:extLst>
              <a:ext uri="{FF2B5EF4-FFF2-40B4-BE49-F238E27FC236}">
                <a16:creationId xmlns:a16="http://schemas.microsoft.com/office/drawing/2014/main" id="{7FAA0716-D662-4716-9673-1603640B0714}"/>
              </a:ext>
            </a:extLst>
          </p:cNvPr>
          <p:cNvSpPr/>
          <p:nvPr/>
        </p:nvSpPr>
        <p:spPr>
          <a:xfrm>
            <a:off x="2576291" y="5520632"/>
            <a:ext cx="3015257" cy="7539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Rounded Corners 52">
            <a:extLst>
              <a:ext uri="{FF2B5EF4-FFF2-40B4-BE49-F238E27FC236}">
                <a16:creationId xmlns:a16="http://schemas.microsoft.com/office/drawing/2014/main" id="{26832DF0-0C44-4AD7-AF9F-B95F20BEEA0D}"/>
              </a:ext>
            </a:extLst>
          </p:cNvPr>
          <p:cNvSpPr/>
          <p:nvPr/>
        </p:nvSpPr>
        <p:spPr>
          <a:xfrm>
            <a:off x="5755355" y="5520632"/>
            <a:ext cx="6140515" cy="75395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pic>
        <p:nvPicPr>
          <p:cNvPr id="61" name="Picture 60">
            <a:extLst>
              <a:ext uri="{FF2B5EF4-FFF2-40B4-BE49-F238E27FC236}">
                <a16:creationId xmlns:a16="http://schemas.microsoft.com/office/drawing/2014/main" id="{400D81B5-0031-42C7-AE32-51ECEA12BE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59"/>
          <a:stretch/>
        </p:blipFill>
        <p:spPr>
          <a:xfrm>
            <a:off x="3830023" y="5523073"/>
            <a:ext cx="727647" cy="744255"/>
          </a:xfrm>
          <a:prstGeom prst="rect">
            <a:avLst/>
          </a:prstGeom>
        </p:spPr>
      </p:pic>
      <p:grpSp>
        <p:nvGrpSpPr>
          <p:cNvPr id="6" name="Group 5">
            <a:extLst>
              <a:ext uri="{FF2B5EF4-FFF2-40B4-BE49-F238E27FC236}">
                <a16:creationId xmlns:a16="http://schemas.microsoft.com/office/drawing/2014/main" id="{3A795DC4-D92E-41AE-858A-ACF09E4638E3}"/>
              </a:ext>
            </a:extLst>
          </p:cNvPr>
          <p:cNvGrpSpPr/>
          <p:nvPr/>
        </p:nvGrpSpPr>
        <p:grpSpPr>
          <a:xfrm>
            <a:off x="7749586" y="5527917"/>
            <a:ext cx="2318718" cy="740158"/>
            <a:chOff x="6800901" y="5876925"/>
            <a:chExt cx="2832877" cy="895350"/>
          </a:xfrm>
        </p:grpSpPr>
        <p:pic>
          <p:nvPicPr>
            <p:cNvPr id="59" name="Picture 3" descr="D:\Data\Yao\MAP &amp; others Development &amp; NPI\HDQFP\TF pictures\2.bmp">
              <a:extLst>
                <a:ext uri="{FF2B5EF4-FFF2-40B4-BE49-F238E27FC236}">
                  <a16:creationId xmlns:a16="http://schemas.microsoft.com/office/drawing/2014/main" id="{7F5D1E7C-10A9-48E3-B71F-0FA3D264E45A}"/>
                </a:ext>
              </a:extLst>
            </p:cNvPr>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100813" y="5876925"/>
              <a:ext cx="1532965" cy="89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2" name="TextBox 61">
              <a:extLst>
                <a:ext uri="{FF2B5EF4-FFF2-40B4-BE49-F238E27FC236}">
                  <a16:creationId xmlns:a16="http://schemas.microsoft.com/office/drawing/2014/main" id="{02ECFBB0-E333-440F-BEC0-C0354FC7CBAB}"/>
                </a:ext>
              </a:extLst>
            </p:cNvPr>
            <p:cNvSpPr txBox="1"/>
            <p:nvPr/>
          </p:nvSpPr>
          <p:spPr>
            <a:xfrm>
              <a:off x="6800901" y="6155463"/>
              <a:ext cx="1455468" cy="379686"/>
            </a:xfrm>
            <a:prstGeom prst="rect">
              <a:avLst/>
            </a:prstGeom>
            <a:noFill/>
          </p:spPr>
          <p:txBody>
            <a:bodyPr wrap="square" lIns="91440" tIns="45720" rIns="9144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Arial" charset="0"/>
                  <a:ea typeface="+mn-ea"/>
                  <a:cs typeface="+mn-cs"/>
                </a:rPr>
                <a:t>MaxQFP</a:t>
              </a: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grpSp>
      <p:sp>
        <p:nvSpPr>
          <p:cNvPr id="63" name="TextBox 62">
            <a:extLst>
              <a:ext uri="{FF2B5EF4-FFF2-40B4-BE49-F238E27FC236}">
                <a16:creationId xmlns:a16="http://schemas.microsoft.com/office/drawing/2014/main" id="{48BBB2E7-2999-4D74-9B2E-47CFCB78AE4D}"/>
              </a:ext>
            </a:extLst>
          </p:cNvPr>
          <p:cNvSpPr txBox="1"/>
          <p:nvPr/>
        </p:nvSpPr>
        <p:spPr>
          <a:xfrm>
            <a:off x="3576055" y="5692364"/>
            <a:ext cx="852687" cy="379687"/>
          </a:xfrm>
          <a:prstGeom prst="rect">
            <a:avLst/>
          </a:prstGeom>
          <a:noFill/>
        </p:spPr>
        <p:txBody>
          <a:bodyPr wrap="square" lIns="91440" tIns="45720" rIns="9144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mn-ea"/>
                <a:cs typeface="+mn-cs"/>
              </a:rPr>
              <a:t>LQFP</a:t>
            </a:r>
          </a:p>
        </p:txBody>
      </p:sp>
      <p:pic>
        <p:nvPicPr>
          <p:cNvPr id="4" name="Picture 3">
            <a:extLst>
              <a:ext uri="{FF2B5EF4-FFF2-40B4-BE49-F238E27FC236}">
                <a16:creationId xmlns:a16="http://schemas.microsoft.com/office/drawing/2014/main" id="{FC05040C-5404-4C97-A9BC-51C8680185F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56499" y="5518815"/>
            <a:ext cx="708295" cy="758795"/>
          </a:xfrm>
          <a:prstGeom prst="rect">
            <a:avLst/>
          </a:prstGeom>
        </p:spPr>
      </p:pic>
      <p:sp>
        <p:nvSpPr>
          <p:cNvPr id="60" name="TextBox 59">
            <a:extLst>
              <a:ext uri="{FF2B5EF4-FFF2-40B4-BE49-F238E27FC236}">
                <a16:creationId xmlns:a16="http://schemas.microsoft.com/office/drawing/2014/main" id="{DC05CDA9-BD86-43FD-82DA-535683621A77}"/>
              </a:ext>
            </a:extLst>
          </p:cNvPr>
          <p:cNvSpPr txBox="1"/>
          <p:nvPr/>
        </p:nvSpPr>
        <p:spPr>
          <a:xfrm>
            <a:off x="2576291" y="5725331"/>
            <a:ext cx="852687" cy="379687"/>
          </a:xfrm>
          <a:prstGeom prst="rect">
            <a:avLst/>
          </a:prstGeom>
          <a:noFill/>
        </p:spPr>
        <p:txBody>
          <a:bodyPr wrap="square" lIns="91440" tIns="45720" rIns="9144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mn-ea"/>
                <a:cs typeface="+mn-cs"/>
              </a:rPr>
              <a:t>BGA</a:t>
            </a:r>
          </a:p>
        </p:txBody>
      </p:sp>
      <p:pic>
        <p:nvPicPr>
          <p:cNvPr id="64" name="Picture 63">
            <a:extLst>
              <a:ext uri="{FF2B5EF4-FFF2-40B4-BE49-F238E27FC236}">
                <a16:creationId xmlns:a16="http://schemas.microsoft.com/office/drawing/2014/main" id="{CC5B2D48-BF8A-4808-89AE-C654CD469F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65091" y="5515731"/>
            <a:ext cx="702274" cy="752344"/>
          </a:xfrm>
          <a:prstGeom prst="rect">
            <a:avLst/>
          </a:prstGeom>
        </p:spPr>
      </p:pic>
      <p:sp>
        <p:nvSpPr>
          <p:cNvPr id="65" name="TextBox 64">
            <a:extLst>
              <a:ext uri="{FF2B5EF4-FFF2-40B4-BE49-F238E27FC236}">
                <a16:creationId xmlns:a16="http://schemas.microsoft.com/office/drawing/2014/main" id="{65C13F6A-B9D6-410A-8C5A-704158917837}"/>
              </a:ext>
            </a:extLst>
          </p:cNvPr>
          <p:cNvSpPr txBox="1"/>
          <p:nvPr/>
        </p:nvSpPr>
        <p:spPr>
          <a:xfrm>
            <a:off x="5964820" y="5741876"/>
            <a:ext cx="852687" cy="379687"/>
          </a:xfrm>
          <a:prstGeom prst="rect">
            <a:avLst/>
          </a:prstGeom>
          <a:solidFill>
            <a:srgbClr val="00B050"/>
          </a:solidFill>
        </p:spPr>
        <p:txBody>
          <a:bodyPr wrap="square" lIns="91440" tIns="45720" rIns="9144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mn-ea"/>
                <a:cs typeface="+mn-cs"/>
              </a:rPr>
              <a:t>BGA</a:t>
            </a:r>
          </a:p>
        </p:txBody>
      </p:sp>
      <p:sp>
        <p:nvSpPr>
          <p:cNvPr id="3" name="AutoShape 2" descr="Image result for memory icon">
            <a:extLst>
              <a:ext uri="{FF2B5EF4-FFF2-40B4-BE49-F238E27FC236}">
                <a16:creationId xmlns:a16="http://schemas.microsoft.com/office/drawing/2014/main" id="{C9937289-5B6A-4889-B507-99F5944633FB}"/>
              </a:ext>
            </a:extLst>
          </p:cNvPr>
          <p:cNvSpPr>
            <a:spLocks noChangeAspect="1" noChangeArrowheads="1"/>
          </p:cNvSpPr>
          <p:nvPr/>
        </p:nvSpPr>
        <p:spPr bwMode="auto">
          <a:xfrm>
            <a:off x="5591548" y="140690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 name="Graphic 10">
            <a:extLst>
              <a:ext uri="{FF2B5EF4-FFF2-40B4-BE49-F238E27FC236}">
                <a16:creationId xmlns:a16="http://schemas.microsoft.com/office/drawing/2014/main" id="{C3D6FEA7-BFA0-48BC-9882-2E64FFE6149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5770" y="5725447"/>
            <a:ext cx="391763" cy="391763"/>
          </a:xfrm>
          <a:prstGeom prst="rect">
            <a:avLst/>
          </a:prstGeom>
        </p:spPr>
      </p:pic>
      <p:sp>
        <p:nvSpPr>
          <p:cNvPr id="51" name="TextBox 50">
            <a:extLst>
              <a:ext uri="{FF2B5EF4-FFF2-40B4-BE49-F238E27FC236}">
                <a16:creationId xmlns:a16="http://schemas.microsoft.com/office/drawing/2014/main" id="{A71EAF94-F500-4747-8B34-46E553D28BBB}"/>
              </a:ext>
            </a:extLst>
          </p:cNvPr>
          <p:cNvSpPr txBox="1"/>
          <p:nvPr/>
        </p:nvSpPr>
        <p:spPr>
          <a:xfrm>
            <a:off x="10210882" y="5704087"/>
            <a:ext cx="852687" cy="379687"/>
          </a:xfrm>
          <a:prstGeom prst="rect">
            <a:avLst/>
          </a:prstGeom>
          <a:noFill/>
        </p:spPr>
        <p:txBody>
          <a:bodyPr wrap="square" lIns="91440" tIns="45720" rIns="9144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mn-ea"/>
                <a:cs typeface="+mn-cs"/>
              </a:rPr>
              <a:t>LQFP</a:t>
            </a:r>
          </a:p>
        </p:txBody>
      </p:sp>
      <p:pic>
        <p:nvPicPr>
          <p:cNvPr id="66" name="Picture 65">
            <a:extLst>
              <a:ext uri="{FF2B5EF4-FFF2-40B4-BE49-F238E27FC236}">
                <a16:creationId xmlns:a16="http://schemas.microsoft.com/office/drawing/2014/main" id="{33BC8588-EA4B-451C-8BDA-70CA65D1A66E}"/>
              </a:ext>
            </a:extLst>
          </p:cNvPr>
          <p:cNvPicPr>
            <a:picLocks noChangeAspect="1"/>
          </p:cNvPicPr>
          <p:nvPr/>
        </p:nvPicPr>
        <p:blipFill>
          <a:blip r:embed="rId10"/>
          <a:stretch>
            <a:fillRect/>
          </a:stretch>
        </p:blipFill>
        <p:spPr>
          <a:xfrm>
            <a:off x="4880589" y="5520632"/>
            <a:ext cx="738949" cy="767988"/>
          </a:xfrm>
          <a:prstGeom prst="rect">
            <a:avLst/>
          </a:prstGeom>
        </p:spPr>
      </p:pic>
      <p:sp>
        <p:nvSpPr>
          <p:cNvPr id="67" name="TextBox 66">
            <a:extLst>
              <a:ext uri="{FF2B5EF4-FFF2-40B4-BE49-F238E27FC236}">
                <a16:creationId xmlns:a16="http://schemas.microsoft.com/office/drawing/2014/main" id="{DACC5E7E-97DE-4E25-87F2-98453DD75D46}"/>
              </a:ext>
            </a:extLst>
          </p:cNvPr>
          <p:cNvSpPr txBox="1"/>
          <p:nvPr/>
        </p:nvSpPr>
        <p:spPr>
          <a:xfrm>
            <a:off x="4491334" y="5692364"/>
            <a:ext cx="852687" cy="379687"/>
          </a:xfrm>
          <a:prstGeom prst="rect">
            <a:avLst/>
          </a:prstGeom>
          <a:noFill/>
        </p:spPr>
        <p:txBody>
          <a:bodyPr wrap="square" lIns="91440" tIns="45720" rIns="9144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mn-ea"/>
                <a:cs typeface="+mn-cs"/>
              </a:rPr>
              <a:t>QFN</a:t>
            </a:r>
          </a:p>
        </p:txBody>
      </p:sp>
      <p:pic>
        <p:nvPicPr>
          <p:cNvPr id="68" name="Picture 67">
            <a:extLst>
              <a:ext uri="{FF2B5EF4-FFF2-40B4-BE49-F238E27FC236}">
                <a16:creationId xmlns:a16="http://schemas.microsoft.com/office/drawing/2014/main" id="{6D088107-50FC-47EB-8F36-648485CB9E1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7221" y="5004975"/>
            <a:ext cx="551651" cy="183883"/>
          </a:xfrm>
          <a:prstGeom prst="rect">
            <a:avLst/>
          </a:prstGeom>
        </p:spPr>
      </p:pic>
      <p:pic>
        <p:nvPicPr>
          <p:cNvPr id="69" name="Picture 68">
            <a:extLst>
              <a:ext uri="{FF2B5EF4-FFF2-40B4-BE49-F238E27FC236}">
                <a16:creationId xmlns:a16="http://schemas.microsoft.com/office/drawing/2014/main" id="{BD6890DE-94E8-4BA3-8B44-587F3D4BB3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59"/>
          <a:stretch/>
        </p:blipFill>
        <p:spPr>
          <a:xfrm>
            <a:off x="10967990" y="5519751"/>
            <a:ext cx="730894" cy="747577"/>
          </a:xfrm>
          <a:prstGeom prst="rect">
            <a:avLst/>
          </a:prstGeom>
        </p:spPr>
      </p:pic>
      <p:sp>
        <p:nvSpPr>
          <p:cNvPr id="70" name="Title 1">
            <a:extLst>
              <a:ext uri="{FF2B5EF4-FFF2-40B4-BE49-F238E27FC236}">
                <a16:creationId xmlns:a16="http://schemas.microsoft.com/office/drawing/2014/main" id="{DB7A90F4-CD9B-1A4E-A0C3-68E2B3EB727B}"/>
              </a:ext>
            </a:extLst>
          </p:cNvPr>
          <p:cNvSpPr txBox="1">
            <a:spLocks/>
          </p:cNvSpPr>
          <p:nvPr/>
        </p:nvSpPr>
        <p:spPr bwMode="auto">
          <a:xfrm>
            <a:off x="394775" y="414064"/>
            <a:ext cx="11425752"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ct val="100000"/>
              </a:lnSpc>
              <a:spcBef>
                <a:spcPct val="0"/>
              </a:spcBef>
              <a:spcAft>
                <a:spcPct val="0"/>
              </a:spcAft>
              <a:defRPr lang="en-US" sz="1600" b="1" kern="1200" cap="all" spc="210" baseline="0" dirty="0">
                <a:solidFill>
                  <a:schemeClr val="tx1"/>
                </a:solidFill>
                <a:effectLst/>
                <a:latin typeface="Arial" panose="020B0604020202020204" pitchFamily="34" charset="0"/>
                <a:ea typeface="+mn-ea"/>
                <a:cs typeface="Arial" panose="020B0604020202020204" pitchFamily="34" charset="0"/>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a:lstStyle>
          <a:p>
            <a:r>
              <a:rPr lang="en-US"/>
              <a:t>What's new in K3 vs. K1?</a:t>
            </a:r>
            <a:endParaRPr lang="en-GB"/>
          </a:p>
        </p:txBody>
      </p:sp>
      <p:pic>
        <p:nvPicPr>
          <p:cNvPr id="48" name="Picture 47">
            <a:extLst>
              <a:ext uri="{FF2B5EF4-FFF2-40B4-BE49-F238E27FC236}">
                <a16:creationId xmlns:a16="http://schemas.microsoft.com/office/drawing/2014/main" id="{090D05F3-CFC5-6243-8499-3232222A88D2}"/>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rot="5400000">
            <a:off x="239265" y="2405837"/>
            <a:ext cx="485389" cy="485389"/>
          </a:xfrm>
          <a:prstGeom prst="rect">
            <a:avLst/>
          </a:prstGeom>
        </p:spPr>
      </p:pic>
    </p:spTree>
    <p:extLst>
      <p:ext uri="{BB962C8B-B14F-4D97-AF65-F5344CB8AC3E}">
        <p14:creationId xmlns:p14="http://schemas.microsoft.com/office/powerpoint/2010/main" val="34842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2">
            <a:extLst>
              <a:ext uri="{FF2B5EF4-FFF2-40B4-BE49-F238E27FC236}">
                <a16:creationId xmlns:a16="http://schemas.microsoft.com/office/drawing/2014/main" id="{5CDCDB91-95E3-40E0-813E-BD1409F4FF85}"/>
              </a:ext>
            </a:extLst>
          </p:cNvPr>
          <p:cNvSpPr>
            <a:spLocks noGrp="1"/>
          </p:cNvSpPr>
          <p:nvPr>
            <p:ph type="title"/>
          </p:nvPr>
        </p:nvSpPr>
        <p:spPr>
          <a:xfrm>
            <a:off x="250684" y="89434"/>
            <a:ext cx="11663021" cy="654049"/>
          </a:xfrm>
        </p:spPr>
        <p:txBody>
          <a:bodyPr/>
          <a:lstStyle/>
          <a:p>
            <a:r>
              <a:rPr lang="en-US"/>
              <a:t>S32K3xx 512 KB - 4 MB Device Feature Overview</a:t>
            </a:r>
          </a:p>
        </p:txBody>
      </p:sp>
      <p:sp>
        <p:nvSpPr>
          <p:cNvPr id="4" name="Rounded Rectangle 8">
            <a:extLst>
              <a:ext uri="{FF2B5EF4-FFF2-40B4-BE49-F238E27FC236}">
                <a16:creationId xmlns:a16="http://schemas.microsoft.com/office/drawing/2014/main" id="{F535158A-6D62-4B1B-B54B-C27F0E36C785}"/>
              </a:ext>
            </a:extLst>
          </p:cNvPr>
          <p:cNvSpPr/>
          <p:nvPr/>
        </p:nvSpPr>
        <p:spPr>
          <a:xfrm>
            <a:off x="278295" y="646672"/>
            <a:ext cx="11593002" cy="5771691"/>
          </a:xfrm>
          <a:prstGeom prst="roundRect">
            <a:avLst>
              <a:gd name="adj" fmla="val 5227"/>
            </a:avLst>
          </a:prstGeom>
          <a:solidFill>
            <a:srgbClr val="7BB1D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0" bIns="45720" rtlCol="0" anchor="t"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000" b="0" i="0" u="none" strike="noStrike" kern="1200" cap="none" spc="0" normalizeH="0" baseline="0" noProof="0">
              <a:ln>
                <a:noFill/>
              </a:ln>
              <a:solidFill>
                <a:srgbClr val="000000"/>
              </a:solidFill>
              <a:effectLst/>
              <a:uLnTx/>
              <a:uFillTx/>
              <a:latin typeface="Arial"/>
              <a:cs typeface="Arial"/>
            </a:endParaRPr>
          </a:p>
        </p:txBody>
      </p:sp>
      <p:graphicFrame>
        <p:nvGraphicFramePr>
          <p:cNvPr id="25" name="Table 25">
            <a:extLst>
              <a:ext uri="{FF2B5EF4-FFF2-40B4-BE49-F238E27FC236}">
                <a16:creationId xmlns:a16="http://schemas.microsoft.com/office/drawing/2014/main" id="{F174E089-61E1-4B87-B3EB-F5C9D3FC5C90}"/>
              </a:ext>
            </a:extLst>
          </p:cNvPr>
          <p:cNvGraphicFramePr>
            <a:graphicFrameLocks noGrp="1"/>
          </p:cNvGraphicFramePr>
          <p:nvPr>
            <p:extLst>
              <p:ext uri="{D42A27DB-BD31-4B8C-83A1-F6EECF244321}">
                <p14:modId xmlns:p14="http://schemas.microsoft.com/office/powerpoint/2010/main" val="108400851"/>
              </p:ext>
            </p:extLst>
          </p:nvPr>
        </p:nvGraphicFramePr>
        <p:xfrm>
          <a:off x="355876" y="717520"/>
          <a:ext cx="11410456" cy="5170230"/>
        </p:xfrm>
        <a:graphic>
          <a:graphicData uri="http://schemas.openxmlformats.org/drawingml/2006/table">
            <a:tbl>
              <a:tblPr firstRow="1" bandRow="1">
                <a:tableStyleId>{5C22544A-7EE6-4342-B048-85BDC9FD1C3A}</a:tableStyleId>
              </a:tblPr>
              <a:tblGrid>
                <a:gridCol w="1246654">
                  <a:extLst>
                    <a:ext uri="{9D8B030D-6E8A-4147-A177-3AD203B41FA5}">
                      <a16:colId xmlns:a16="http://schemas.microsoft.com/office/drawing/2014/main" val="2623054535"/>
                    </a:ext>
                  </a:extLst>
                </a:gridCol>
                <a:gridCol w="1234563">
                  <a:extLst>
                    <a:ext uri="{9D8B030D-6E8A-4147-A177-3AD203B41FA5}">
                      <a16:colId xmlns:a16="http://schemas.microsoft.com/office/drawing/2014/main" val="3713878334"/>
                    </a:ext>
                  </a:extLst>
                </a:gridCol>
                <a:gridCol w="1296157">
                  <a:extLst>
                    <a:ext uri="{9D8B030D-6E8A-4147-A177-3AD203B41FA5}">
                      <a16:colId xmlns:a16="http://schemas.microsoft.com/office/drawing/2014/main" val="3407241241"/>
                    </a:ext>
                  </a:extLst>
                </a:gridCol>
                <a:gridCol w="1350775">
                  <a:extLst>
                    <a:ext uri="{9D8B030D-6E8A-4147-A177-3AD203B41FA5}">
                      <a16:colId xmlns:a16="http://schemas.microsoft.com/office/drawing/2014/main" val="3955815168"/>
                    </a:ext>
                  </a:extLst>
                </a:gridCol>
                <a:gridCol w="1419500">
                  <a:extLst>
                    <a:ext uri="{9D8B030D-6E8A-4147-A177-3AD203B41FA5}">
                      <a16:colId xmlns:a16="http://schemas.microsoft.com/office/drawing/2014/main" val="2806923079"/>
                    </a:ext>
                  </a:extLst>
                </a:gridCol>
                <a:gridCol w="1296157">
                  <a:extLst>
                    <a:ext uri="{9D8B030D-6E8A-4147-A177-3AD203B41FA5}">
                      <a16:colId xmlns:a16="http://schemas.microsoft.com/office/drawing/2014/main" val="1996041798"/>
                    </a:ext>
                  </a:extLst>
                </a:gridCol>
                <a:gridCol w="1296157">
                  <a:extLst>
                    <a:ext uri="{9D8B030D-6E8A-4147-A177-3AD203B41FA5}">
                      <a16:colId xmlns:a16="http://schemas.microsoft.com/office/drawing/2014/main" val="2930812832"/>
                    </a:ext>
                  </a:extLst>
                </a:gridCol>
                <a:gridCol w="1155589">
                  <a:extLst>
                    <a:ext uri="{9D8B030D-6E8A-4147-A177-3AD203B41FA5}">
                      <a16:colId xmlns:a16="http://schemas.microsoft.com/office/drawing/2014/main" val="1288300075"/>
                    </a:ext>
                  </a:extLst>
                </a:gridCol>
                <a:gridCol w="157700">
                  <a:extLst>
                    <a:ext uri="{9D8B030D-6E8A-4147-A177-3AD203B41FA5}">
                      <a16:colId xmlns:a16="http://schemas.microsoft.com/office/drawing/2014/main" val="1188681543"/>
                    </a:ext>
                  </a:extLst>
                </a:gridCol>
                <a:gridCol w="957204">
                  <a:extLst>
                    <a:ext uri="{9D8B030D-6E8A-4147-A177-3AD203B41FA5}">
                      <a16:colId xmlns:a16="http://schemas.microsoft.com/office/drawing/2014/main" val="63517928"/>
                    </a:ext>
                  </a:extLst>
                </a:gridCol>
              </a:tblGrid>
              <a:tr h="274488">
                <a:tc>
                  <a:txBody>
                    <a:bodyPr/>
                    <a:lstStyle/>
                    <a:p>
                      <a:pPr algn="ctr"/>
                      <a:r>
                        <a:rPr lang="en-US" sz="1200"/>
                        <a:t>S32K310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gridSpan="2">
                  <a:txBody>
                    <a:bodyPr/>
                    <a:lstStyle/>
                    <a:p>
                      <a:pPr algn="ctr"/>
                      <a:r>
                        <a:rPr lang="en-US" sz="1200"/>
                        <a:t>S32K344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hMerge="1">
                  <a:txBody>
                    <a:bodyPr/>
                    <a:lstStyle/>
                    <a:p>
                      <a:pPr algn="ctr"/>
                      <a:r>
                        <a:rPr lang="en-US" sz="1200"/>
                        <a:t>S32K344</a:t>
                      </a:r>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1A48AA"/>
                    </a:solidFill>
                  </a:tcPr>
                </a:tc>
                <a:extLst>
                  <a:ext uri="{0D108BD9-81ED-4DB2-BD59-A6C34878D82A}">
                    <a16:rowId xmlns:a16="http://schemas.microsoft.com/office/drawing/2014/main" val="2214278096"/>
                  </a:ext>
                </a:extLst>
              </a:tr>
              <a:tr h="677070">
                <a:tc gridSpan="3">
                  <a:txBody>
                    <a:bodyPr/>
                    <a:lstStyle/>
                    <a:p>
                      <a:pPr lvl="0" algn="ctr">
                        <a:buNone/>
                      </a:pPr>
                      <a:r>
                        <a:rPr lang="en-US" sz="800"/>
                        <a:t>1x Cortex-M7 @ 120MHz</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endParaRPr lang="en-US" sz="800"/>
                    </a:p>
                  </a:txBody>
                  <a:tcPr anchor="ctr">
                    <a:lnL w="38100" cap="flat" cmpd="sng" algn="ctr">
                      <a:solidFill>
                        <a:srgbClr val="EFF1B2"/>
                      </a:solidFill>
                      <a:prstDash val="solid"/>
                      <a:round/>
                      <a:headEnd type="none" w="med" len="med"/>
                      <a:tailEnd type="none" w="med" len="med"/>
                    </a:lnL>
                    <a:lnR w="38100" cap="flat" cmpd="sng" algn="ctr">
                      <a:solidFill>
                        <a:srgbClr val="EFF1B2"/>
                      </a:solidFill>
                      <a:prstDash val="solid"/>
                      <a:round/>
                      <a:headEnd type="none" w="med" len="med"/>
                      <a:tailEnd type="none" w="med" len="med"/>
                    </a:lnR>
                    <a:lnT w="38100" cap="flat" cmpd="sng" algn="ctr">
                      <a:solidFill>
                        <a:srgbClr val="EFF1B2"/>
                      </a:solidFill>
                      <a:prstDash val="solid"/>
                      <a:round/>
                      <a:headEnd type="none" w="med" len="med"/>
                      <a:tailEnd type="none" w="med" len="med"/>
                    </a:lnT>
                    <a:lnB w="38100" cap="flat" cmpd="sng" algn="ctr">
                      <a:solidFill>
                        <a:srgbClr val="EFF1B2"/>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1x Cortex-M7 @ 160MHz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2">
                  <a:txBody>
                    <a:bodyPr/>
                    <a:lstStyle/>
                    <a:p>
                      <a:pPr algn="ctr"/>
                      <a:r>
                        <a:rPr lang="en-US" sz="800"/>
                        <a:t>2x Cortex-M7 @ 160MHz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tc>
                <a:tc gridSpan="4">
                  <a:txBody>
                    <a:bodyPr/>
                    <a:lstStyle/>
                    <a:p>
                      <a:pPr algn="ctr"/>
                      <a:r>
                        <a:rPr lang="en-US" sz="800"/>
                        <a:t>1x LS Cortex-M7 @ 160MHz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200"/>
                    </a:p>
                  </a:txBody>
                  <a:tcPr anchor="ctr"/>
                </a:tc>
                <a:extLst>
                  <a:ext uri="{0D108BD9-81ED-4DB2-BD59-A6C34878D82A}">
                    <a16:rowId xmlns:a16="http://schemas.microsoft.com/office/drawing/2014/main" val="2783630546"/>
                  </a:ext>
                </a:extLst>
              </a:tr>
              <a:tr h="2134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ASIL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D</a:t>
                      </a:r>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1317271066"/>
                  </a:ext>
                </a:extLst>
              </a:tr>
              <a:tr h="213490">
                <a:tc>
                  <a:txBody>
                    <a:bodyPr/>
                    <a:lstStyle/>
                    <a:p>
                      <a:pPr algn="ct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endParaRPr lang="en-US"/>
                    </a:p>
                  </a:txBody>
                  <a:tcPr/>
                </a:tc>
                <a:extLst>
                  <a:ext uri="{0D108BD9-81ED-4DB2-BD59-A6C34878D82A}">
                    <a16:rowId xmlns:a16="http://schemas.microsoft.com/office/drawing/2014/main" val="1009155510"/>
                  </a:ext>
                </a:extLst>
              </a:tr>
              <a:tr h="213490">
                <a:tc>
                  <a:txBody>
                    <a:bodyPr/>
                    <a:lstStyle/>
                    <a:p>
                      <a:pPr algn="ctr"/>
                      <a:r>
                        <a:rPr lang="en-US" sz="800"/>
                        <a:t>512KB Flash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1MB Flash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2MB Flash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4MB Flash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2MB Flash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4MB Flash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1MB Flash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2MB Flash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gridSpan="2">
                  <a:txBody>
                    <a:bodyPr/>
                    <a:lstStyle/>
                    <a:p>
                      <a:pPr algn="ctr"/>
                      <a:r>
                        <a:rPr lang="en-US" sz="800"/>
                        <a:t>4MB Flash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r>
                        <a:rPr lang="en-US" sz="800"/>
                        <a:t>4MB Flash</a:t>
                      </a:r>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3890202853"/>
                  </a:ext>
                </a:extLst>
              </a:tr>
              <a:tr h="335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64K SRAM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incl. 64K TCM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128K SRAM </a:t>
                      </a:r>
                    </a:p>
                    <a:p>
                      <a:pPr algn="ctr"/>
                      <a:r>
                        <a:rPr lang="en-US" sz="800"/>
                        <a:t>incl. 96K TCM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192K SRAM </a:t>
                      </a:r>
                    </a:p>
                    <a:p>
                      <a:pPr algn="ctr"/>
                      <a:r>
                        <a:rPr lang="en-US" sz="800"/>
                        <a:t>incl. 96K TCM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512K SRAM </a:t>
                      </a:r>
                    </a:p>
                    <a:p>
                      <a:pPr algn="ctr"/>
                      <a:r>
                        <a:rPr lang="en-US" sz="800"/>
                        <a:t>incl. 96K TCM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256K SRAM </a:t>
                      </a:r>
                    </a:p>
                    <a:p>
                      <a:pPr algn="ctr"/>
                      <a:r>
                        <a:rPr lang="en-US" sz="800"/>
                        <a:t>incl. 192K TCM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512K SRAM </a:t>
                      </a:r>
                    </a:p>
                    <a:p>
                      <a:pPr algn="ctr"/>
                      <a:r>
                        <a:rPr kumimoji="0" lang="en-US" sz="800" b="0" i="0" u="none" strike="noStrike" kern="1200" cap="none" spc="0" normalizeH="0" baseline="0" noProof="0">
                          <a:ln>
                            <a:noFill/>
                          </a:ln>
                          <a:solidFill>
                            <a:srgbClr val="000000"/>
                          </a:solidFill>
                          <a:effectLst/>
                          <a:uLnTx/>
                          <a:uFillTx/>
                          <a:latin typeface="+mn-lt"/>
                          <a:ea typeface="+mn-ea"/>
                          <a:cs typeface="+mn-cs"/>
                        </a:rPr>
                        <a:t>incl. 192K TCM</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mn-lt"/>
                          <a:ea typeface="+mn-ea"/>
                          <a:cs typeface="+mn-cs"/>
                        </a:rPr>
                        <a:t>256K SRAM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mn-lt"/>
                          <a:ea typeface="+mn-ea"/>
                          <a:cs typeface="+mn-cs"/>
                        </a:rPr>
                        <a:t>incl. 192K TCM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r>
                        <a:rPr lang="en-US" sz="800"/>
                        <a:t>256K SRAM </a:t>
                      </a:r>
                    </a:p>
                    <a:p>
                      <a:pPr algn="ctr"/>
                      <a:r>
                        <a:rPr kumimoji="0" lang="en-US" sz="800" b="0" i="0" u="none" strike="noStrike" kern="1200" cap="none" spc="0" normalizeH="0" baseline="0" noProof="0">
                          <a:ln>
                            <a:noFill/>
                          </a:ln>
                          <a:solidFill>
                            <a:srgbClr val="000000"/>
                          </a:solidFill>
                          <a:effectLst/>
                          <a:uLnTx/>
                          <a:uFillTx/>
                          <a:latin typeface="+mn-lt"/>
                          <a:ea typeface="+mn-ea"/>
                          <a:cs typeface="+mn-cs"/>
                        </a:rPr>
                        <a:t>incl. 192K TCM</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gridSpan="2">
                  <a:txBody>
                    <a:bodyPr/>
                    <a:lstStyle/>
                    <a:p>
                      <a:pPr algn="ctr"/>
                      <a:r>
                        <a:rPr lang="en-US" sz="800"/>
                        <a:t>512K SRAM </a:t>
                      </a:r>
                    </a:p>
                    <a:p>
                      <a:pPr algn="ctr"/>
                      <a:r>
                        <a:rPr kumimoji="0" lang="en-US" sz="800" b="0" i="0" u="none" strike="noStrike" kern="1200" cap="none" spc="0" normalizeH="0" baseline="0" noProof="0">
                          <a:ln>
                            <a:noFill/>
                          </a:ln>
                          <a:solidFill>
                            <a:srgbClr val="000000"/>
                          </a:solidFill>
                          <a:effectLst/>
                          <a:uLnTx/>
                          <a:uFillTx/>
                          <a:latin typeface="+mn-lt"/>
                          <a:ea typeface="+mn-ea"/>
                          <a:cs typeface="+mn-cs"/>
                        </a:rPr>
                        <a:t>incl. 192K TCM</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r>
                        <a:rPr lang="en-US" sz="800"/>
                        <a:t>512K SRAM </a:t>
                      </a:r>
                      <a:r>
                        <a:rPr kumimoji="0" lang="en-US" sz="800" b="0" i="0" u="none" strike="noStrike" kern="1200" cap="none" spc="0" normalizeH="0" baseline="0" noProof="0">
                          <a:ln>
                            <a:noFill/>
                          </a:ln>
                          <a:solidFill>
                            <a:srgbClr val="000000"/>
                          </a:solidFill>
                          <a:effectLst/>
                          <a:uLnTx/>
                          <a:uFillTx/>
                          <a:latin typeface="+mn-lt"/>
                          <a:ea typeface="+mn-ea"/>
                          <a:cs typeface="+mn-cs"/>
                        </a:rPr>
                        <a:t>incl. 192K TCM</a:t>
                      </a:r>
                      <a:endParaRPr lang="en-US" sz="8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2571333309"/>
                  </a:ext>
                </a:extLst>
              </a:tr>
              <a:tr h="2134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up to 84 I/</a:t>
                      </a:r>
                      <a:r>
                        <a:rPr lang="en-US" sz="800" err="1"/>
                        <a:t>Os</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up to 84 I/</a:t>
                      </a:r>
                      <a:r>
                        <a:rPr lang="en-US" sz="800" err="1"/>
                        <a:t>Os</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up to 143 I/</a:t>
                      </a:r>
                      <a:r>
                        <a:rPr lang="en-US" sz="800" err="1"/>
                        <a:t>Os</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up to 218 I/</a:t>
                      </a:r>
                      <a:r>
                        <a:rPr lang="en-US" sz="800" err="1"/>
                        <a:t>Os</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up to 143 I/</a:t>
                      </a:r>
                      <a:r>
                        <a:rPr lang="en-US" sz="800" err="1"/>
                        <a:t>Os</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up to 218 I/</a:t>
                      </a:r>
                      <a:r>
                        <a:rPr lang="en-US" sz="800" err="1"/>
                        <a:t>Os</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up to 143 I/</a:t>
                      </a:r>
                      <a:r>
                        <a:rPr lang="en-US" sz="800" err="1"/>
                        <a:t>Os</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up to 143 I/</a:t>
                      </a:r>
                      <a:r>
                        <a:rPr lang="en-US" sz="800" err="1"/>
                        <a:t>Os</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2">
                  <a:txBody>
                    <a:bodyPr/>
                    <a:lstStyle/>
                    <a:p>
                      <a:pPr algn="ctr"/>
                      <a:r>
                        <a:rPr lang="en-US" sz="800"/>
                        <a:t>up to 218 I/</a:t>
                      </a:r>
                      <a:r>
                        <a:rPr lang="en-US" sz="800" err="1"/>
                        <a:t>Os</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r>
                        <a:rPr lang="en-US" sz="800"/>
                        <a:t>up to 218 I/</a:t>
                      </a:r>
                      <a:r>
                        <a:rPr lang="en-US" sz="800" err="1"/>
                        <a:t>Os</a:t>
                      </a:r>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1981654452"/>
                  </a:ext>
                </a:extLst>
              </a:tr>
              <a:tr h="213490">
                <a:tc gridSpan="3">
                  <a:txBody>
                    <a:bodyPr/>
                    <a:lstStyle/>
                    <a:p>
                      <a:pPr algn="ctr"/>
                      <a:r>
                        <a:rPr lang="en-US" sz="800"/>
                        <a:t>16 channel eDMA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800"/>
                    </a:p>
                  </a:txBody>
                  <a:tcPr anchor="ctr">
                    <a:lnL w="38100" cap="flat" cmpd="sng" algn="ctr">
                      <a:solidFill>
                        <a:srgbClr val="EFF1B2"/>
                      </a:solidFill>
                      <a:prstDash val="solid"/>
                      <a:round/>
                      <a:headEnd type="none" w="med" len="med"/>
                      <a:tailEnd type="none" w="med" len="med"/>
                    </a:lnL>
                    <a:lnR w="38100" cap="flat" cmpd="sng" algn="ctr">
                      <a:solidFill>
                        <a:srgbClr val="EFF1B2"/>
                      </a:solidFill>
                      <a:prstDash val="solid"/>
                      <a:round/>
                      <a:headEnd type="none" w="med" len="med"/>
                      <a:tailEnd type="none" w="med" len="med"/>
                    </a:lnR>
                    <a:lnT w="38100" cap="flat" cmpd="sng" algn="ctr">
                      <a:solidFill>
                        <a:srgbClr val="EFF1B2"/>
                      </a:solidFill>
                      <a:prstDash val="solid"/>
                      <a:round/>
                      <a:headEnd type="none" w="med" len="med"/>
                      <a:tailEnd type="none" w="med" len="med"/>
                    </a:lnT>
                    <a:lnB w="38100" cap="flat" cmpd="sng" algn="ctr">
                      <a:solidFill>
                        <a:srgbClr val="EFF1B2"/>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endParaRPr lang="en-US"/>
                    </a:p>
                  </a:txBody>
                  <a:tcPr/>
                </a:tc>
                <a:tc>
                  <a:txBody>
                    <a:bodyPr/>
                    <a:lstStyle/>
                    <a:p>
                      <a:pPr algn="ctr"/>
                      <a:r>
                        <a:rPr lang="en-US" sz="800"/>
                        <a:t>32ch eDMA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6">
                  <a:txBody>
                    <a:bodyPr/>
                    <a:lstStyle/>
                    <a:p>
                      <a:pPr algn="ctr"/>
                      <a:r>
                        <a:rPr lang="en-US" sz="800"/>
                        <a:t>32 channel </a:t>
                      </a:r>
                      <a:r>
                        <a:rPr lang="en-US" sz="800" err="1"/>
                        <a:t>eDMA</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solidFill>
                      <a:srgbClr val="4FABE3"/>
                    </a:solidFill>
                  </a:tcPr>
                </a:tc>
                <a:tc hMerge="1">
                  <a:txBody>
                    <a:bodyPr/>
                    <a:lstStyle/>
                    <a:p>
                      <a:endParaRPr lang="en-US"/>
                    </a:p>
                  </a:txBody>
                  <a:tcPr>
                    <a:lnL w="38100" cap="flat" cmpd="sng" algn="ctr">
                      <a:solidFill>
                        <a:srgbClr val="D3E0AA"/>
                      </a:solidFill>
                      <a:prstDash val="solid"/>
                      <a:round/>
                      <a:headEnd type="none" w="med" len="med"/>
                      <a:tailEnd type="none" w="med" len="med"/>
                    </a:lnL>
                    <a:lnT w="38100" cap="flat" cmpd="sng" algn="ctr">
                      <a:solidFill>
                        <a:srgbClr val="D7E7F4"/>
                      </a:solidFill>
                      <a:prstDash val="solid"/>
                      <a:round/>
                      <a:headEnd type="none" w="med" len="med"/>
                      <a:tailEnd type="none" w="med" len="med"/>
                    </a:lnT>
                  </a:tcPr>
                </a:tc>
                <a:tc hMerge="1">
                  <a:txBody>
                    <a:bodyPr/>
                    <a:lstStyle/>
                    <a:p>
                      <a:pPr algn="ctr"/>
                      <a:endParaRPr lang="en-US" sz="1200"/>
                    </a:p>
                  </a:txBody>
                  <a:tcPr anchor="ctr">
                    <a:solidFill>
                      <a:srgbClr val="4FABE3"/>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200"/>
                    </a:p>
                  </a:txBody>
                  <a:tcPr anchor="ctr">
                    <a:solidFill>
                      <a:srgbClr val="4FABE3"/>
                    </a:solidFill>
                  </a:tcPr>
                </a:tc>
                <a:extLst>
                  <a:ext uri="{0D108BD9-81ED-4DB2-BD59-A6C34878D82A}">
                    <a16:rowId xmlns:a16="http://schemas.microsoft.com/office/drawing/2014/main" val="3144171213"/>
                  </a:ext>
                </a:extLst>
              </a:tr>
              <a:tr h="335485">
                <a:tc gridSpan="2">
                  <a:txBody>
                    <a:bodyPr/>
                    <a:lstStyle/>
                    <a:p>
                      <a:pPr algn="ctr"/>
                      <a:r>
                        <a:rPr lang="en-US" sz="800"/>
                        <a:t>3x </a:t>
                      </a:r>
                      <a:r>
                        <a:rPr lang="en-US" sz="800" err="1"/>
                        <a:t>FlexCAN</a:t>
                      </a:r>
                      <a:endParaRPr lang="en-US" sz="800"/>
                    </a:p>
                    <a:p>
                      <a:pPr algn="ctr"/>
                      <a:r>
                        <a:rPr lang="en-US" sz="800"/>
                        <a:t> w/ CAN 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800"/>
                    </a:p>
                  </a:txBody>
                  <a:tcPr anchor="ctr">
                    <a:lnL w="38100" cap="flat" cmpd="sng" algn="ctr">
                      <a:solidFill>
                        <a:srgbClr val="EFF1B2"/>
                      </a:solidFill>
                      <a:prstDash val="solid"/>
                      <a:round/>
                      <a:headEnd type="none" w="med" len="med"/>
                      <a:tailEnd type="none" w="med" len="med"/>
                    </a:lnL>
                    <a:lnR w="38100" cap="flat" cmpd="sng" algn="ctr">
                      <a:solidFill>
                        <a:srgbClr val="EFF1B2"/>
                      </a:solidFill>
                      <a:prstDash val="solid"/>
                      <a:round/>
                      <a:headEnd type="none" w="med" len="med"/>
                      <a:tailEnd type="none" w="med" len="med"/>
                    </a:lnR>
                    <a:lnT w="38100" cap="flat" cmpd="sng" algn="ctr">
                      <a:solidFill>
                        <a:srgbClr val="EFF1B2"/>
                      </a:solidFill>
                      <a:prstDash val="solid"/>
                      <a:round/>
                      <a:headEnd type="none" w="med" len="med"/>
                      <a:tailEnd type="none" w="med" len="med"/>
                    </a:lnT>
                    <a:lnB w="38100" cap="flat" cmpd="sng" algn="ctr">
                      <a:solidFill>
                        <a:srgbClr val="EFF1B2"/>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2">
                  <a:txBody>
                    <a:bodyPr/>
                    <a:lstStyle/>
                    <a:p>
                      <a:pPr algn="ctr"/>
                      <a:r>
                        <a:rPr lang="en-US" sz="800"/>
                        <a:t>6x </a:t>
                      </a:r>
                      <a:r>
                        <a:rPr lang="en-US" sz="800" err="1"/>
                        <a:t>FlexCAN</a:t>
                      </a:r>
                      <a:endParaRPr lang="en-US" sz="800"/>
                    </a:p>
                    <a:p>
                      <a:pPr algn="ctr"/>
                      <a:r>
                        <a:rPr lang="en-US" sz="800"/>
                        <a:t> w/ CAN 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endParaRPr lang="en-US"/>
                    </a:p>
                  </a:txBody>
                  <a:tcPr/>
                </a:tc>
                <a:tc>
                  <a:txBody>
                    <a:bodyPr/>
                    <a:lstStyle/>
                    <a:p>
                      <a:pPr algn="ctr"/>
                      <a:r>
                        <a:rPr lang="en-US" sz="800"/>
                        <a:t>4x </a:t>
                      </a:r>
                      <a:r>
                        <a:rPr lang="en-US" sz="800" err="1"/>
                        <a:t>FlexCAN</a:t>
                      </a:r>
                      <a:r>
                        <a:rPr lang="en-US" sz="800"/>
                        <a:t> </a:t>
                      </a:r>
                    </a:p>
                    <a:p>
                      <a:pPr algn="ctr"/>
                      <a:r>
                        <a:rPr lang="en-US" sz="800"/>
                        <a:t>w/ CAN 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6x </a:t>
                      </a:r>
                      <a:r>
                        <a:rPr lang="en-US" sz="800" err="1"/>
                        <a:t>FlexCAN</a:t>
                      </a:r>
                      <a:r>
                        <a:rPr lang="en-US" sz="800"/>
                        <a:t> </a:t>
                      </a:r>
                    </a:p>
                    <a:p>
                      <a:pPr algn="ctr"/>
                      <a:r>
                        <a:rPr lang="en-US" sz="800"/>
                        <a:t>w/ CAN 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lvl="0" algn="ctr">
                        <a:lnSpc>
                          <a:spcPct val="100000"/>
                        </a:lnSpc>
                        <a:spcBef>
                          <a:spcPts val="0"/>
                        </a:spcBef>
                        <a:spcAft>
                          <a:spcPts val="0"/>
                        </a:spcAft>
                        <a:buNone/>
                      </a:pPr>
                      <a:r>
                        <a:rPr lang="en-US" sz="800" b="0" i="0" u="none" strike="noStrike" noProof="0">
                          <a:latin typeface="Arial"/>
                        </a:rPr>
                        <a:t>4xFlexCAN </a:t>
                      </a:r>
                    </a:p>
                    <a:p>
                      <a:pPr lvl="0" algn="ctr">
                        <a:lnSpc>
                          <a:spcPct val="100000"/>
                        </a:lnSpc>
                        <a:spcBef>
                          <a:spcPts val="0"/>
                        </a:spcBef>
                        <a:spcAft>
                          <a:spcPts val="0"/>
                        </a:spcAft>
                        <a:buNone/>
                      </a:pPr>
                      <a:r>
                        <a:rPr lang="en-US" sz="800" b="0" i="0" u="none" strike="noStrike" noProof="0">
                          <a:latin typeface="Arial"/>
                        </a:rPr>
                        <a:t>w/ CAN 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4x </a:t>
                      </a:r>
                      <a:r>
                        <a:rPr lang="en-US" sz="800" err="1"/>
                        <a:t>FlexCAN</a:t>
                      </a:r>
                      <a:r>
                        <a:rPr lang="en-US" sz="800"/>
                        <a:t> </a:t>
                      </a:r>
                    </a:p>
                    <a:p>
                      <a:pPr algn="ctr"/>
                      <a:r>
                        <a:rPr lang="en-US" sz="800"/>
                        <a:t>w/ CAN 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2">
                  <a:txBody>
                    <a:bodyPr/>
                    <a:lstStyle/>
                    <a:p>
                      <a:pPr algn="ctr"/>
                      <a:r>
                        <a:rPr lang="en-US" sz="800"/>
                        <a:t>6x </a:t>
                      </a:r>
                      <a:r>
                        <a:rPr lang="en-US" sz="800" err="1"/>
                        <a:t>FlexCAN</a:t>
                      </a:r>
                      <a:r>
                        <a:rPr lang="en-US" sz="800"/>
                        <a:t> </a:t>
                      </a:r>
                    </a:p>
                    <a:p>
                      <a:pPr algn="ctr"/>
                      <a:r>
                        <a:rPr lang="en-US" sz="800"/>
                        <a:t>w/ CAN 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r>
                        <a:rPr lang="en-US" sz="800"/>
                        <a:t>6x </a:t>
                      </a:r>
                      <a:r>
                        <a:rPr lang="en-US" sz="800" err="1"/>
                        <a:t>FlexCAN</a:t>
                      </a:r>
                      <a:r>
                        <a:rPr lang="en-US" sz="800"/>
                        <a:t> w/ CAN-FD</a:t>
                      </a:r>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2105625006"/>
                  </a:ext>
                </a:extLst>
              </a:tr>
              <a:tr h="411731">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a:t>No Ethernet</a:t>
                      </a:r>
                    </a:p>
                    <a:p>
                      <a:pPr algn="ctr"/>
                      <a:r>
                        <a:rPr lang="en-US" sz="700"/>
                        <a:t>/ 1x 100Mbps Ethernet (TSN)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6">
                  <a:txBody>
                    <a:bodyPr/>
                    <a:lstStyle/>
                    <a:p>
                      <a:pPr algn="ctr"/>
                      <a:r>
                        <a:rPr lang="en-US" sz="800"/>
                        <a:t>No Ethernet / 1x 100Mbps Ethernet (TSN)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solidFill>
                      <a:srgbClr val="4FABE3"/>
                    </a:solidFill>
                  </a:tcPr>
                </a:tc>
                <a:tc hMerge="1">
                  <a:txBody>
                    <a:bodyPr/>
                    <a:lstStyle/>
                    <a:p>
                      <a:endParaRPr lang="en-US"/>
                    </a:p>
                  </a:txBody>
                  <a:tcPr>
                    <a:lnL w="38100" cap="flat" cmpd="sng" algn="ctr">
                      <a:solidFill>
                        <a:srgbClr val="D3E0AA"/>
                      </a:solidFill>
                      <a:prstDash val="solid"/>
                      <a:round/>
                      <a:headEnd type="none" w="med" len="med"/>
                      <a:tailEnd type="none" w="med" len="med"/>
                    </a:lnL>
                    <a:lnT w="38100" cap="flat" cmpd="sng" algn="ctr">
                      <a:solidFill>
                        <a:srgbClr val="D7E7F4"/>
                      </a:solidFill>
                      <a:prstDash val="solid"/>
                      <a:round/>
                      <a:headEnd type="none" w="med" len="med"/>
                      <a:tailEnd type="none" w="med" len="med"/>
                    </a:lnT>
                  </a:tcPr>
                </a:tc>
                <a:tc hMerge="1">
                  <a:txBody>
                    <a:bodyPr/>
                    <a:lstStyle/>
                    <a:p>
                      <a:pPr algn="ctr"/>
                      <a:endParaRPr lang="en-US" sz="1200"/>
                    </a:p>
                  </a:txBody>
                  <a:tcPr anchor="ctr">
                    <a:solidFill>
                      <a:srgbClr val="4FABE3"/>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200"/>
                    </a:p>
                  </a:txBody>
                  <a:tcPr anchor="ctr">
                    <a:solidFill>
                      <a:srgbClr val="4FABE3"/>
                    </a:solidFill>
                  </a:tcPr>
                </a:tc>
                <a:extLst>
                  <a:ext uri="{0D108BD9-81ED-4DB2-BD59-A6C34878D82A}">
                    <a16:rowId xmlns:a16="http://schemas.microsoft.com/office/drawing/2014/main" val="4094348928"/>
                  </a:ext>
                </a:extLst>
              </a:tr>
              <a:tr h="213490">
                <a:tc gridSpan="3">
                  <a:txBody>
                    <a:bodyPr/>
                    <a:lstStyle/>
                    <a:p>
                      <a:pPr algn="ctr"/>
                      <a:r>
                        <a:rPr lang="en-US" sz="800"/>
                        <a:t>1x I3C, 2x I2C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800"/>
                    </a:p>
                  </a:txBody>
                  <a:tcPr anchor="ctr">
                    <a:lnL w="38100" cap="flat" cmpd="sng" algn="ctr">
                      <a:solidFill>
                        <a:srgbClr val="EFF1B2"/>
                      </a:solidFill>
                      <a:prstDash val="solid"/>
                      <a:round/>
                      <a:headEnd type="none" w="med" len="med"/>
                      <a:tailEnd type="none" w="med" len="med"/>
                    </a:lnL>
                    <a:lnR w="38100" cap="flat" cmpd="sng" algn="ctr">
                      <a:solidFill>
                        <a:srgbClr val="EFF1B2"/>
                      </a:solidFill>
                      <a:prstDash val="solid"/>
                      <a:round/>
                      <a:headEnd type="none" w="med" len="med"/>
                      <a:tailEnd type="none" w="med" len="med"/>
                    </a:lnR>
                    <a:lnT w="38100" cap="flat" cmpd="sng" algn="ctr">
                      <a:solidFill>
                        <a:srgbClr val="EFF1B2"/>
                      </a:solidFill>
                      <a:prstDash val="solid"/>
                      <a:round/>
                      <a:headEnd type="none" w="med" len="med"/>
                      <a:tailEnd type="none" w="med" len="med"/>
                    </a:lnT>
                    <a:lnB w="38100" cap="flat" cmpd="sng" algn="ctr">
                      <a:solidFill>
                        <a:srgbClr val="EFF1B2"/>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p>
                  </a:txBody>
                  <a:tcPr anchor="ctr">
                    <a:lnL w="38100" cap="flat" cmpd="sng" algn="ctr">
                      <a:solidFill>
                        <a:srgbClr val="EFF1B2"/>
                      </a:solidFill>
                      <a:prstDash val="solid"/>
                      <a:round/>
                      <a:headEnd type="none" w="med" len="med"/>
                      <a:tailEnd type="none" w="med" len="med"/>
                    </a:lnL>
                    <a:lnR w="38100" cap="flat" cmpd="sng" algn="ctr">
                      <a:solidFill>
                        <a:srgbClr val="EFF1B2"/>
                      </a:solidFill>
                      <a:prstDash val="solid"/>
                      <a:round/>
                      <a:headEnd type="none" w="med" len="med"/>
                      <a:tailEnd type="none" w="med" len="med"/>
                    </a:lnR>
                    <a:lnT w="38100" cap="flat" cmpd="sng" algn="ctr">
                      <a:solidFill>
                        <a:srgbClr val="EFF1B2"/>
                      </a:solidFill>
                      <a:prstDash val="solid"/>
                      <a:round/>
                      <a:headEnd type="none" w="med" len="med"/>
                      <a:tailEnd type="none" w="med" len="med"/>
                    </a:lnT>
                    <a:lnB w="38100" cap="flat" cmpd="sng" algn="ctr">
                      <a:solidFill>
                        <a:srgbClr val="EFF1B2"/>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2x I2C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kumimoji="0" lang="en-US" sz="800" b="0" i="0" u="none" strike="noStrike" kern="1200" cap="none" spc="0" normalizeH="0" baseline="0" noProof="0">
                          <a:ln>
                            <a:noFill/>
                          </a:ln>
                          <a:solidFill>
                            <a:srgbClr val="000000"/>
                          </a:solidFill>
                          <a:effectLst/>
                          <a:uLnTx/>
                          <a:uFillTx/>
                          <a:latin typeface="+mn-lt"/>
                          <a:ea typeface="+mn-ea"/>
                          <a:cs typeface="+mn-cs"/>
                        </a:rPr>
                        <a:t>1x I3C, 2x I2C</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2x I2C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kumimoji="0" lang="en-US" sz="800" b="0" i="0" u="none" strike="noStrike" kern="1200" cap="none" spc="0" normalizeH="0" baseline="0" noProof="0">
                          <a:ln>
                            <a:noFill/>
                          </a:ln>
                          <a:solidFill>
                            <a:srgbClr val="000000"/>
                          </a:solidFill>
                          <a:effectLst/>
                          <a:uLnTx/>
                          <a:uFillTx/>
                          <a:latin typeface="+mn-lt"/>
                          <a:ea typeface="+mn-ea"/>
                          <a:cs typeface="+mn-cs"/>
                        </a:rPr>
                        <a:t>1x I3C, 2x I2C</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kumimoji="0" lang="en-US" sz="800" b="0" i="0" u="none" strike="noStrike" kern="1200" cap="none" spc="0" normalizeH="0" baseline="0" noProof="0">
                          <a:ln>
                            <a:noFill/>
                          </a:ln>
                          <a:solidFill>
                            <a:srgbClr val="000000"/>
                          </a:solidFill>
                          <a:effectLst/>
                          <a:uLnTx/>
                          <a:uFillTx/>
                          <a:latin typeface="+mn-lt"/>
                          <a:ea typeface="+mn-ea"/>
                          <a:cs typeface="+mn-cs"/>
                        </a:rPr>
                        <a:t>1x I3C, 2x I2C</a:t>
                      </a: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2">
                  <a:txBody>
                    <a:bodyPr/>
                    <a:lstStyle/>
                    <a:p>
                      <a:pPr algn="ctr"/>
                      <a:r>
                        <a:rPr lang="en-US" sz="800"/>
                        <a:t>2x I2C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r>
                        <a:rPr lang="en-US" sz="800"/>
                        <a:t>2x I2C</a:t>
                      </a:r>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1537596518"/>
                  </a:ext>
                </a:extLst>
              </a:tr>
              <a:tr h="213490">
                <a:tc gridSpan="3">
                  <a:txBody>
                    <a:bodyPr/>
                    <a:lstStyle/>
                    <a:p>
                      <a:pPr algn="ctr"/>
                      <a:r>
                        <a:rPr lang="en-US" sz="800"/>
                        <a:t>4x SPI**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800"/>
                    </a:p>
                  </a:txBody>
                  <a:tcPr anchor="ctr">
                    <a:lnL w="38100" cap="flat" cmpd="sng" algn="ctr">
                      <a:solidFill>
                        <a:srgbClr val="EFF1B2"/>
                      </a:solidFill>
                      <a:prstDash val="solid"/>
                      <a:round/>
                      <a:headEnd type="none" w="med" len="med"/>
                      <a:tailEnd type="none" w="med" len="med"/>
                    </a:lnL>
                    <a:lnR w="38100" cap="flat" cmpd="sng" algn="ctr">
                      <a:solidFill>
                        <a:srgbClr val="EFF1B2"/>
                      </a:solidFill>
                      <a:prstDash val="solid"/>
                      <a:round/>
                      <a:headEnd type="none" w="med" len="med"/>
                      <a:tailEnd type="none" w="med" len="med"/>
                    </a:lnR>
                    <a:lnT w="38100" cap="flat" cmpd="sng" algn="ctr">
                      <a:solidFill>
                        <a:srgbClr val="EFF1B2"/>
                      </a:solidFill>
                      <a:prstDash val="solid"/>
                      <a:round/>
                      <a:headEnd type="none" w="med" len="med"/>
                      <a:tailEnd type="none" w="med" len="med"/>
                    </a:lnT>
                    <a:lnB w="38100" cap="flat" cmpd="sng" algn="ctr">
                      <a:solidFill>
                        <a:srgbClr val="EFF1B2"/>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endParaRPr lang="en-US"/>
                    </a:p>
                  </a:txBody>
                  <a:tcPr/>
                </a:tc>
                <a:tc>
                  <a:txBody>
                    <a:bodyPr/>
                    <a:lstStyle/>
                    <a:p>
                      <a:pPr algn="ctr"/>
                      <a:r>
                        <a:rPr lang="en-US" sz="800"/>
                        <a:t>6x SPI**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4x SPI**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6x SPI**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4x SPI**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4x SPI**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2">
                  <a:txBody>
                    <a:bodyPr/>
                    <a:lstStyle/>
                    <a:p>
                      <a:pPr algn="ctr"/>
                      <a:r>
                        <a:rPr lang="en-US" sz="800"/>
                        <a:t>6x SPI**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r>
                        <a:rPr lang="en-US" sz="800"/>
                        <a:t>6x SPI**</a:t>
                      </a:r>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3853155532"/>
                  </a:ext>
                </a:extLst>
              </a:tr>
              <a:tr h="452096">
                <a:tc gridSpan="3">
                  <a:txBody>
                    <a:bodyPr/>
                    <a:lstStyle/>
                    <a:p>
                      <a:pPr algn="ctr"/>
                      <a:r>
                        <a:rPr lang="en-US" sz="800"/>
                        <a:t>2x 24ch 12-bit ADC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800"/>
                    </a:p>
                  </a:txBody>
                  <a:tcPr anchor="ctr">
                    <a:lnL w="38100" cap="flat" cmpd="sng" algn="ctr">
                      <a:solidFill>
                        <a:srgbClr val="EFF1B2"/>
                      </a:solidFill>
                      <a:prstDash val="solid"/>
                      <a:round/>
                      <a:headEnd type="none" w="med" len="med"/>
                      <a:tailEnd type="none" w="med" len="med"/>
                    </a:lnL>
                    <a:lnR w="38100" cap="flat" cmpd="sng" algn="ctr">
                      <a:solidFill>
                        <a:srgbClr val="EFF1B2"/>
                      </a:solidFill>
                      <a:prstDash val="solid"/>
                      <a:round/>
                      <a:headEnd type="none" w="med" len="med"/>
                      <a:tailEnd type="none" w="med" len="med"/>
                    </a:lnR>
                    <a:lnT w="38100" cap="flat" cmpd="sng" algn="ctr">
                      <a:solidFill>
                        <a:srgbClr val="EFF1B2"/>
                      </a:solidFill>
                      <a:prstDash val="solid"/>
                      <a:round/>
                      <a:headEnd type="none" w="med" len="med"/>
                      <a:tailEnd type="none" w="med" len="med"/>
                    </a:lnT>
                    <a:lnB w="38100" cap="flat" cmpd="sng" algn="ctr">
                      <a:solidFill>
                        <a:srgbClr val="EFF1B2"/>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endParaRPr lang="en-US"/>
                    </a:p>
                  </a:txBody>
                  <a:tcPr/>
                </a:tc>
                <a:tc>
                  <a:txBody>
                    <a:bodyPr/>
                    <a:lstStyle/>
                    <a:p>
                      <a:pPr algn="ctr"/>
                      <a:r>
                        <a:rPr lang="en-US" sz="800"/>
                        <a:t>3x 24ch 12-bit ADC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2x 24ch 12-bit ADC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3x 24ch 12-bit ADC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2x 24ch 12-bit ADC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2x 24ch 12-bit ADC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2">
                  <a:txBody>
                    <a:bodyPr/>
                    <a:lstStyle/>
                    <a:p>
                      <a:pPr algn="ctr"/>
                      <a:r>
                        <a:rPr lang="en-US" sz="800"/>
                        <a:t>3x 24ch 12-bit ADC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r>
                        <a:rPr lang="en-US" sz="800"/>
                        <a:t>3x 24ch 12-bit ADC</a:t>
                      </a:r>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2073873549"/>
                  </a:ext>
                </a:extLst>
              </a:tr>
              <a:tr h="213490">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a:t>2 x SAI (I2S)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6">
                  <a:txBody>
                    <a:bodyPr/>
                    <a:lstStyle/>
                    <a:p>
                      <a:pPr algn="ctr"/>
                      <a:r>
                        <a:rPr lang="en-US" sz="800"/>
                        <a:t>2x SAI (I2S)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solidFill>
                      <a:srgbClr val="4FABE3"/>
                    </a:solidFill>
                  </a:tcPr>
                </a:tc>
                <a:tc hMerge="1">
                  <a:txBody>
                    <a:bodyPr/>
                    <a:lstStyle/>
                    <a:p>
                      <a:endParaRPr lang="en-US"/>
                    </a:p>
                  </a:txBody>
                  <a:tcPr>
                    <a:lnL w="38100" cap="flat" cmpd="sng" algn="ctr">
                      <a:solidFill>
                        <a:srgbClr val="D3E0AA"/>
                      </a:solidFill>
                      <a:prstDash val="solid"/>
                      <a:round/>
                      <a:headEnd type="none" w="med" len="med"/>
                      <a:tailEnd type="none" w="med" len="med"/>
                    </a:lnL>
                    <a:lnT w="38100" cap="flat" cmpd="sng" algn="ctr">
                      <a:solidFill>
                        <a:srgbClr val="D7E7F4"/>
                      </a:solidFill>
                      <a:prstDash val="solid"/>
                      <a:round/>
                      <a:headEnd type="none" w="med" len="med"/>
                      <a:tailEnd type="none" w="med" len="med"/>
                    </a:lnT>
                  </a:tcPr>
                </a:tc>
                <a:tc hMerge="1">
                  <a:txBody>
                    <a:bodyPr/>
                    <a:lstStyle/>
                    <a:p>
                      <a:pPr algn="ctr"/>
                      <a:endParaRPr lang="en-US" sz="1200"/>
                    </a:p>
                  </a:txBody>
                  <a:tcPr anchor="ctr">
                    <a:solidFill>
                      <a:srgbClr val="4FABE3"/>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200"/>
                    </a:p>
                  </a:txBody>
                  <a:tcPr anchor="ctr">
                    <a:solidFill>
                      <a:srgbClr val="4FABE3"/>
                    </a:solidFill>
                  </a:tcPr>
                </a:tc>
                <a:extLst>
                  <a:ext uri="{0D108BD9-81ED-4DB2-BD59-A6C34878D82A}">
                    <a16:rowId xmlns:a16="http://schemas.microsoft.com/office/drawing/2014/main" val="3901501470"/>
                  </a:ext>
                </a:extLst>
              </a:tr>
              <a:tr h="213490">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a:t>Quad SPI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gridSpan="6">
                  <a:txBody>
                    <a:bodyPr/>
                    <a:lstStyle/>
                    <a:p>
                      <a:pPr algn="ctr"/>
                      <a:r>
                        <a:rPr lang="en-US" sz="800"/>
                        <a:t>Quad SPI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solidFill>
                      <a:srgbClr val="4FABE3"/>
                    </a:solidFill>
                  </a:tcPr>
                </a:tc>
                <a:tc hMerge="1">
                  <a:txBody>
                    <a:bodyPr/>
                    <a:lstStyle/>
                    <a:p>
                      <a:endParaRPr lang="en-US"/>
                    </a:p>
                  </a:txBody>
                  <a:tcPr>
                    <a:lnL w="12700" cmpd="sng">
                      <a:noFill/>
                    </a:lnL>
                  </a:tcPr>
                </a:tc>
                <a:tc hMerge="1">
                  <a:txBody>
                    <a:bodyPr/>
                    <a:lstStyle/>
                    <a:p>
                      <a:pPr algn="ctr"/>
                      <a:endParaRPr lang="en-US" sz="1200"/>
                    </a:p>
                  </a:txBody>
                  <a:tcPr anchor="ctr">
                    <a:solidFill>
                      <a:srgbClr val="4FABE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200"/>
                    </a:p>
                  </a:txBody>
                  <a:tcPr anchor="ctr">
                    <a:solidFill>
                      <a:srgbClr val="4FABE3"/>
                    </a:solidFill>
                  </a:tcPr>
                </a:tc>
                <a:extLst>
                  <a:ext uri="{0D108BD9-81ED-4DB2-BD59-A6C34878D82A}">
                    <a16:rowId xmlns:a16="http://schemas.microsoft.com/office/drawing/2014/main" val="2545329031"/>
                  </a:ext>
                </a:extLst>
              </a:tr>
              <a:tr h="213490">
                <a:tc gridSpan="2">
                  <a:txBody>
                    <a:bodyPr/>
                    <a:lstStyle/>
                    <a:p>
                      <a:pPr algn="ctr"/>
                      <a:r>
                        <a:rPr lang="en-US" sz="800"/>
                        <a:t>LQFP-48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800"/>
                    </a:p>
                  </a:txBody>
                  <a:tcPr anchor="ctr">
                    <a:lnL w="38100" cap="flat" cmpd="sng" algn="ctr">
                      <a:solidFill>
                        <a:srgbClr val="EFF1B2"/>
                      </a:solidFill>
                      <a:prstDash val="solid"/>
                      <a:round/>
                      <a:headEnd type="none" w="med" len="med"/>
                      <a:tailEnd type="none" w="med" len="med"/>
                    </a:lnL>
                    <a:lnR w="38100" cap="flat" cmpd="sng" algn="ctr">
                      <a:solidFill>
                        <a:srgbClr val="EFF1B2"/>
                      </a:solidFill>
                      <a:prstDash val="solid"/>
                      <a:round/>
                      <a:headEnd type="none" w="med" len="med"/>
                      <a:tailEnd type="none" w="med" len="med"/>
                    </a:lnR>
                    <a:lnT w="38100" cap="flat" cmpd="sng" algn="ctr">
                      <a:solidFill>
                        <a:srgbClr val="EFF1B2"/>
                      </a:solidFill>
                      <a:prstDash val="solid"/>
                      <a:round/>
                      <a:headEnd type="none" w="med" len="med"/>
                      <a:tailEnd type="none" w="med" len="med"/>
                    </a:lnT>
                    <a:lnB w="38100" cap="flat" cmpd="sng" algn="ctr">
                      <a:solidFill>
                        <a:srgbClr val="EFF1B2"/>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gridSpan="2">
                  <a:txBody>
                    <a:bodyPr/>
                    <a:lstStyle/>
                    <a:p>
                      <a:pPr algn="ctr"/>
                      <a:r>
                        <a:rPr lang="en-US" sz="800"/>
                        <a:t>MaxQFP-172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endParaRPr lang="en-US" sz="1200"/>
                    </a:p>
                  </a:txBody>
                  <a:tcPr/>
                </a:tc>
                <a:tc gridSpan="6">
                  <a:txBody>
                    <a:bodyPr/>
                    <a:lstStyle/>
                    <a:p>
                      <a:pPr algn="ctr"/>
                      <a:r>
                        <a:rPr lang="en-US" sz="800"/>
                        <a:t>MaxQFP-172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200"/>
                    </a:p>
                  </a:txBody>
                  <a:tcPr anchor="ctr">
                    <a:solidFill>
                      <a:srgbClr val="97B81E"/>
                    </a:solidFill>
                  </a:tcPr>
                </a:tc>
                <a:tc hMerge="1">
                  <a:txBody>
                    <a:bodyPr/>
                    <a:lstStyle/>
                    <a:p>
                      <a:endParaRPr lang="en-US"/>
                    </a:p>
                  </a:txBody>
                  <a:tcPr>
                    <a:lnL w="12700" cmpd="sng">
                      <a:noFill/>
                    </a:lnL>
                  </a:tcPr>
                </a:tc>
                <a:tc hMerge="1">
                  <a:txBody>
                    <a:bodyPr/>
                    <a:lstStyle/>
                    <a:p>
                      <a:pPr algn="ctr"/>
                      <a:endParaRPr lang="en-US" sz="1200"/>
                    </a:p>
                  </a:txBody>
                  <a:tcPr anchor="ctr">
                    <a:solidFill>
                      <a:srgbClr val="97B81E"/>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200"/>
                    </a:p>
                  </a:txBody>
                  <a:tcPr anchor="ctr">
                    <a:solidFill>
                      <a:srgbClr val="97B81E"/>
                    </a:solidFill>
                  </a:tcPr>
                </a:tc>
                <a:extLst>
                  <a:ext uri="{0D108BD9-81ED-4DB2-BD59-A6C34878D82A}">
                    <a16:rowId xmlns:a16="http://schemas.microsoft.com/office/drawing/2014/main" val="3075779319"/>
                  </a:ext>
                </a:extLst>
              </a:tr>
              <a:tr h="213490">
                <a:tc gridSpan="3">
                  <a:txBody>
                    <a:bodyPr/>
                    <a:lstStyle/>
                    <a:p>
                      <a:pPr algn="ctr"/>
                      <a:r>
                        <a:rPr lang="en-US" sz="800"/>
                        <a:t>MaxQFP-100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800"/>
                    </a:p>
                  </a:txBody>
                  <a:tcPr anchor="ctr">
                    <a:lnL w="38100" cap="flat" cmpd="sng" algn="ctr">
                      <a:solidFill>
                        <a:srgbClr val="EFF1B2"/>
                      </a:solidFill>
                      <a:prstDash val="solid"/>
                      <a:round/>
                      <a:headEnd type="none" w="med" len="med"/>
                      <a:tailEnd type="none" w="med" len="med"/>
                    </a:lnL>
                    <a:lnR w="38100" cap="flat" cmpd="sng" algn="ctr">
                      <a:solidFill>
                        <a:srgbClr val="EFF1B2"/>
                      </a:solidFill>
                      <a:prstDash val="solid"/>
                      <a:round/>
                      <a:headEnd type="none" w="med" len="med"/>
                      <a:tailEnd type="none" w="med" len="med"/>
                    </a:lnR>
                    <a:lnT w="38100" cap="flat" cmpd="sng" algn="ctr">
                      <a:solidFill>
                        <a:srgbClr val="EFF1B2"/>
                      </a:solidFill>
                      <a:prstDash val="solid"/>
                      <a:round/>
                      <a:headEnd type="none" w="med" len="med"/>
                      <a:tailEnd type="none" w="med" len="med"/>
                    </a:lnT>
                    <a:lnB w="38100" cap="flat" cmpd="sng" algn="ctr">
                      <a:solidFill>
                        <a:srgbClr val="EFF1B2"/>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endParaRPr lang="en-US" sz="1200"/>
                    </a:p>
                  </a:txBody>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a:t>MaxQFP-100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a:t>MaxQFP-100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ctr"/>
                      <a:r>
                        <a:rPr lang="en-US" sz="800"/>
                        <a:t>MaxQFP-100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800"/>
                    </a:p>
                  </a:txBody>
                  <a:tcPr anchor="ctr">
                    <a:lnL w="12700" cap="flat" cmpd="sng" algn="ctr">
                      <a:solidFill>
                        <a:schemeClr val="tx1"/>
                      </a:solidFill>
                      <a:prstDash val="solid"/>
                      <a:round/>
                      <a:headEnd type="none" w="med" len="med"/>
                      <a:tailEnd type="none" w="med" len="med"/>
                    </a:lnL>
                    <a:lnR w="38100" cap="flat" cmpd="sng" algn="ctr">
                      <a:solidFill>
                        <a:srgbClr val="D7E7F4"/>
                      </a:solidFill>
                      <a:prstDash val="solid"/>
                      <a:round/>
                      <a:headEnd type="none" w="med" len="med"/>
                      <a:tailEnd type="none" w="med" len="med"/>
                    </a:lnR>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7187073"/>
                  </a:ext>
                </a:extLst>
              </a:tr>
              <a:tr h="335485">
                <a:tc>
                  <a:txBody>
                    <a:bodyPr/>
                    <a:lstStyle/>
                    <a:p>
                      <a:pPr algn="ctr"/>
                      <a:endParaRPr 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a:t>MAPBGA-257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a:t>MAPBGA-257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a:p>
                  </a:txBody>
                  <a:tcPr anchor="ctr">
                    <a:lnL w="12700" cap="flat" cmpd="sng" algn="ctr">
                      <a:solidFill>
                        <a:schemeClr val="tx1"/>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a:t>MAPBGA-257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1988776520"/>
                  </a:ext>
                </a:extLst>
              </a:tr>
            </a:tbl>
          </a:graphicData>
        </a:graphic>
      </p:graphicFrame>
      <p:sp>
        <p:nvSpPr>
          <p:cNvPr id="2" name="Rectangle 1">
            <a:extLst>
              <a:ext uri="{FF2B5EF4-FFF2-40B4-BE49-F238E27FC236}">
                <a16:creationId xmlns:a16="http://schemas.microsoft.com/office/drawing/2014/main" id="{A88D2074-405B-4142-AD60-977E7E04C6D5}"/>
              </a:ext>
            </a:extLst>
          </p:cNvPr>
          <p:cNvSpPr/>
          <p:nvPr/>
        </p:nvSpPr>
        <p:spPr>
          <a:xfrm>
            <a:off x="134112" y="6503039"/>
            <a:ext cx="3068469" cy="338554"/>
          </a:xfrm>
          <a:prstGeom prst="rect">
            <a:avLst/>
          </a:prstGeom>
        </p:spPr>
        <p:txBody>
          <a:bodyPr wrap="none"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*K314 100MaxQFP room temp CES only, not for production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a:t>
            </a:r>
            <a:r>
              <a:rPr kumimoji="0" lang="en-US" sz="800" b="0" i="0" u="none" strike="noStrike" kern="1200" cap="none" spc="0" normalizeH="0" baseline="0" noProof="0">
                <a:ln>
                  <a:noFill/>
                </a:ln>
                <a:solidFill>
                  <a:srgbClr val="000000"/>
                </a:solidFill>
                <a:effectLst/>
                <a:uLnTx/>
                <a:uFillTx/>
                <a:latin typeface="Arial" charset="0"/>
                <a:ea typeface="+mn-ea"/>
                <a:cs typeface="+mn-cs"/>
              </a:rPr>
              <a:t>Ethernet 10BaseT1S supported by SPI + external MAC&amp;PHY</a:t>
            </a:r>
          </a:p>
        </p:txBody>
      </p:sp>
      <p:sp>
        <p:nvSpPr>
          <p:cNvPr id="7" name="Rectangle 6">
            <a:extLst>
              <a:ext uri="{FF2B5EF4-FFF2-40B4-BE49-F238E27FC236}">
                <a16:creationId xmlns:a16="http://schemas.microsoft.com/office/drawing/2014/main" id="{8E946869-94CF-467D-985E-6EB548913C59}"/>
              </a:ext>
            </a:extLst>
          </p:cNvPr>
          <p:cNvSpPr/>
          <p:nvPr/>
        </p:nvSpPr>
        <p:spPr>
          <a:xfrm>
            <a:off x="4160727" y="726375"/>
            <a:ext cx="1301819" cy="26261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GB">
              <a:solidFill>
                <a:schemeClr val="bg1"/>
              </a:solidFill>
              <a:latin typeface="+mj-lt"/>
            </a:endParaRPr>
          </a:p>
        </p:txBody>
      </p:sp>
      <p:sp>
        <p:nvSpPr>
          <p:cNvPr id="9" name="Rectangle 8">
            <a:extLst>
              <a:ext uri="{FF2B5EF4-FFF2-40B4-BE49-F238E27FC236}">
                <a16:creationId xmlns:a16="http://schemas.microsoft.com/office/drawing/2014/main" id="{CAE7306F-9676-4F00-952B-662A0CBBA33D}"/>
              </a:ext>
            </a:extLst>
          </p:cNvPr>
          <p:cNvSpPr/>
          <p:nvPr/>
        </p:nvSpPr>
        <p:spPr>
          <a:xfrm>
            <a:off x="10680760" y="717520"/>
            <a:ext cx="1059842" cy="26261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GB">
              <a:solidFill>
                <a:schemeClr val="bg1"/>
              </a:solidFill>
              <a:latin typeface="+mj-lt"/>
            </a:endParaRPr>
          </a:p>
        </p:txBody>
      </p:sp>
      <p:sp>
        <p:nvSpPr>
          <p:cNvPr id="10" name="TextBox 9">
            <a:extLst>
              <a:ext uri="{FF2B5EF4-FFF2-40B4-BE49-F238E27FC236}">
                <a16:creationId xmlns:a16="http://schemas.microsoft.com/office/drawing/2014/main" id="{CA5A5096-63AC-41C8-9F4F-EDB2A29E584C}"/>
              </a:ext>
            </a:extLst>
          </p:cNvPr>
          <p:cNvSpPr txBox="1"/>
          <p:nvPr/>
        </p:nvSpPr>
        <p:spPr>
          <a:xfrm>
            <a:off x="9039573" y="190934"/>
            <a:ext cx="1500243" cy="246221"/>
          </a:xfrm>
          <a:prstGeom prst="rect">
            <a:avLst/>
          </a:prstGeom>
          <a:noFill/>
          <a:ln>
            <a:solidFill>
              <a:schemeClr val="accent4"/>
            </a:solidFill>
          </a:ln>
        </p:spPr>
        <p:txBody>
          <a:bodyPr wrap="square" lIns="91440" tIns="45720" rIns="91440" rtlCol="0" anchor="t">
            <a:noAutofit/>
          </a:bodyPr>
          <a:lstStyle/>
          <a:p>
            <a:pPr algn="ctr">
              <a:spcBef>
                <a:spcPts val="600"/>
              </a:spcBef>
            </a:pPr>
            <a:r>
              <a:rPr lang="en-GB" sz="1100" b="1">
                <a:solidFill>
                  <a:schemeClr val="accent4"/>
                </a:solidFill>
                <a:latin typeface="Arial" panose="020B0604020202020204" pitchFamily="34" charset="0"/>
                <a:cs typeface="Arial" panose="020B0604020202020204" pitchFamily="34" charset="0"/>
              </a:rPr>
              <a:t>IN PRODUCTION</a:t>
            </a:r>
          </a:p>
        </p:txBody>
      </p:sp>
      <p:sp>
        <p:nvSpPr>
          <p:cNvPr id="12" name="TextBox 11">
            <a:extLst>
              <a:ext uri="{FF2B5EF4-FFF2-40B4-BE49-F238E27FC236}">
                <a16:creationId xmlns:a16="http://schemas.microsoft.com/office/drawing/2014/main" id="{C9EB177F-78CB-48F0-A170-12AC630061A6}"/>
              </a:ext>
            </a:extLst>
          </p:cNvPr>
          <p:cNvSpPr txBox="1"/>
          <p:nvPr/>
        </p:nvSpPr>
        <p:spPr>
          <a:xfrm>
            <a:off x="425667" y="5868424"/>
            <a:ext cx="1144562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Common HW: LPUART, FlexIO, </a:t>
            </a:r>
            <a:r>
              <a:rPr lang="en-US" sz="1400" b="1" err="1"/>
              <a:t>eMIOS</a:t>
            </a:r>
            <a:r>
              <a:rPr lang="en-US" sz="1400" b="1"/>
              <a:t> Timers, ACMP, LCU, BCTU, TRGMUX</a:t>
            </a:r>
          </a:p>
          <a:p>
            <a:pPr algn="ctr"/>
            <a:r>
              <a:rPr lang="en-US" sz="1400" b="1"/>
              <a:t>Common SW: Real-Time Drivers (RTD), Security FW, Safety SW Framework, Core Self-Test Libraries, </a:t>
            </a:r>
            <a:r>
              <a:rPr lang="en-US" sz="1400" b="1" err="1"/>
              <a:t>etc</a:t>
            </a:r>
            <a:endParaRPr lang="en-US" sz="1400" b="1"/>
          </a:p>
        </p:txBody>
      </p:sp>
      <p:sp>
        <p:nvSpPr>
          <p:cNvPr id="13" name="Rectangle 12">
            <a:extLst>
              <a:ext uri="{FF2B5EF4-FFF2-40B4-BE49-F238E27FC236}">
                <a16:creationId xmlns:a16="http://schemas.microsoft.com/office/drawing/2014/main" id="{92FD21F7-097E-424E-B866-47BBBE7C3590}"/>
              </a:ext>
            </a:extLst>
          </p:cNvPr>
          <p:cNvSpPr/>
          <p:nvPr/>
        </p:nvSpPr>
        <p:spPr>
          <a:xfrm>
            <a:off x="6913193" y="728604"/>
            <a:ext cx="1301819" cy="26261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GB">
              <a:solidFill>
                <a:schemeClr val="bg1"/>
              </a:solidFill>
              <a:latin typeface="+mj-lt"/>
            </a:endParaRPr>
          </a:p>
        </p:txBody>
      </p:sp>
      <p:sp>
        <p:nvSpPr>
          <p:cNvPr id="11" name="Rectangle 10">
            <a:extLst>
              <a:ext uri="{FF2B5EF4-FFF2-40B4-BE49-F238E27FC236}">
                <a16:creationId xmlns:a16="http://schemas.microsoft.com/office/drawing/2014/main" id="{8F132E5D-88CC-4C7B-A6B2-8654BD30067F}"/>
              </a:ext>
            </a:extLst>
          </p:cNvPr>
          <p:cNvSpPr/>
          <p:nvPr/>
        </p:nvSpPr>
        <p:spPr>
          <a:xfrm>
            <a:off x="238492" y="317671"/>
            <a:ext cx="2844048"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chemeClr val="bg1">
                    <a:lumMod val="65000"/>
                  </a:schemeClr>
                </a:solidFill>
                <a:effectLst/>
                <a:uLnTx/>
                <a:uFillTx/>
                <a:latin typeface="Arial"/>
                <a:ea typeface="+mn-ea"/>
                <a:cs typeface="+mn-cs"/>
              </a:rPr>
              <a:t>PRELIMINARY INFO, SUBJECT TO CHANGE</a:t>
            </a:r>
          </a:p>
        </p:txBody>
      </p:sp>
      <p:sp>
        <p:nvSpPr>
          <p:cNvPr id="14" name="Rectangle 13">
            <a:extLst>
              <a:ext uri="{FF2B5EF4-FFF2-40B4-BE49-F238E27FC236}">
                <a16:creationId xmlns:a16="http://schemas.microsoft.com/office/drawing/2014/main" id="{D95B03D8-0660-469B-A0D8-DC90100545F8}"/>
              </a:ext>
            </a:extLst>
          </p:cNvPr>
          <p:cNvSpPr/>
          <p:nvPr/>
        </p:nvSpPr>
        <p:spPr>
          <a:xfrm>
            <a:off x="2815936" y="724097"/>
            <a:ext cx="1301819" cy="26261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GB">
              <a:solidFill>
                <a:schemeClr val="bg1"/>
              </a:solidFill>
              <a:latin typeface="+mj-lt"/>
            </a:endParaRPr>
          </a:p>
        </p:txBody>
      </p:sp>
    </p:spTree>
    <p:extLst>
      <p:ext uri="{BB962C8B-B14F-4D97-AF65-F5344CB8AC3E}">
        <p14:creationId xmlns:p14="http://schemas.microsoft.com/office/powerpoint/2010/main" val="23876148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731E0858-D310-E748-BCB3-07687001B256}"/>
              </a:ext>
            </a:extLst>
          </p:cNvPr>
          <p:cNvSpPr/>
          <p:nvPr/>
        </p:nvSpPr>
        <p:spPr>
          <a:xfrm>
            <a:off x="278295" y="646672"/>
            <a:ext cx="11593002" cy="5771691"/>
          </a:xfrm>
          <a:prstGeom prst="roundRect">
            <a:avLst>
              <a:gd name="adj" fmla="val 5227"/>
            </a:avLst>
          </a:prstGeom>
          <a:solidFill>
            <a:srgbClr val="7BB1D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0" bIns="45720" rtlCol="0" anchor="t"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000" b="0" i="0" u="none" strike="noStrike" kern="1200" cap="none" spc="0" normalizeH="0" baseline="0" noProof="0">
              <a:ln>
                <a:noFill/>
              </a:ln>
              <a:solidFill>
                <a:srgbClr val="000000"/>
              </a:solidFill>
              <a:effectLst/>
              <a:uLnTx/>
              <a:uFillTx/>
              <a:latin typeface="Arial"/>
              <a:cs typeface="Arial"/>
            </a:endParaRPr>
          </a:p>
        </p:txBody>
      </p:sp>
      <p:graphicFrame>
        <p:nvGraphicFramePr>
          <p:cNvPr id="25" name="Table 25">
            <a:extLst>
              <a:ext uri="{FF2B5EF4-FFF2-40B4-BE49-F238E27FC236}">
                <a16:creationId xmlns:a16="http://schemas.microsoft.com/office/drawing/2014/main" id="{F174E089-61E1-4B87-B3EB-F5C9D3FC5C90}"/>
              </a:ext>
            </a:extLst>
          </p:cNvPr>
          <p:cNvGraphicFramePr>
            <a:graphicFrameLocks noGrp="1"/>
          </p:cNvGraphicFramePr>
          <p:nvPr>
            <p:extLst>
              <p:ext uri="{D42A27DB-BD31-4B8C-83A1-F6EECF244321}">
                <p14:modId xmlns:p14="http://schemas.microsoft.com/office/powerpoint/2010/main" val="1313370326"/>
              </p:ext>
            </p:extLst>
          </p:nvPr>
        </p:nvGraphicFramePr>
        <p:xfrm>
          <a:off x="2766861" y="807938"/>
          <a:ext cx="6622789" cy="4954711"/>
        </p:xfrm>
        <a:graphic>
          <a:graphicData uri="http://schemas.openxmlformats.org/drawingml/2006/table">
            <a:tbl>
              <a:tblPr firstRow="1" bandRow="1">
                <a:tableStyleId>{5C22544A-7EE6-4342-B048-85BDC9FD1C3A}</a:tableStyleId>
              </a:tblPr>
              <a:tblGrid>
                <a:gridCol w="1747594">
                  <a:extLst>
                    <a:ext uri="{9D8B030D-6E8A-4147-A177-3AD203B41FA5}">
                      <a16:colId xmlns:a16="http://schemas.microsoft.com/office/drawing/2014/main" val="3533281267"/>
                    </a:ext>
                  </a:extLst>
                </a:gridCol>
                <a:gridCol w="1568090">
                  <a:extLst>
                    <a:ext uri="{9D8B030D-6E8A-4147-A177-3AD203B41FA5}">
                      <a16:colId xmlns:a16="http://schemas.microsoft.com/office/drawing/2014/main" val="1151917593"/>
                    </a:ext>
                  </a:extLst>
                </a:gridCol>
                <a:gridCol w="1561689">
                  <a:extLst>
                    <a:ext uri="{9D8B030D-6E8A-4147-A177-3AD203B41FA5}">
                      <a16:colId xmlns:a16="http://schemas.microsoft.com/office/drawing/2014/main" val="442913914"/>
                    </a:ext>
                  </a:extLst>
                </a:gridCol>
                <a:gridCol w="1745416">
                  <a:extLst>
                    <a:ext uri="{9D8B030D-6E8A-4147-A177-3AD203B41FA5}">
                      <a16:colId xmlns:a16="http://schemas.microsoft.com/office/drawing/2014/main" val="3405434802"/>
                    </a:ext>
                  </a:extLst>
                </a:gridCol>
              </a:tblGrid>
              <a:tr h="294109">
                <a:tc>
                  <a:txBody>
                    <a:bodyPr/>
                    <a:lstStyle/>
                    <a:p>
                      <a:pPr algn="ctr"/>
                      <a:r>
                        <a:rPr lang="en-US" sz="1200"/>
                        <a:t>S32K328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tc>
                  <a:txBody>
                    <a:bodyPr/>
                    <a:lstStyle/>
                    <a:p>
                      <a:pPr algn="ctr"/>
                      <a:r>
                        <a:rPr lang="en-US" sz="1200"/>
                        <a:t>S32K358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8AA"/>
                    </a:solidFill>
                  </a:tcPr>
                </a:tc>
                <a:extLst>
                  <a:ext uri="{0D108BD9-81ED-4DB2-BD59-A6C34878D82A}">
                    <a16:rowId xmlns:a16="http://schemas.microsoft.com/office/drawing/2014/main" val="2214278096"/>
                  </a:ext>
                </a:extLst>
              </a:tr>
              <a:tr h="715128">
                <a:tc>
                  <a:txBody>
                    <a:bodyPr/>
                    <a:lstStyle/>
                    <a:p>
                      <a:pPr algn="ctr"/>
                      <a:r>
                        <a:rPr lang="en-US" sz="800"/>
                        <a:t>2x Cortex-M7 </a:t>
                      </a:r>
                    </a:p>
                    <a:p>
                      <a:pPr algn="ctr"/>
                      <a:r>
                        <a:rPr lang="en-US" sz="800"/>
                        <a:t>@ 160MHz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800"/>
                        <a:t>3x Cortex-M7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 240MHz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algn="ctr"/>
                      <a:r>
                        <a:rPr lang="en-US" sz="800"/>
                        <a:t>1x LS Cortex-M7 </a:t>
                      </a:r>
                    </a:p>
                    <a:p>
                      <a:pPr algn="ctr"/>
                      <a:r>
                        <a:rPr lang="en-US" sz="800"/>
                        <a:t>@ 240MHz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sz="800" kern="1200">
                          <a:solidFill>
                            <a:schemeClr val="dk1"/>
                          </a:solidFill>
                          <a:latin typeface="+mn-lt"/>
                          <a:ea typeface="+mn-ea"/>
                          <a:cs typeface="+mn-cs"/>
                        </a:rPr>
                        <a:t>1x LS Cortex-M7 + 1x Cortex-M7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dk1"/>
                          </a:solidFill>
                          <a:latin typeface="+mn-lt"/>
                          <a:ea typeface="+mn-ea"/>
                          <a:cs typeface="+mn-cs"/>
                        </a:rPr>
                        <a:t>@ 240MHz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2783630546"/>
                  </a:ext>
                </a:extLst>
              </a:tr>
              <a:tr h="245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ASIL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ASIL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1317271066"/>
                  </a:ext>
                </a:extLst>
              </a:tr>
              <a:tr h="245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HSE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4106156171"/>
                  </a:ext>
                </a:extLst>
              </a:tr>
              <a:tr h="228752">
                <a:tc gridSpan="4">
                  <a:txBody>
                    <a:bodyPr/>
                    <a:lstStyle/>
                    <a:p>
                      <a:pPr algn="ctr"/>
                      <a:r>
                        <a:rPr lang="en-US" sz="800"/>
                        <a:t>8MB Flash</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100"/>
                    </a:p>
                  </a:txBody>
                  <a:tcPr anchor="ctr">
                    <a:lnR w="38100" cap="flat" cmpd="sng" algn="ctr">
                      <a:solidFill>
                        <a:srgbClr val="D7E7F4"/>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3890202853"/>
                  </a:ext>
                </a:extLst>
              </a:tr>
              <a:tr h="342018">
                <a:tc gridSpan="4">
                  <a:txBody>
                    <a:bodyPr/>
                    <a:lstStyle/>
                    <a:p>
                      <a:pPr algn="ctr"/>
                      <a:r>
                        <a:rPr lang="en-US" sz="800"/>
                        <a:t>1152K SRAM</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100"/>
                    </a:p>
                  </a:txBody>
                  <a:tcPr anchor="ctr">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2571333309"/>
                  </a:ext>
                </a:extLst>
              </a:tr>
              <a:tr h="228752">
                <a:tc gridSpan="4">
                  <a:txBody>
                    <a:bodyPr/>
                    <a:lstStyle/>
                    <a:p>
                      <a:pPr algn="ctr"/>
                      <a:r>
                        <a:rPr lang="en-US" sz="800"/>
                        <a:t>up to 218 I/</a:t>
                      </a:r>
                      <a:r>
                        <a:rPr lang="en-US" sz="800" err="1"/>
                        <a:t>Os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1981654452"/>
                  </a:ext>
                </a:extLst>
              </a:tr>
              <a:tr h="228752">
                <a:tc gridSpan="4">
                  <a:txBody>
                    <a:bodyPr/>
                    <a:lstStyle/>
                    <a:p>
                      <a:pPr algn="ctr"/>
                      <a:r>
                        <a:rPr lang="en-US" sz="800"/>
                        <a:t>32 channel eDMA</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R w="38100" cap="flat" cmpd="sng" algn="ctr">
                      <a:solidFill>
                        <a:srgbClr val="D3E0AA"/>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L w="38100" cap="flat" cmpd="sng" algn="ctr">
                      <a:solidFill>
                        <a:srgbClr val="D3E0AA"/>
                      </a:solidFill>
                      <a:prstDash val="solid"/>
                      <a:round/>
                      <a:headEnd type="none" w="med" len="med"/>
                      <a:tailEnd type="none" w="med" len="med"/>
                    </a:lnL>
                    <a:lnR w="38100" cap="flat" cmpd="sng" algn="ctr">
                      <a:solidFill>
                        <a:srgbClr val="D3E0AA"/>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L w="38100" cap="flat" cmpd="sng" algn="ctr">
                      <a:solidFill>
                        <a:srgbClr val="D3E0AA"/>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3144171213"/>
                  </a:ext>
                </a:extLst>
              </a:tr>
              <a:tr h="228752">
                <a:tc gridSpan="4">
                  <a:txBody>
                    <a:bodyPr/>
                    <a:lstStyle/>
                    <a:p>
                      <a:pPr algn="ctr"/>
                      <a:r>
                        <a:rPr lang="en-US" sz="800"/>
                        <a:t>8x FlexCAN w/ CAN-FD</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2105625006"/>
                  </a:ext>
                </a:extLst>
              </a:tr>
              <a:tr h="228752">
                <a:tc gridSpan="4">
                  <a:txBody>
                    <a:bodyPr/>
                    <a:lstStyle/>
                    <a:p>
                      <a:pPr algn="ctr"/>
                      <a:r>
                        <a:rPr lang="en-US" sz="800"/>
                        <a:t>No Ethernet / 1x 1Gbps Ethernet (TSN)</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R w="38100" cap="flat" cmpd="sng" algn="ctr">
                      <a:solidFill>
                        <a:srgbClr val="D3E0AA"/>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L w="38100" cap="flat" cmpd="sng" algn="ctr">
                      <a:solidFill>
                        <a:srgbClr val="D3E0AA"/>
                      </a:solidFill>
                      <a:prstDash val="solid"/>
                      <a:round/>
                      <a:headEnd type="none" w="med" len="med"/>
                      <a:tailEnd type="none" w="med" len="med"/>
                    </a:lnL>
                    <a:lnR w="38100" cap="flat" cmpd="sng" algn="ctr">
                      <a:solidFill>
                        <a:srgbClr val="D3E0AA"/>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L w="38100" cap="flat" cmpd="sng" algn="ctr">
                      <a:solidFill>
                        <a:srgbClr val="D3E0AA"/>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4094348928"/>
                  </a:ext>
                </a:extLst>
              </a:tr>
              <a:tr h="228752">
                <a:tc gridSpan="4">
                  <a:txBody>
                    <a:bodyPr/>
                    <a:lstStyle/>
                    <a:p>
                      <a:pPr algn="ctr"/>
                      <a:r>
                        <a:rPr kumimoji="0" lang="en-US" sz="800" b="0" i="0" u="none" strike="noStrike" kern="1200" cap="none" spc="0" normalizeH="0" baseline="0" noProof="0">
                          <a:ln>
                            <a:noFill/>
                          </a:ln>
                          <a:solidFill>
                            <a:srgbClr val="000000"/>
                          </a:solidFill>
                          <a:effectLst/>
                          <a:uLnTx/>
                          <a:uFillTx/>
                          <a:latin typeface="+mn-lt"/>
                          <a:ea typeface="+mn-ea"/>
                          <a:cs typeface="+mn-cs"/>
                        </a:rPr>
                        <a:t>1x I3C, 2x I2C</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1537596518"/>
                  </a:ext>
                </a:extLst>
              </a:tr>
              <a:tr h="228752">
                <a:tc gridSpan="4">
                  <a:txBody>
                    <a:bodyPr/>
                    <a:lstStyle/>
                    <a:p>
                      <a:pPr algn="ctr"/>
                      <a:r>
                        <a:rPr lang="en-US" sz="800"/>
                        <a:t>6x SPI**</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3853155532"/>
                  </a:ext>
                </a:extLst>
              </a:tr>
              <a:tr h="466388">
                <a:tc gridSpan="4">
                  <a:txBody>
                    <a:bodyPr/>
                    <a:lstStyle/>
                    <a:p>
                      <a:pPr algn="ctr"/>
                      <a:r>
                        <a:rPr lang="en-US" sz="800"/>
                        <a:t>3x 24ch 12-bit ADC</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2073873549"/>
                  </a:ext>
                </a:extLst>
              </a:tr>
              <a:tr h="228752">
                <a:tc gridSpan="4">
                  <a:txBody>
                    <a:bodyPr/>
                    <a:lstStyle/>
                    <a:p>
                      <a:pPr algn="ctr"/>
                      <a:r>
                        <a:rPr lang="en-US" sz="800"/>
                        <a:t>2x SAI (I2S)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R w="38100" cap="flat" cmpd="sng" algn="ctr">
                      <a:solidFill>
                        <a:srgbClr val="D3E0AA"/>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L w="38100" cap="flat" cmpd="sng" algn="ctr">
                      <a:solidFill>
                        <a:srgbClr val="D3E0AA"/>
                      </a:solidFill>
                      <a:prstDash val="solid"/>
                      <a:round/>
                      <a:headEnd type="none" w="med" len="med"/>
                      <a:tailEnd type="none" w="med" len="med"/>
                    </a:lnL>
                    <a:lnR w="38100" cap="flat" cmpd="sng" algn="ctr">
                      <a:solidFill>
                        <a:srgbClr val="D3E0AA"/>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pPr algn="ctr"/>
                      <a:endParaRPr lang="en-US" sz="1200"/>
                    </a:p>
                  </a:txBody>
                  <a:tcPr anchor="ctr">
                    <a:lnL w="38100" cap="flat" cmpd="sng" algn="ctr">
                      <a:solidFill>
                        <a:srgbClr val="D3E0AA"/>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4FABE3"/>
                    </a:solidFill>
                  </a:tcPr>
                </a:tc>
                <a:extLst>
                  <a:ext uri="{0D108BD9-81ED-4DB2-BD59-A6C34878D82A}">
                    <a16:rowId xmlns:a16="http://schemas.microsoft.com/office/drawing/2014/main" val="3901501470"/>
                  </a:ext>
                </a:extLst>
              </a:tr>
              <a:tr h="373110">
                <a:tc gridSpan="4">
                  <a:txBody>
                    <a:bodyPr/>
                    <a:lstStyle/>
                    <a:p>
                      <a:pPr algn="ctr"/>
                      <a:r>
                        <a:rPr lang="en-US" sz="800"/>
                        <a:t>SDHC(SDIO)</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ABE3"/>
                    </a:solidFill>
                  </a:tcPr>
                </a:tc>
                <a:tc hMerge="1">
                  <a:txBody>
                    <a:bodyPr/>
                    <a:lstStyle/>
                    <a:p>
                      <a:endParaRPr lang="en-US"/>
                    </a:p>
                  </a:txBody>
                  <a:tcPr>
                    <a:lnT w="38100" cap="flat" cmpd="sng" algn="ctr">
                      <a:solidFill>
                        <a:srgbClr val="D7E7F4"/>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4558030"/>
                  </a:ext>
                </a:extLst>
              </a:tr>
              <a:tr h="0">
                <a:tc gridSpan="4">
                  <a:txBody>
                    <a:bodyPr/>
                    <a:lstStyle/>
                    <a:p>
                      <a:pPr algn="ctr"/>
                      <a:r>
                        <a:rPr lang="en-US" sz="800"/>
                        <a:t>MaxQFP-172</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200"/>
                    </a:p>
                  </a:txBody>
                  <a:tcPr anchor="ctr">
                    <a:lnR w="38100" cap="flat" cmpd="sng" algn="ctr">
                      <a:noFill/>
                      <a:prstDash val="solid"/>
                      <a:round/>
                      <a:headEnd type="none" w="med" len="med"/>
                      <a:tailEnd type="none" w="med" len="med"/>
                    </a:lnR>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20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200"/>
                    </a:p>
                  </a:txBody>
                  <a:tcPr anchor="ctr">
                    <a:lnL w="38100" cap="flat" cmpd="sng" algn="ctr">
                      <a:no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3075779319"/>
                  </a:ext>
                </a:extLst>
              </a:tr>
              <a:tr h="230400">
                <a:tc gridSpan="4">
                  <a:txBody>
                    <a:bodyPr/>
                    <a:lstStyle/>
                    <a:p>
                      <a:pPr algn="ctr"/>
                      <a:r>
                        <a:rPr lang="en-US" sz="900"/>
                        <a:t>MAPBGA-289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100"/>
                    </a:p>
                  </a:txBody>
                  <a:tcPr anchor="ctr">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tc hMerge="1">
                  <a:txBody>
                    <a:bodyPr/>
                    <a:lstStyle/>
                    <a:p>
                      <a:pPr algn="ctr"/>
                      <a:endParaRPr lang="en-US" sz="1100"/>
                    </a:p>
                  </a:txBody>
                  <a:tcPr anchor="ctr">
                    <a:lnL w="38100" cap="flat" cmpd="sng" algn="ctr">
                      <a:solidFill>
                        <a:srgbClr val="D7E7F4"/>
                      </a:solidFill>
                      <a:prstDash val="solid"/>
                      <a:round/>
                      <a:headEnd type="none" w="med" len="med"/>
                      <a:tailEnd type="none" w="med" len="med"/>
                    </a:lnL>
                    <a:lnR w="38100" cap="flat" cmpd="sng" algn="ctr">
                      <a:solidFill>
                        <a:srgbClr val="D7E7F4"/>
                      </a:solidFill>
                      <a:prstDash val="solid"/>
                      <a:round/>
                      <a:headEnd type="none" w="med" len="med"/>
                      <a:tailEnd type="none" w="med" len="med"/>
                    </a:lnR>
                    <a:lnT w="38100" cap="flat" cmpd="sng" algn="ctr">
                      <a:solidFill>
                        <a:srgbClr val="D7E7F4"/>
                      </a:solidFill>
                      <a:prstDash val="solid"/>
                      <a:round/>
                      <a:headEnd type="none" w="med" len="med"/>
                      <a:tailEnd type="none" w="med" len="med"/>
                    </a:lnT>
                    <a:lnB w="38100" cap="flat" cmpd="sng" algn="ctr">
                      <a:solidFill>
                        <a:srgbClr val="D7E7F4"/>
                      </a:solidFill>
                      <a:prstDash val="solid"/>
                      <a:round/>
                      <a:headEnd type="none" w="med" len="med"/>
                      <a:tailEnd type="none" w="med" len="med"/>
                    </a:lnB>
                    <a:lnTlToBr w="12700" cmpd="sng">
                      <a:noFill/>
                      <a:prstDash val="solid"/>
                    </a:lnTlToBr>
                    <a:lnBlToTr w="12700" cmpd="sng">
                      <a:noFill/>
                      <a:prstDash val="solid"/>
                    </a:lnBlToTr>
                    <a:solidFill>
                      <a:srgbClr val="97B81E"/>
                    </a:solidFill>
                  </a:tcPr>
                </a:tc>
                <a:extLst>
                  <a:ext uri="{0D108BD9-81ED-4DB2-BD59-A6C34878D82A}">
                    <a16:rowId xmlns:a16="http://schemas.microsoft.com/office/drawing/2014/main" val="1988776520"/>
                  </a:ext>
                </a:extLst>
              </a:tr>
            </a:tbl>
          </a:graphicData>
        </a:graphic>
      </p:graphicFrame>
      <p:sp>
        <p:nvSpPr>
          <p:cNvPr id="7" name="Title 2">
            <a:extLst>
              <a:ext uri="{FF2B5EF4-FFF2-40B4-BE49-F238E27FC236}">
                <a16:creationId xmlns:a16="http://schemas.microsoft.com/office/drawing/2014/main" id="{454E1850-7A94-F64D-88E4-C4849B5D78EE}"/>
              </a:ext>
            </a:extLst>
          </p:cNvPr>
          <p:cNvSpPr txBox="1">
            <a:spLocks/>
          </p:cNvSpPr>
          <p:nvPr/>
        </p:nvSpPr>
        <p:spPr bwMode="auto">
          <a:xfrm>
            <a:off x="250684" y="89434"/>
            <a:ext cx="11663021"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ct val="100000"/>
              </a:lnSpc>
              <a:spcBef>
                <a:spcPct val="0"/>
              </a:spcBef>
              <a:spcAft>
                <a:spcPct val="0"/>
              </a:spcAft>
              <a:defRPr lang="en-US" sz="1600" b="1" kern="1200" cap="all" spc="210" baseline="0">
                <a:solidFill>
                  <a:schemeClr val="tx1"/>
                </a:solidFill>
                <a:effectLst/>
                <a:latin typeface="Arial" panose="020B0604020202020204" pitchFamily="34" charset="0"/>
                <a:ea typeface="+mn-ea"/>
                <a:cs typeface="Arial" panose="020B0604020202020204" pitchFamily="34" charset="0"/>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a:lstStyle>
          <a:p>
            <a:r>
              <a:rPr lang="en-US"/>
              <a:t>S32K3xx 6 </a:t>
            </a:r>
            <a:r>
              <a:rPr lang="en-US" err="1"/>
              <a:t>mB</a:t>
            </a:r>
            <a:r>
              <a:rPr lang="en-US"/>
              <a:t> - 8 MB Device Feature Overview</a:t>
            </a:r>
          </a:p>
        </p:txBody>
      </p:sp>
      <p:sp>
        <p:nvSpPr>
          <p:cNvPr id="12" name="TextBox 11">
            <a:extLst>
              <a:ext uri="{FF2B5EF4-FFF2-40B4-BE49-F238E27FC236}">
                <a16:creationId xmlns:a16="http://schemas.microsoft.com/office/drawing/2014/main" id="{0117EF81-78D5-B347-AEB8-CD31A904E95B}"/>
              </a:ext>
            </a:extLst>
          </p:cNvPr>
          <p:cNvSpPr txBox="1"/>
          <p:nvPr/>
        </p:nvSpPr>
        <p:spPr>
          <a:xfrm>
            <a:off x="425667" y="5868424"/>
            <a:ext cx="1144562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Common HW: LPUART, FlexIO, </a:t>
            </a:r>
            <a:r>
              <a:rPr lang="en-US" sz="1400" b="1" err="1"/>
              <a:t>eMIOS</a:t>
            </a:r>
            <a:r>
              <a:rPr lang="en-US" sz="1400" b="1"/>
              <a:t> Timers, ACMP, LCU, BCTU, TRGMUX</a:t>
            </a:r>
          </a:p>
          <a:p>
            <a:pPr algn="ctr"/>
            <a:r>
              <a:rPr lang="en-US" sz="1400" b="1"/>
              <a:t>Common SW: Real-Time Drivers (RTD), Security FW, Safety SW Framework, Core Self-Test Libraries, </a:t>
            </a:r>
            <a:r>
              <a:rPr lang="en-US" sz="1400" b="1" err="1"/>
              <a:t>etc</a:t>
            </a:r>
            <a:endParaRPr lang="en-US" sz="1400" b="1"/>
          </a:p>
        </p:txBody>
      </p:sp>
      <p:sp>
        <p:nvSpPr>
          <p:cNvPr id="8" name="Rectangle 7">
            <a:extLst>
              <a:ext uri="{FF2B5EF4-FFF2-40B4-BE49-F238E27FC236}">
                <a16:creationId xmlns:a16="http://schemas.microsoft.com/office/drawing/2014/main" id="{016D102B-9E6F-C54B-9CDA-CA4A0E90AC66}"/>
              </a:ext>
            </a:extLst>
          </p:cNvPr>
          <p:cNvSpPr/>
          <p:nvPr/>
        </p:nvSpPr>
        <p:spPr>
          <a:xfrm>
            <a:off x="238492" y="317671"/>
            <a:ext cx="2844048"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chemeClr val="bg1">
                    <a:lumMod val="65000"/>
                  </a:schemeClr>
                </a:solidFill>
                <a:effectLst/>
                <a:uLnTx/>
                <a:uFillTx/>
                <a:latin typeface="Arial"/>
                <a:ea typeface="+mn-ea"/>
                <a:cs typeface="+mn-cs"/>
              </a:rPr>
              <a:t>PRELIMINARY INFO, SUBJECT TO CHANGE</a:t>
            </a:r>
          </a:p>
        </p:txBody>
      </p:sp>
    </p:spTree>
    <p:extLst>
      <p:ext uri="{BB962C8B-B14F-4D97-AF65-F5344CB8AC3E}">
        <p14:creationId xmlns:p14="http://schemas.microsoft.com/office/powerpoint/2010/main" val="38038203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090E-78FD-4FE5-AF2A-D50108FDB6F2}"/>
              </a:ext>
            </a:extLst>
          </p:cNvPr>
          <p:cNvSpPr>
            <a:spLocks noGrp="1"/>
          </p:cNvSpPr>
          <p:nvPr>
            <p:ph type="title"/>
          </p:nvPr>
        </p:nvSpPr>
        <p:spPr/>
        <p:txBody>
          <a:bodyPr/>
          <a:lstStyle/>
          <a:p>
            <a:r>
              <a:rPr lang="en-GB"/>
              <a:t>S32k3 Documentation</a:t>
            </a:r>
            <a:endParaRPr lang="en-US"/>
          </a:p>
        </p:txBody>
      </p:sp>
      <p:sp>
        <p:nvSpPr>
          <p:cNvPr id="3" name="Text Placeholder 2">
            <a:extLst>
              <a:ext uri="{FF2B5EF4-FFF2-40B4-BE49-F238E27FC236}">
                <a16:creationId xmlns:a16="http://schemas.microsoft.com/office/drawing/2014/main" id="{B2052992-C3D6-45A9-B008-77600F6FB357}"/>
              </a:ext>
            </a:extLst>
          </p:cNvPr>
          <p:cNvSpPr>
            <a:spLocks noGrp="1"/>
          </p:cNvSpPr>
          <p:nvPr>
            <p:ph type="body" sz="quarter" idx="10"/>
          </p:nvPr>
        </p:nvSpPr>
        <p:spPr>
          <a:xfrm>
            <a:off x="394774" y="851425"/>
            <a:ext cx="5701226" cy="5868156"/>
          </a:xfrm>
        </p:spPr>
        <p:txBody>
          <a:bodyPr vert="horz" lIns="91440" tIns="45720" rIns="91440" bIns="45720" rtlCol="0" anchor="t">
            <a:normAutofit/>
          </a:bodyPr>
          <a:lstStyle/>
          <a:p>
            <a:pPr marL="0" indent="0">
              <a:buNone/>
            </a:pPr>
            <a:r>
              <a:rPr lang="en-US" sz="1600" b="1">
                <a:solidFill>
                  <a:srgbClr val="00B050"/>
                </a:solidFill>
              </a:rPr>
              <a:t>NOW AVAILABLE </a:t>
            </a:r>
            <a:r>
              <a:rPr lang="en-US" sz="1600"/>
              <a:t>on </a:t>
            </a:r>
            <a:r>
              <a:rPr lang="en-US" sz="1600">
                <a:hlinkClick r:id="rId2"/>
              </a:rPr>
              <a:t>www.nxp.com</a:t>
            </a:r>
            <a:endParaRPr lang="en-US" sz="1600" b="1">
              <a:solidFill>
                <a:srgbClr val="00B050"/>
              </a:solidFill>
            </a:endParaRPr>
          </a:p>
          <a:p>
            <a:pPr marL="340995" lvl="1"/>
            <a:r>
              <a:rPr lang="en-US" sz="1600"/>
              <a:t>Data Sheet </a:t>
            </a:r>
            <a:r>
              <a:rPr lang="en-US" sz="1600">
                <a:solidFill>
                  <a:schemeClr val="bg1">
                    <a:lumMod val="65000"/>
                  </a:schemeClr>
                </a:solidFill>
              </a:rPr>
              <a:t>/REV3</a:t>
            </a:r>
          </a:p>
          <a:p>
            <a:pPr marL="340995" lvl="1"/>
            <a:r>
              <a:rPr lang="en-US" sz="1600"/>
              <a:t>Errata (K3X4, K312)</a:t>
            </a:r>
          </a:p>
          <a:p>
            <a:pPr marL="340995" lvl="1"/>
            <a:r>
              <a:rPr lang="en-US" sz="1600"/>
              <a:t>Reference Manual </a:t>
            </a:r>
            <a:r>
              <a:rPr lang="en-US" sz="1600">
                <a:solidFill>
                  <a:schemeClr val="bg1">
                    <a:lumMod val="65000"/>
                  </a:schemeClr>
                </a:solidFill>
              </a:rPr>
              <a:t>/REV3</a:t>
            </a:r>
          </a:p>
          <a:p>
            <a:pPr marL="340995" lvl="1"/>
            <a:r>
              <a:rPr lang="en-US" sz="1600"/>
              <a:t>Safety Manual @ SafeAssure Community</a:t>
            </a:r>
          </a:p>
          <a:p>
            <a:pPr marL="340995" lvl="1"/>
            <a:r>
              <a:rPr lang="en-US" sz="1600"/>
              <a:t>HSE firmware Reference Manual @ DocStore</a:t>
            </a:r>
          </a:p>
          <a:p>
            <a:pPr marL="340995" lvl="1"/>
            <a:r>
              <a:rPr lang="en-US" sz="1600">
                <a:latin typeface="Arial"/>
                <a:cs typeface="Arial"/>
              </a:rPr>
              <a:t>S32K1/K3 Brochure</a:t>
            </a:r>
          </a:p>
          <a:p>
            <a:pPr marL="340995" lvl="1"/>
            <a:r>
              <a:rPr lang="en-US" sz="1600"/>
              <a:t>RTD, SAF, SCST, and IPCF Software Product Briefs</a:t>
            </a:r>
          </a:p>
          <a:p>
            <a:pPr marL="340995" lvl="1"/>
            <a:r>
              <a:rPr lang="en-US" sz="1600"/>
              <a:t>6 Training Modules (more to follow)</a:t>
            </a:r>
          </a:p>
          <a:p>
            <a:pPr lvl="2" indent="-169545"/>
            <a:endParaRPr lang="en-US" sz="1600"/>
          </a:p>
          <a:p>
            <a:pPr marL="0" indent="0">
              <a:buNone/>
            </a:pPr>
            <a:r>
              <a:rPr lang="en-US" sz="1600" b="1">
                <a:solidFill>
                  <a:srgbClr val="FF9B09"/>
                </a:solidFill>
              </a:rPr>
              <a:t>COMING SOON:</a:t>
            </a:r>
          </a:p>
          <a:p>
            <a:pPr marL="340995" lvl="1"/>
            <a:r>
              <a:rPr lang="en-US" sz="1600"/>
              <a:t>Application Notes:</a:t>
            </a:r>
          </a:p>
          <a:p>
            <a:pPr lvl="2" indent="-169545"/>
            <a:r>
              <a:rPr lang="en-US" sz="1400"/>
              <a:t>S32K1 to S32K3 migration</a:t>
            </a:r>
          </a:p>
          <a:p>
            <a:pPr lvl="2" indent="-169545"/>
            <a:r>
              <a:rPr lang="en-US" sz="1400"/>
              <a:t>SDK to RTD migration </a:t>
            </a:r>
          </a:p>
          <a:p>
            <a:pPr lvl="2" indent="-169545"/>
            <a:r>
              <a:rPr lang="en-US" sz="1400" err="1"/>
              <a:t>MaxQFP</a:t>
            </a:r>
            <a:r>
              <a:rPr lang="en-US" sz="1400"/>
              <a:t> Overview</a:t>
            </a:r>
          </a:p>
          <a:p>
            <a:pPr lvl="2" indent="-169545"/>
            <a:r>
              <a:rPr lang="en-US" sz="1400"/>
              <a:t>…</a:t>
            </a:r>
            <a:endParaRPr lang="en-US" sz="1600"/>
          </a:p>
          <a:p>
            <a:pPr lvl="2" indent="-169545"/>
            <a:endParaRPr lang="en-US" sz="1400"/>
          </a:p>
          <a:p>
            <a:pPr marL="340995" lvl="1"/>
            <a:endParaRPr lang="en-US" sz="1600"/>
          </a:p>
        </p:txBody>
      </p:sp>
      <p:pic>
        <p:nvPicPr>
          <p:cNvPr id="7" name="Picture 6">
            <a:extLst>
              <a:ext uri="{FF2B5EF4-FFF2-40B4-BE49-F238E27FC236}">
                <a16:creationId xmlns:a16="http://schemas.microsoft.com/office/drawing/2014/main" id="{3C4B261C-348E-4D0C-9AE5-AC37BD7A9B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1264" y="4657610"/>
            <a:ext cx="2664736" cy="1925159"/>
          </a:xfrm>
          <a:prstGeom prst="rect">
            <a:avLst/>
          </a:prstGeom>
        </p:spPr>
      </p:pic>
      <p:pic>
        <p:nvPicPr>
          <p:cNvPr id="11" name="Picture 10">
            <a:extLst>
              <a:ext uri="{FF2B5EF4-FFF2-40B4-BE49-F238E27FC236}">
                <a16:creationId xmlns:a16="http://schemas.microsoft.com/office/drawing/2014/main" id="{F86400E3-804F-4EB5-B09D-C2ED60BCA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2665" y="537505"/>
            <a:ext cx="1760790" cy="243287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303DE37B-50F6-4C7D-8C19-3775C3B994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6934" y="1261303"/>
            <a:ext cx="1760790" cy="238855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A9189151-46B2-429C-B5AC-3FC4303801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34511" y="676895"/>
            <a:ext cx="1760790" cy="232364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A8381838-B1E0-4D88-8472-B864B2D041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04142" y="1194032"/>
            <a:ext cx="2107972" cy="2160482"/>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CBB923C2-A267-4436-8B93-C87D3CD154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821" r="-1"/>
          <a:stretch/>
        </p:blipFill>
        <p:spPr>
          <a:xfrm>
            <a:off x="7006933" y="3995863"/>
            <a:ext cx="4251113" cy="2201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46249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8BD9-B90F-4B89-8207-62626CED62C3}"/>
              </a:ext>
            </a:extLst>
          </p:cNvPr>
          <p:cNvSpPr>
            <a:spLocks noGrp="1"/>
          </p:cNvSpPr>
          <p:nvPr>
            <p:ph type="title"/>
          </p:nvPr>
        </p:nvSpPr>
        <p:spPr/>
        <p:txBody>
          <a:bodyPr/>
          <a:lstStyle/>
          <a:p>
            <a:r>
              <a:rPr lang="en-GB"/>
              <a:t>S32K3 silicon</a:t>
            </a:r>
          </a:p>
        </p:txBody>
      </p:sp>
      <p:sp>
        <p:nvSpPr>
          <p:cNvPr id="3" name="Text Placeholder 2">
            <a:extLst>
              <a:ext uri="{FF2B5EF4-FFF2-40B4-BE49-F238E27FC236}">
                <a16:creationId xmlns:a16="http://schemas.microsoft.com/office/drawing/2014/main" id="{2C4C9945-0B46-4000-9FA8-A63637F810EF}"/>
              </a:ext>
            </a:extLst>
          </p:cNvPr>
          <p:cNvSpPr>
            <a:spLocks noGrp="1"/>
          </p:cNvSpPr>
          <p:nvPr>
            <p:ph type="body" sz="quarter" idx="10"/>
          </p:nvPr>
        </p:nvSpPr>
        <p:spPr>
          <a:xfrm>
            <a:off x="394775" y="1005220"/>
            <a:ext cx="4211160" cy="4667249"/>
          </a:xfrm>
        </p:spPr>
        <p:txBody>
          <a:bodyPr vert="horz" lIns="91440" tIns="45720" rIns="91440" bIns="45720" rtlCol="0" anchor="t">
            <a:noAutofit/>
          </a:bodyPr>
          <a:lstStyle/>
          <a:p>
            <a:pPr marL="169545" indent="-169545"/>
            <a:r>
              <a:rPr lang="en-US" sz="1400">
                <a:latin typeface="Arial"/>
                <a:cs typeface="Arial"/>
              </a:rPr>
              <a:t>P = engineering sample</a:t>
            </a:r>
          </a:p>
          <a:p>
            <a:pPr marL="169545" indent="-169545"/>
            <a:r>
              <a:rPr lang="en-US" sz="1400">
                <a:latin typeface="Arial"/>
                <a:cs typeface="Arial"/>
              </a:rPr>
              <a:t>S = production device</a:t>
            </a:r>
          </a:p>
          <a:p>
            <a:pPr marL="169545" indent="-169545"/>
            <a:endParaRPr lang="en-US" sz="1400">
              <a:latin typeface="Arial"/>
              <a:cs typeface="Arial"/>
            </a:endParaRPr>
          </a:p>
          <a:p>
            <a:pPr fontAlgn="ctr"/>
            <a:r>
              <a:rPr lang="en-US" sz="1400" b="1">
                <a:solidFill>
                  <a:schemeClr val="tx1"/>
                </a:solidFill>
                <a:latin typeface="Arial"/>
                <a:cs typeface="Arial"/>
              </a:rPr>
              <a:t>P samples</a:t>
            </a:r>
          </a:p>
          <a:p>
            <a:pPr lvl="1" fontAlgn="ctr"/>
            <a:r>
              <a:rPr lang="en-US" sz="1200"/>
              <a:t>P32K344EHT1VMMST	257MBGA</a:t>
            </a:r>
          </a:p>
          <a:p>
            <a:pPr lvl="1" fontAlgn="ctr"/>
            <a:r>
              <a:rPr lang="en-US" sz="1200"/>
              <a:t>P32K344EHT1VPBST	172MQFP</a:t>
            </a:r>
          </a:p>
          <a:p>
            <a:pPr lvl="1" fontAlgn="ctr"/>
            <a:r>
              <a:rPr lang="en-US" sz="1200">
                <a:solidFill>
                  <a:schemeClr val="tx1"/>
                </a:solidFill>
                <a:latin typeface="Arial"/>
                <a:cs typeface="Arial"/>
              </a:rPr>
              <a:t>Contact local NXP sales for requests</a:t>
            </a:r>
            <a:endParaRPr lang="en-US" sz="1400">
              <a:solidFill>
                <a:schemeClr val="tx1"/>
              </a:solidFill>
              <a:latin typeface="Arial"/>
              <a:cs typeface="Arial"/>
            </a:endParaRPr>
          </a:p>
          <a:p>
            <a:pPr lvl="1" fontAlgn="ctr"/>
            <a:endParaRPr lang="en-US" sz="1200"/>
          </a:p>
          <a:p>
            <a:r>
              <a:rPr lang="en-GB" sz="1400" b="1"/>
              <a:t>S production devices</a:t>
            </a:r>
          </a:p>
          <a:p>
            <a:pPr lvl="1"/>
            <a:r>
              <a:rPr lang="en-GB" sz="1200"/>
              <a:t>See table opposite for list of currently orderable PNs</a:t>
            </a:r>
          </a:p>
          <a:p>
            <a:pPr lvl="1"/>
            <a:r>
              <a:rPr lang="en-GB" sz="1200"/>
              <a:t>Note, full list of orderable production part numbers will be added to S32K3 Data Sheet as an excel attachment (same format as </a:t>
            </a:r>
            <a:r>
              <a:rPr lang="en-GB" sz="1200" err="1"/>
              <a:t>as</a:t>
            </a:r>
            <a:r>
              <a:rPr lang="en-GB" sz="1200"/>
              <a:t> per S32K1 Data Sheet attachment)</a:t>
            </a:r>
          </a:p>
        </p:txBody>
      </p:sp>
      <p:graphicFrame>
        <p:nvGraphicFramePr>
          <p:cNvPr id="6" name="Table 6">
            <a:extLst>
              <a:ext uri="{FF2B5EF4-FFF2-40B4-BE49-F238E27FC236}">
                <a16:creationId xmlns:a16="http://schemas.microsoft.com/office/drawing/2014/main" id="{E0A5BFD9-F8BE-4686-AA85-025CC206ECAB}"/>
              </a:ext>
            </a:extLst>
          </p:cNvPr>
          <p:cNvGraphicFramePr>
            <a:graphicFrameLocks noGrp="1"/>
          </p:cNvGraphicFramePr>
          <p:nvPr>
            <p:extLst>
              <p:ext uri="{D42A27DB-BD31-4B8C-83A1-F6EECF244321}">
                <p14:modId xmlns:p14="http://schemas.microsoft.com/office/powerpoint/2010/main" val="2079443489"/>
              </p:ext>
            </p:extLst>
          </p:nvPr>
        </p:nvGraphicFramePr>
        <p:xfrm>
          <a:off x="4874324" y="1193039"/>
          <a:ext cx="6946199" cy="5266969"/>
        </p:xfrm>
        <a:graphic>
          <a:graphicData uri="http://schemas.openxmlformats.org/drawingml/2006/table">
            <a:tbl>
              <a:tblPr firstRow="1" bandRow="1">
                <a:tableStyleId>{5C22544A-7EE6-4342-B048-85BDC9FD1C3A}</a:tableStyleId>
              </a:tblPr>
              <a:tblGrid>
                <a:gridCol w="627598">
                  <a:extLst>
                    <a:ext uri="{9D8B030D-6E8A-4147-A177-3AD203B41FA5}">
                      <a16:colId xmlns:a16="http://schemas.microsoft.com/office/drawing/2014/main" val="2769026893"/>
                    </a:ext>
                  </a:extLst>
                </a:gridCol>
                <a:gridCol w="1558247">
                  <a:extLst>
                    <a:ext uri="{9D8B030D-6E8A-4147-A177-3AD203B41FA5}">
                      <a16:colId xmlns:a16="http://schemas.microsoft.com/office/drawing/2014/main" val="2162103971"/>
                    </a:ext>
                  </a:extLst>
                </a:gridCol>
                <a:gridCol w="1013074">
                  <a:extLst>
                    <a:ext uri="{9D8B030D-6E8A-4147-A177-3AD203B41FA5}">
                      <a16:colId xmlns:a16="http://schemas.microsoft.com/office/drawing/2014/main" val="2774037550"/>
                    </a:ext>
                  </a:extLst>
                </a:gridCol>
                <a:gridCol w="1026768">
                  <a:extLst>
                    <a:ext uri="{9D8B030D-6E8A-4147-A177-3AD203B41FA5}">
                      <a16:colId xmlns:a16="http://schemas.microsoft.com/office/drawing/2014/main" val="3571377278"/>
                    </a:ext>
                  </a:extLst>
                </a:gridCol>
                <a:gridCol w="732155">
                  <a:extLst>
                    <a:ext uri="{9D8B030D-6E8A-4147-A177-3AD203B41FA5}">
                      <a16:colId xmlns:a16="http://schemas.microsoft.com/office/drawing/2014/main" val="128862108"/>
                    </a:ext>
                  </a:extLst>
                </a:gridCol>
                <a:gridCol w="789305">
                  <a:extLst>
                    <a:ext uri="{9D8B030D-6E8A-4147-A177-3AD203B41FA5}">
                      <a16:colId xmlns:a16="http://schemas.microsoft.com/office/drawing/2014/main" val="3297659858"/>
                    </a:ext>
                  </a:extLst>
                </a:gridCol>
                <a:gridCol w="1199052">
                  <a:extLst>
                    <a:ext uri="{9D8B030D-6E8A-4147-A177-3AD203B41FA5}">
                      <a16:colId xmlns:a16="http://schemas.microsoft.com/office/drawing/2014/main" val="1282311913"/>
                    </a:ext>
                  </a:extLst>
                </a:gridCol>
              </a:tblGrid>
              <a:tr h="408350">
                <a:tc>
                  <a:txBody>
                    <a:bodyPr/>
                    <a:lstStyle/>
                    <a:p>
                      <a:pPr algn="ctr"/>
                      <a:r>
                        <a:rPr lang="en-GB" sz="1000">
                          <a:latin typeface="+mj-lt"/>
                        </a:rPr>
                        <a:t>Family</a:t>
                      </a:r>
                    </a:p>
                  </a:txBody>
                  <a:tcPr anchor="ctr"/>
                </a:tc>
                <a:tc>
                  <a:txBody>
                    <a:bodyPr/>
                    <a:lstStyle/>
                    <a:p>
                      <a:pPr algn="ctr"/>
                      <a:r>
                        <a:rPr lang="en-GB" sz="1000">
                          <a:latin typeface="+mj-lt"/>
                        </a:rPr>
                        <a:t>PN</a:t>
                      </a:r>
                    </a:p>
                  </a:txBody>
                  <a:tcPr anchor="ctr"/>
                </a:tc>
                <a:tc>
                  <a:txBody>
                    <a:bodyPr/>
                    <a:lstStyle/>
                    <a:p>
                      <a:pPr algn="ctr"/>
                      <a:r>
                        <a:rPr lang="en-GB" sz="1000">
                          <a:latin typeface="+mj-lt"/>
                        </a:rPr>
                        <a:t>Cores</a:t>
                      </a:r>
                    </a:p>
                  </a:txBody>
                  <a:tcPr anchor="ctr"/>
                </a:tc>
                <a:tc>
                  <a:txBody>
                    <a:bodyPr/>
                    <a:lstStyle/>
                    <a:p>
                      <a:pPr algn="ctr"/>
                      <a:r>
                        <a:rPr lang="en-GB" sz="1000">
                          <a:latin typeface="+mj-lt"/>
                        </a:rPr>
                        <a:t>Package</a:t>
                      </a:r>
                    </a:p>
                  </a:txBody>
                  <a:tcPr anchor="ctr"/>
                </a:tc>
                <a:tc>
                  <a:txBody>
                    <a:bodyPr/>
                    <a:lstStyle/>
                    <a:p>
                      <a:pPr algn="ctr"/>
                      <a:r>
                        <a:rPr lang="en-GB" sz="1000">
                          <a:latin typeface="+mj-lt"/>
                        </a:rPr>
                        <a:t>Ethernet</a:t>
                      </a:r>
                    </a:p>
                  </a:txBody>
                  <a:tcPr anchor="ctr"/>
                </a:tc>
                <a:tc>
                  <a:txBody>
                    <a:bodyPr/>
                    <a:lstStyle/>
                    <a:p>
                      <a:pPr algn="ctr"/>
                      <a:r>
                        <a:rPr lang="en-GB" sz="1000">
                          <a:latin typeface="+mj-lt"/>
                        </a:rPr>
                        <a:t>Temp</a:t>
                      </a:r>
                    </a:p>
                    <a:p>
                      <a:pPr algn="ctr"/>
                      <a:r>
                        <a:rPr lang="en-GB" sz="1000">
                          <a:latin typeface="+mj-lt"/>
                        </a:rPr>
                        <a:t>(ambient)</a:t>
                      </a:r>
                    </a:p>
                  </a:txBody>
                  <a:tcPr anchor="ctr"/>
                </a:tc>
                <a:tc>
                  <a:txBody>
                    <a:bodyPr/>
                    <a:lstStyle/>
                    <a:p>
                      <a:pPr algn="ctr"/>
                      <a:r>
                        <a:rPr lang="en-GB" sz="1000">
                          <a:latin typeface="+mj-lt"/>
                        </a:rPr>
                        <a:t>Availability</a:t>
                      </a:r>
                    </a:p>
                  </a:txBody>
                  <a:tcPr anchor="ctr"/>
                </a:tc>
                <a:extLst>
                  <a:ext uri="{0D108BD9-81ED-4DB2-BD59-A6C34878D82A}">
                    <a16:rowId xmlns:a16="http://schemas.microsoft.com/office/drawing/2014/main" val="2373638335"/>
                  </a:ext>
                </a:extLst>
              </a:tr>
              <a:tr h="228427">
                <a:tc rowSpan="6">
                  <a:txBody>
                    <a:bodyPr/>
                    <a:lstStyle/>
                    <a:p>
                      <a:pPr algn="ctr"/>
                      <a:r>
                        <a:rPr lang="en-GB" sz="1000">
                          <a:latin typeface="+mj-lt"/>
                        </a:rPr>
                        <a:t>K344</a:t>
                      </a:r>
                    </a:p>
                  </a:txBody>
                  <a:tcPr anchor="ctr"/>
                </a:tc>
                <a:tc>
                  <a:txBody>
                    <a:bodyPr/>
                    <a:lstStyle/>
                    <a:p>
                      <a:pPr algn="l" fontAlgn="b"/>
                      <a:r>
                        <a:rPr lang="en-GB" sz="1000" b="1" i="0" u="none" strike="noStrike">
                          <a:solidFill>
                            <a:schemeClr val="accent1">
                              <a:lumMod val="75000"/>
                            </a:schemeClr>
                          </a:solidFill>
                          <a:effectLst/>
                          <a:latin typeface="+mj-lt"/>
                        </a:rPr>
                        <a:t>S32K344EHT1VMMST</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Cortex-M7 (LS)</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257BGA</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Y</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105</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Feb’22</a:t>
                      </a:r>
                    </a:p>
                  </a:txBody>
                  <a:tcPr marL="9525" marR="9525" marT="9525" marB="0" anchor="ctr"/>
                </a:tc>
                <a:extLst>
                  <a:ext uri="{0D108BD9-81ED-4DB2-BD59-A6C34878D82A}">
                    <a16:rowId xmlns:a16="http://schemas.microsoft.com/office/drawing/2014/main" val="4104502758"/>
                  </a:ext>
                </a:extLst>
              </a:tr>
              <a:tr h="228427">
                <a:tc vMerge="1">
                  <a:txBody>
                    <a:bodyPr/>
                    <a:lstStyle/>
                    <a:p>
                      <a:endParaRPr lang="en-GB" sz="1200"/>
                    </a:p>
                  </a:txBody>
                  <a:tcPr/>
                </a:tc>
                <a:tc>
                  <a:txBody>
                    <a:bodyPr/>
                    <a:lstStyle/>
                    <a:p>
                      <a:pPr algn="l" fontAlgn="b"/>
                      <a:r>
                        <a:rPr lang="en-GB" sz="1000" b="1" i="0" u="none" strike="noStrike">
                          <a:solidFill>
                            <a:schemeClr val="accent1">
                              <a:lumMod val="75000"/>
                            </a:schemeClr>
                          </a:solidFill>
                          <a:effectLst/>
                          <a:latin typeface="+mj-lt"/>
                        </a:rPr>
                        <a:t>S32K344EHT1VPBST</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Cortex-M7 (LS)</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172MaxQFP</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Y</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105</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May’22</a:t>
                      </a:r>
                    </a:p>
                  </a:txBody>
                  <a:tcPr marL="9525" marR="9525" marT="9525" marB="0" anchor="ctr"/>
                </a:tc>
                <a:extLst>
                  <a:ext uri="{0D108BD9-81ED-4DB2-BD59-A6C34878D82A}">
                    <a16:rowId xmlns:a16="http://schemas.microsoft.com/office/drawing/2014/main" val="3643879200"/>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S32K344NHT1VMMST</a:t>
                      </a:r>
                    </a:p>
                  </a:txBody>
                  <a:tcPr marL="9525" marR="9525" marT="9525" marB="0" anchor="ctr"/>
                </a:tc>
                <a:tc>
                  <a:txBody>
                    <a:bodyPr/>
                    <a:lstStyle/>
                    <a:p>
                      <a:pPr algn="ctr" fontAlgn="ctr"/>
                      <a:r>
                        <a:rPr lang="en-GB" sz="1000" b="0" i="0" u="none" strike="noStrike">
                          <a:solidFill>
                            <a:srgbClr val="000000"/>
                          </a:solidFill>
                          <a:effectLst/>
                          <a:latin typeface="+mj-lt"/>
                        </a:rPr>
                        <a:t>Cortex-M7 (LS)</a:t>
                      </a:r>
                    </a:p>
                  </a:txBody>
                  <a:tcPr marL="9525" marR="9525" marT="9525" marB="0" anchor="ctr"/>
                </a:tc>
                <a:tc>
                  <a:txBody>
                    <a:bodyPr/>
                    <a:lstStyle/>
                    <a:p>
                      <a:pPr algn="ctr" fontAlgn="ctr"/>
                      <a:r>
                        <a:rPr lang="en-GB" sz="1000" b="0" i="0" u="none" strike="noStrike">
                          <a:solidFill>
                            <a:srgbClr val="000000"/>
                          </a:solidFill>
                          <a:effectLst/>
                          <a:latin typeface="+mj-lt"/>
                        </a:rPr>
                        <a:t>257BGA</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algn="ctr" fontAlgn="ctr"/>
                      <a:r>
                        <a:rPr lang="en-GB" sz="1000" b="0" i="0" u="none" strike="noStrike">
                          <a:solidFill>
                            <a:srgbClr val="000000"/>
                          </a:solidFill>
                          <a:effectLst/>
                          <a:latin typeface="+mj-lt"/>
                        </a:rPr>
                        <a:t>Standard LT</a:t>
                      </a:r>
                    </a:p>
                  </a:txBody>
                  <a:tcPr marL="9525" marR="9525" marT="9525" marB="0" anchor="ctr"/>
                </a:tc>
                <a:extLst>
                  <a:ext uri="{0D108BD9-81ED-4DB2-BD59-A6C34878D82A}">
                    <a16:rowId xmlns:a16="http://schemas.microsoft.com/office/drawing/2014/main" val="3095891939"/>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S32K344NHT1VPBST</a:t>
                      </a:r>
                    </a:p>
                  </a:txBody>
                  <a:tcPr marL="9525" marR="9525" marT="9525" marB="0" anchor="ctr"/>
                </a:tc>
                <a:tc>
                  <a:txBody>
                    <a:bodyPr/>
                    <a:lstStyle/>
                    <a:p>
                      <a:pPr algn="ctr" fontAlgn="ctr"/>
                      <a:r>
                        <a:rPr lang="en-GB" sz="1000" b="0" i="0" u="none" strike="noStrike">
                          <a:solidFill>
                            <a:srgbClr val="000000"/>
                          </a:solidFill>
                          <a:effectLst/>
                          <a:latin typeface="+mj-lt"/>
                        </a:rPr>
                        <a:t>Cortex-M7 (LS)</a:t>
                      </a:r>
                    </a:p>
                  </a:txBody>
                  <a:tcPr marL="9525" marR="9525" marT="9525" marB="0" anchor="ctr"/>
                </a:tc>
                <a:tc>
                  <a:txBody>
                    <a:bodyPr/>
                    <a:lstStyle/>
                    <a:p>
                      <a:pPr algn="ctr" fontAlgn="ctr"/>
                      <a:r>
                        <a:rPr lang="en-GB" sz="1000" b="0" i="0" u="none" strike="noStrike">
                          <a:solidFill>
                            <a:srgbClr val="000000"/>
                          </a:solidFill>
                          <a:effectLst/>
                          <a:latin typeface="+mj-lt"/>
                        </a:rPr>
                        <a:t>172MaxQFP</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2912407359"/>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S32K344NHT1MMMST</a:t>
                      </a:r>
                    </a:p>
                  </a:txBody>
                  <a:tcPr marL="9525" marR="9525" marT="9525" marB="0" anchor="ctr"/>
                </a:tc>
                <a:tc>
                  <a:txBody>
                    <a:bodyPr/>
                    <a:lstStyle/>
                    <a:p>
                      <a:pPr algn="ctr" fontAlgn="ctr"/>
                      <a:r>
                        <a:rPr lang="en-GB" sz="1000" b="0" i="0" u="none" strike="noStrike">
                          <a:solidFill>
                            <a:srgbClr val="000000"/>
                          </a:solidFill>
                          <a:effectLst/>
                          <a:latin typeface="+mj-lt"/>
                        </a:rPr>
                        <a:t>Cortex-M7 (LS)</a:t>
                      </a:r>
                    </a:p>
                  </a:txBody>
                  <a:tcPr marL="9525" marR="9525" marT="9525" marB="0" anchor="ctr"/>
                </a:tc>
                <a:tc>
                  <a:txBody>
                    <a:bodyPr/>
                    <a:lstStyle/>
                    <a:p>
                      <a:pPr algn="ctr" fontAlgn="ctr"/>
                      <a:r>
                        <a:rPr lang="en-GB" sz="1000" b="0" i="0" u="none" strike="noStrike">
                          <a:solidFill>
                            <a:srgbClr val="000000"/>
                          </a:solidFill>
                          <a:effectLst/>
                          <a:latin typeface="+mj-lt"/>
                        </a:rPr>
                        <a:t>257BGA</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125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1333641630"/>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S32K344NHT1MPBST</a:t>
                      </a:r>
                    </a:p>
                  </a:txBody>
                  <a:tcPr marL="9525" marR="9525" marT="9525" marB="0" anchor="ctr"/>
                </a:tc>
                <a:tc>
                  <a:txBody>
                    <a:bodyPr/>
                    <a:lstStyle/>
                    <a:p>
                      <a:pPr algn="ctr" fontAlgn="ctr"/>
                      <a:r>
                        <a:rPr lang="en-GB" sz="1000" b="0" i="0" u="none" strike="noStrike">
                          <a:solidFill>
                            <a:srgbClr val="000000"/>
                          </a:solidFill>
                          <a:effectLst/>
                          <a:latin typeface="+mj-lt"/>
                        </a:rPr>
                        <a:t>Cortex-M7 (LS)</a:t>
                      </a:r>
                    </a:p>
                  </a:txBody>
                  <a:tcPr marL="9525" marR="9525" marT="9525" marB="0" anchor="ctr"/>
                </a:tc>
                <a:tc>
                  <a:txBody>
                    <a:bodyPr/>
                    <a:lstStyle/>
                    <a:p>
                      <a:pPr algn="ctr" fontAlgn="ctr"/>
                      <a:r>
                        <a:rPr lang="en-GB" sz="1000" b="0" i="0" u="none" strike="noStrike">
                          <a:solidFill>
                            <a:srgbClr val="000000"/>
                          </a:solidFill>
                          <a:effectLst/>
                          <a:latin typeface="+mj-lt"/>
                        </a:rPr>
                        <a:t>172MaxQFP</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125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1406174400"/>
                  </a:ext>
                </a:extLst>
              </a:tr>
              <a:tr h="228427">
                <a:tc rowSpan="6">
                  <a:txBody>
                    <a:bodyPr/>
                    <a:lstStyle/>
                    <a:p>
                      <a:pPr algn="ctr"/>
                      <a:r>
                        <a:rPr lang="en-GB" sz="1000">
                          <a:latin typeface="+mj-lt"/>
                        </a:rPr>
                        <a:t>K324</a:t>
                      </a:r>
                    </a:p>
                  </a:txBody>
                  <a:tcPr anchor="ctr"/>
                </a:tc>
                <a:tc>
                  <a:txBody>
                    <a:bodyPr/>
                    <a:lstStyle/>
                    <a:p>
                      <a:pPr algn="l" fontAlgn="b"/>
                      <a:r>
                        <a:rPr lang="en-GB" sz="1000" b="1" i="0" u="none" strike="noStrike">
                          <a:solidFill>
                            <a:schemeClr val="accent1">
                              <a:lumMod val="75000"/>
                            </a:schemeClr>
                          </a:solidFill>
                          <a:effectLst/>
                          <a:latin typeface="+mj-lt"/>
                        </a:rPr>
                        <a:t>S32K324EHT1VMMST</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2x Cortex-M7</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257BGA</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Y</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105</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Feb’22</a:t>
                      </a:r>
                    </a:p>
                  </a:txBody>
                  <a:tcPr marL="9525" marR="9525" marT="9525" marB="0" anchor="ctr"/>
                </a:tc>
                <a:extLst>
                  <a:ext uri="{0D108BD9-81ED-4DB2-BD59-A6C34878D82A}">
                    <a16:rowId xmlns:a16="http://schemas.microsoft.com/office/drawing/2014/main" val="2794296550"/>
                  </a:ext>
                </a:extLst>
              </a:tr>
              <a:tr h="228427">
                <a:tc vMerge="1">
                  <a:txBody>
                    <a:bodyPr/>
                    <a:lstStyle/>
                    <a:p>
                      <a:endParaRPr lang="en-GB" sz="1200"/>
                    </a:p>
                  </a:txBody>
                  <a:tcPr/>
                </a:tc>
                <a:tc>
                  <a:txBody>
                    <a:bodyPr/>
                    <a:lstStyle/>
                    <a:p>
                      <a:pPr algn="l" fontAlgn="b"/>
                      <a:r>
                        <a:rPr lang="en-GB" sz="1000" b="1" i="0" u="none" strike="noStrike">
                          <a:solidFill>
                            <a:schemeClr val="accent1">
                              <a:lumMod val="75000"/>
                            </a:schemeClr>
                          </a:solidFill>
                          <a:effectLst/>
                          <a:latin typeface="+mj-lt"/>
                        </a:rPr>
                        <a:t>S32K324NHT1VPBST</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2x Cortex-M7</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172MaxQFP</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N</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105</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May’22</a:t>
                      </a:r>
                    </a:p>
                  </a:txBody>
                  <a:tcPr marL="9525" marR="9525" marT="9525" marB="0" anchor="ctr"/>
                </a:tc>
                <a:extLst>
                  <a:ext uri="{0D108BD9-81ED-4DB2-BD59-A6C34878D82A}">
                    <a16:rowId xmlns:a16="http://schemas.microsoft.com/office/drawing/2014/main" val="1562481838"/>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S32K324NHT1VMMST</a:t>
                      </a:r>
                    </a:p>
                  </a:txBody>
                  <a:tcPr marL="9525" marR="9525" marT="9525" marB="0" anchor="ctr"/>
                </a:tc>
                <a:tc>
                  <a:txBody>
                    <a:bodyPr/>
                    <a:lstStyle/>
                    <a:p>
                      <a:pPr algn="ctr" fontAlgn="ctr"/>
                      <a:r>
                        <a:rPr lang="en-GB" sz="1000" b="0" i="0" u="none" strike="noStrike">
                          <a:solidFill>
                            <a:srgbClr val="000000"/>
                          </a:solidFill>
                          <a:effectLst/>
                          <a:latin typeface="+mj-lt"/>
                        </a:rPr>
                        <a:t>2x Cortex-M7</a:t>
                      </a:r>
                    </a:p>
                  </a:txBody>
                  <a:tcPr marL="9525" marR="9525" marT="9525" marB="0" anchor="ctr"/>
                </a:tc>
                <a:tc>
                  <a:txBody>
                    <a:bodyPr/>
                    <a:lstStyle/>
                    <a:p>
                      <a:pPr algn="ctr" fontAlgn="ctr"/>
                      <a:r>
                        <a:rPr lang="en-GB" sz="1000" b="0" i="0" u="none" strike="noStrike">
                          <a:solidFill>
                            <a:srgbClr val="000000"/>
                          </a:solidFill>
                          <a:effectLst/>
                          <a:latin typeface="+mj-lt"/>
                        </a:rPr>
                        <a:t>257BGA</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858278328"/>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S32K324NHT1MPBST</a:t>
                      </a:r>
                    </a:p>
                  </a:txBody>
                  <a:tcPr marL="9525" marR="9525" marT="9525" marB="0" anchor="ctr"/>
                </a:tc>
                <a:tc>
                  <a:txBody>
                    <a:bodyPr/>
                    <a:lstStyle/>
                    <a:p>
                      <a:pPr algn="ctr" fontAlgn="ctr"/>
                      <a:r>
                        <a:rPr lang="en-GB" sz="1000" b="0" i="0" u="none" strike="noStrike">
                          <a:solidFill>
                            <a:srgbClr val="000000"/>
                          </a:solidFill>
                          <a:effectLst/>
                          <a:latin typeface="+mj-lt"/>
                        </a:rPr>
                        <a:t>2x Cortex-M7</a:t>
                      </a:r>
                    </a:p>
                  </a:txBody>
                  <a:tcPr marL="9525" marR="9525" marT="9525" marB="0" anchor="ctr"/>
                </a:tc>
                <a:tc>
                  <a:txBody>
                    <a:bodyPr/>
                    <a:lstStyle/>
                    <a:p>
                      <a:pPr algn="ctr" fontAlgn="ctr"/>
                      <a:r>
                        <a:rPr lang="en-GB" sz="1000" b="0" i="0" u="none" strike="noStrike">
                          <a:solidFill>
                            <a:srgbClr val="000000"/>
                          </a:solidFill>
                          <a:effectLst/>
                          <a:latin typeface="+mj-lt"/>
                        </a:rPr>
                        <a:t>172MaxQFP</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125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958924376"/>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S32K324EHT1VMMSR</a:t>
                      </a:r>
                    </a:p>
                  </a:txBody>
                  <a:tcPr marL="9525" marR="9525" marT="9525" marB="0" anchor="ctr"/>
                </a:tc>
                <a:tc>
                  <a:txBody>
                    <a:bodyPr/>
                    <a:lstStyle/>
                    <a:p>
                      <a:pPr algn="ctr" fontAlgn="ctr"/>
                      <a:r>
                        <a:rPr lang="en-GB" sz="1000" b="0" i="0" u="none" strike="noStrike">
                          <a:solidFill>
                            <a:srgbClr val="000000"/>
                          </a:solidFill>
                          <a:effectLst/>
                          <a:latin typeface="+mj-lt"/>
                        </a:rPr>
                        <a:t>2x Cortex-M7</a:t>
                      </a:r>
                    </a:p>
                  </a:txBody>
                  <a:tcPr marL="9525" marR="9525" marT="9525" marB="0" anchor="ctr"/>
                </a:tc>
                <a:tc>
                  <a:txBody>
                    <a:bodyPr/>
                    <a:lstStyle/>
                    <a:p>
                      <a:pPr algn="ctr" fontAlgn="ctr"/>
                      <a:r>
                        <a:rPr lang="en-GB" sz="1000" b="0" i="0" u="none" strike="noStrike">
                          <a:solidFill>
                            <a:srgbClr val="000000"/>
                          </a:solidFill>
                          <a:effectLst/>
                          <a:latin typeface="+mj-lt"/>
                        </a:rPr>
                        <a:t>257BGA</a:t>
                      </a:r>
                    </a:p>
                  </a:txBody>
                  <a:tcPr marL="9525" marR="9525" marT="9525" marB="0" anchor="ctr"/>
                </a:tc>
                <a:tc>
                  <a:txBody>
                    <a:bodyPr/>
                    <a:lstStyle/>
                    <a:p>
                      <a:pPr algn="ctr" fontAlgn="ctr"/>
                      <a:r>
                        <a:rPr lang="en-GB" sz="1000" b="0" i="0" u="none" strike="noStrike">
                          <a:solidFill>
                            <a:srgbClr val="000000"/>
                          </a:solidFill>
                          <a:effectLst/>
                          <a:latin typeface="+mj-lt"/>
                        </a:rPr>
                        <a:t>Y</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2643837121"/>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S32K324NHT1VPBSR </a:t>
                      </a:r>
                    </a:p>
                  </a:txBody>
                  <a:tcPr marL="9525" marR="9525" marT="9525" marB="0" anchor="ctr"/>
                </a:tc>
                <a:tc>
                  <a:txBody>
                    <a:bodyPr/>
                    <a:lstStyle/>
                    <a:p>
                      <a:pPr algn="ctr" fontAlgn="ctr"/>
                      <a:r>
                        <a:rPr lang="en-GB" sz="1000" b="0" i="0" u="none" strike="noStrike">
                          <a:solidFill>
                            <a:srgbClr val="000000"/>
                          </a:solidFill>
                          <a:effectLst/>
                          <a:latin typeface="+mj-lt"/>
                        </a:rPr>
                        <a:t>2x Cortex-M7</a:t>
                      </a:r>
                    </a:p>
                  </a:txBody>
                  <a:tcPr marL="9525" marR="9525" marT="9525" marB="0" anchor="ctr"/>
                </a:tc>
                <a:tc>
                  <a:txBody>
                    <a:bodyPr/>
                    <a:lstStyle/>
                    <a:p>
                      <a:pPr algn="ctr" fontAlgn="ctr"/>
                      <a:r>
                        <a:rPr lang="en-GB" sz="1000" b="0" i="0" u="none" strike="noStrike">
                          <a:solidFill>
                            <a:srgbClr val="000000"/>
                          </a:solidFill>
                          <a:effectLst/>
                          <a:latin typeface="+mj-lt"/>
                        </a:rPr>
                        <a:t>172MaxQFP</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3708168643"/>
                  </a:ext>
                </a:extLst>
              </a:tr>
              <a:tr h="228427">
                <a:tc rowSpan="5">
                  <a:txBody>
                    <a:bodyPr/>
                    <a:lstStyle/>
                    <a:p>
                      <a:pPr algn="ctr"/>
                      <a:r>
                        <a:rPr lang="en-GB" sz="1000">
                          <a:latin typeface="+mj-lt"/>
                        </a:rPr>
                        <a:t>K314</a:t>
                      </a:r>
                    </a:p>
                  </a:txBody>
                  <a:tcPr anchor="ctr"/>
                </a:tc>
                <a:tc>
                  <a:txBody>
                    <a:bodyPr/>
                    <a:lstStyle/>
                    <a:p>
                      <a:pPr algn="l" fontAlgn="b"/>
                      <a:r>
                        <a:rPr lang="en-GB" sz="1000" b="1" i="0" u="none" strike="noStrike">
                          <a:solidFill>
                            <a:schemeClr val="accent1">
                              <a:lumMod val="75000"/>
                            </a:schemeClr>
                          </a:solidFill>
                          <a:effectLst/>
                          <a:latin typeface="+mj-lt"/>
                        </a:rPr>
                        <a:t>S32K314EHT1VMMST</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1x Cortex-M7</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257BGA</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Y</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105</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Feb’22</a:t>
                      </a:r>
                    </a:p>
                  </a:txBody>
                  <a:tcPr marL="9525" marR="9525" marT="9525" marB="0" anchor="ctr"/>
                </a:tc>
                <a:extLst>
                  <a:ext uri="{0D108BD9-81ED-4DB2-BD59-A6C34878D82A}">
                    <a16:rowId xmlns:a16="http://schemas.microsoft.com/office/drawing/2014/main" val="3440356335"/>
                  </a:ext>
                </a:extLst>
              </a:tr>
              <a:tr h="228427">
                <a:tc vMerge="1">
                  <a:txBody>
                    <a:bodyPr/>
                    <a:lstStyle/>
                    <a:p>
                      <a:endParaRPr lang="en-GB" sz="1200"/>
                    </a:p>
                  </a:txBody>
                  <a:tcPr/>
                </a:tc>
                <a:tc>
                  <a:txBody>
                    <a:bodyPr/>
                    <a:lstStyle/>
                    <a:p>
                      <a:pPr algn="l" fontAlgn="b"/>
                      <a:r>
                        <a:rPr lang="en-GB" sz="1000" b="1" i="0" u="none" strike="noStrike">
                          <a:solidFill>
                            <a:schemeClr val="accent1">
                              <a:lumMod val="75000"/>
                            </a:schemeClr>
                          </a:solidFill>
                          <a:effectLst/>
                          <a:latin typeface="+mj-lt"/>
                        </a:rPr>
                        <a:t>S32K314EHT1VPBST</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1x Cortex-M7</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172MaxQFP</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Y</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105</a:t>
                      </a:r>
                    </a:p>
                  </a:txBody>
                  <a:tcPr marL="9525" marR="9525" marT="9525" marB="0" anchor="ctr"/>
                </a:tc>
                <a:tc>
                  <a:txBody>
                    <a:bodyPr/>
                    <a:lstStyle/>
                    <a:p>
                      <a:pPr algn="ctr" fontAlgn="ctr"/>
                      <a:r>
                        <a:rPr lang="en-GB" sz="1000" b="1" i="0" u="none" strike="noStrike">
                          <a:solidFill>
                            <a:schemeClr val="accent1">
                              <a:lumMod val="75000"/>
                            </a:schemeClr>
                          </a:solidFill>
                          <a:effectLst/>
                          <a:latin typeface="+mj-lt"/>
                        </a:rPr>
                        <a:t>May’22</a:t>
                      </a:r>
                    </a:p>
                  </a:txBody>
                  <a:tcPr marL="9525" marR="9525" marT="9525" marB="0" anchor="ctr"/>
                </a:tc>
                <a:extLst>
                  <a:ext uri="{0D108BD9-81ED-4DB2-BD59-A6C34878D82A}">
                    <a16:rowId xmlns:a16="http://schemas.microsoft.com/office/drawing/2014/main" val="2931087563"/>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S32K314NHT1VMMST</a:t>
                      </a:r>
                    </a:p>
                  </a:txBody>
                  <a:tcPr marL="9525" marR="9525" marT="9525" marB="0" anchor="ctr"/>
                </a:tc>
                <a:tc>
                  <a:txBody>
                    <a:bodyPr/>
                    <a:lstStyle/>
                    <a:p>
                      <a:pPr algn="ctr" fontAlgn="ctr"/>
                      <a:r>
                        <a:rPr lang="en-GB" sz="1000" b="0" i="0" u="none" strike="noStrike">
                          <a:solidFill>
                            <a:srgbClr val="000000"/>
                          </a:solidFill>
                          <a:effectLst/>
                          <a:latin typeface="+mj-lt"/>
                        </a:rPr>
                        <a:t>1x Cortex-M7</a:t>
                      </a:r>
                    </a:p>
                  </a:txBody>
                  <a:tcPr marL="9525" marR="9525" marT="9525" marB="0" anchor="ctr"/>
                </a:tc>
                <a:tc>
                  <a:txBody>
                    <a:bodyPr/>
                    <a:lstStyle/>
                    <a:p>
                      <a:pPr algn="ctr" fontAlgn="ctr"/>
                      <a:r>
                        <a:rPr lang="en-GB" sz="1000" b="0" i="0" u="none" strike="noStrike">
                          <a:solidFill>
                            <a:srgbClr val="000000"/>
                          </a:solidFill>
                          <a:effectLst/>
                          <a:latin typeface="+mj-lt"/>
                        </a:rPr>
                        <a:t>257BGA</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2421817250"/>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S32K314NHT1VPBST</a:t>
                      </a:r>
                    </a:p>
                  </a:txBody>
                  <a:tcPr marL="9525" marR="9525" marT="9525" marB="0" anchor="ctr"/>
                </a:tc>
                <a:tc>
                  <a:txBody>
                    <a:bodyPr/>
                    <a:lstStyle/>
                    <a:p>
                      <a:pPr algn="ctr" fontAlgn="ctr"/>
                      <a:r>
                        <a:rPr lang="en-GB" sz="1000" b="0" i="0" u="none" strike="noStrike">
                          <a:solidFill>
                            <a:srgbClr val="000000"/>
                          </a:solidFill>
                          <a:effectLst/>
                          <a:latin typeface="+mj-lt"/>
                        </a:rPr>
                        <a:t>1x Cortex-M7</a:t>
                      </a:r>
                    </a:p>
                  </a:txBody>
                  <a:tcPr marL="9525" marR="9525" marT="9525" marB="0" anchor="ctr"/>
                </a:tc>
                <a:tc>
                  <a:txBody>
                    <a:bodyPr/>
                    <a:lstStyle/>
                    <a:p>
                      <a:pPr algn="ctr" fontAlgn="ctr"/>
                      <a:r>
                        <a:rPr lang="en-GB" sz="1000" b="0" i="0" u="none" strike="noStrike">
                          <a:solidFill>
                            <a:srgbClr val="000000"/>
                          </a:solidFill>
                          <a:effectLst/>
                          <a:latin typeface="+mj-lt"/>
                        </a:rPr>
                        <a:t>172MaxQFP</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1594156651"/>
                  </a:ext>
                </a:extLst>
              </a:tr>
              <a:tr h="228427">
                <a:tc vMerge="1">
                  <a:txBody>
                    <a:bodyPr/>
                    <a:lstStyle/>
                    <a:p>
                      <a:endParaRPr lang="en-GB" sz="1200"/>
                    </a:p>
                  </a:txBody>
                  <a:tcPr/>
                </a:tc>
                <a:tc>
                  <a:txBody>
                    <a:bodyPr/>
                    <a:lstStyle/>
                    <a:p>
                      <a:pPr algn="l" fontAlgn="b"/>
                      <a:r>
                        <a:rPr lang="en-GB" sz="1000" b="0" i="0" u="none" strike="noStrike">
                          <a:solidFill>
                            <a:srgbClr val="000000"/>
                          </a:solidFill>
                          <a:effectLst/>
                          <a:latin typeface="+mj-lt"/>
                        </a:rPr>
                        <a:t>S32K314NHT1VPBSR </a:t>
                      </a:r>
                    </a:p>
                  </a:txBody>
                  <a:tcPr marL="9525" marR="9525" marT="9525" marB="0" anchor="ctr"/>
                </a:tc>
                <a:tc>
                  <a:txBody>
                    <a:bodyPr/>
                    <a:lstStyle/>
                    <a:p>
                      <a:pPr algn="ctr" fontAlgn="ctr"/>
                      <a:r>
                        <a:rPr lang="en-GB" sz="1000" b="0" i="0" u="none" strike="noStrike">
                          <a:solidFill>
                            <a:srgbClr val="000000"/>
                          </a:solidFill>
                          <a:effectLst/>
                          <a:latin typeface="+mj-lt"/>
                        </a:rPr>
                        <a:t>1x Cortex-M7</a:t>
                      </a:r>
                    </a:p>
                  </a:txBody>
                  <a:tcPr marL="9525" marR="9525" marT="9525" marB="0" anchor="ctr"/>
                </a:tc>
                <a:tc>
                  <a:txBody>
                    <a:bodyPr/>
                    <a:lstStyle/>
                    <a:p>
                      <a:pPr algn="ctr" fontAlgn="ctr"/>
                      <a:r>
                        <a:rPr lang="en-GB" sz="1000" b="0" i="0" u="none" strike="noStrike">
                          <a:solidFill>
                            <a:srgbClr val="000000"/>
                          </a:solidFill>
                          <a:effectLst/>
                          <a:latin typeface="+mj-lt"/>
                        </a:rPr>
                        <a:t>172MaxQFP</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4075174538"/>
                  </a:ext>
                </a:extLst>
              </a:tr>
              <a:tr h="228427">
                <a:tc rowSpan="4">
                  <a:txBody>
                    <a:bodyPr/>
                    <a:lstStyle/>
                    <a:p>
                      <a:pPr algn="ctr"/>
                      <a:r>
                        <a:rPr lang="en-GB" sz="1000">
                          <a:latin typeface="+mj-lt"/>
                        </a:rPr>
                        <a:t>K312</a:t>
                      </a:r>
                    </a:p>
                  </a:txBody>
                  <a:tcPr anchor="ctr"/>
                </a:tc>
                <a:tc>
                  <a:txBody>
                    <a:bodyPr/>
                    <a:lstStyle/>
                    <a:p>
                      <a:pPr fontAlgn="t"/>
                      <a:r>
                        <a:rPr lang="en-US" sz="1000" b="1" i="0" u="none" strike="noStrike" kern="1200">
                          <a:solidFill>
                            <a:srgbClr val="0070C0"/>
                          </a:solidFill>
                          <a:effectLst/>
                          <a:latin typeface="+mj-lt"/>
                          <a:ea typeface="+mn-ea"/>
                          <a:cs typeface="+mn-cs"/>
                        </a:rPr>
                        <a:t>S32K312NHT0MPAST</a:t>
                      </a:r>
                    </a:p>
                  </a:txBody>
                  <a:tcPr/>
                </a:tc>
                <a:tc>
                  <a:txBody>
                    <a:bodyPr/>
                    <a:lstStyle/>
                    <a:p>
                      <a:pPr algn="ctr" fontAlgn="ctr"/>
                      <a:r>
                        <a:rPr lang="en-GB" sz="1000" b="1" i="0" u="none" strike="noStrike">
                          <a:solidFill>
                            <a:srgbClr val="0070C0"/>
                          </a:solidFill>
                          <a:effectLst/>
                          <a:latin typeface="+mj-lt"/>
                        </a:rPr>
                        <a:t>1x Cortex-M7</a:t>
                      </a:r>
                    </a:p>
                  </a:txBody>
                  <a:tcPr marL="9525" marR="9525" marT="9525" marB="0" anchor="ctr"/>
                </a:tc>
                <a:tc>
                  <a:txBody>
                    <a:bodyPr/>
                    <a:lstStyle/>
                    <a:p>
                      <a:pPr algn="ctr" fontAlgn="ctr"/>
                      <a:r>
                        <a:rPr lang="en-GB" sz="1000" b="1" i="0" u="none" strike="noStrike">
                          <a:solidFill>
                            <a:srgbClr val="0070C0"/>
                          </a:solidFill>
                          <a:effectLst/>
                          <a:latin typeface="+mj-lt"/>
                        </a:rPr>
                        <a:t>172MaxQFP</a:t>
                      </a:r>
                    </a:p>
                  </a:txBody>
                  <a:tcPr marL="9525" marR="9525" marT="9525" marB="0" anchor="ctr"/>
                </a:tc>
                <a:tc>
                  <a:txBody>
                    <a:bodyPr/>
                    <a:lstStyle/>
                    <a:p>
                      <a:pPr algn="ctr" fontAlgn="ctr"/>
                      <a:r>
                        <a:rPr lang="en-GB" sz="1000" b="1" i="0" u="none" strike="noStrike">
                          <a:solidFill>
                            <a:srgbClr val="0070C0"/>
                          </a:solidFill>
                          <a:effectLst/>
                          <a:latin typeface="+mj-lt"/>
                        </a:rPr>
                        <a:t>N</a:t>
                      </a:r>
                    </a:p>
                  </a:txBody>
                  <a:tcPr marL="9525" marR="9525" marT="9525" marB="0" anchor="ctr"/>
                </a:tc>
                <a:tc>
                  <a:txBody>
                    <a:bodyPr/>
                    <a:lstStyle/>
                    <a:p>
                      <a:pPr algn="ctr" fontAlgn="ctr"/>
                      <a:r>
                        <a:rPr lang="en-GB" sz="1000" b="1" i="0" u="none" strike="noStrike">
                          <a:solidFill>
                            <a:srgbClr val="0070C0"/>
                          </a:solidFill>
                          <a:effectLst/>
                          <a:latin typeface="+mj-lt"/>
                        </a:rPr>
                        <a:t>125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1" i="0" u="none" strike="noStrike" kern="1200" noProof="0">
                          <a:solidFill>
                            <a:srgbClr val="0070C0"/>
                          </a:solidFill>
                          <a:effectLst/>
                          <a:latin typeface="+mj-lt"/>
                          <a:ea typeface="+mn-ea"/>
                          <a:cs typeface="+mn-cs"/>
                        </a:rPr>
                        <a:t>July’22</a:t>
                      </a:r>
                    </a:p>
                  </a:txBody>
                  <a:tcPr marL="9525" marR="9525" marT="9525" marB="0" anchor="ctr"/>
                </a:tc>
                <a:extLst>
                  <a:ext uri="{0D108BD9-81ED-4DB2-BD59-A6C34878D82A}">
                    <a16:rowId xmlns:a16="http://schemas.microsoft.com/office/drawing/2014/main" val="2978279027"/>
                  </a:ext>
                </a:extLst>
              </a:tr>
              <a:tr h="228427">
                <a:tc vMerge="1">
                  <a:txBody>
                    <a:bodyPr/>
                    <a:lstStyle/>
                    <a:p>
                      <a:pPr algn="ctr"/>
                      <a:endParaRPr lang="en-GB" sz="1000">
                        <a:latin typeface="+mj-lt"/>
                      </a:endParaRPr>
                    </a:p>
                  </a:txBody>
                  <a:tcPr anchor="ctr"/>
                </a:tc>
                <a:tc>
                  <a:txBody>
                    <a:bodyPr/>
                    <a:lstStyle/>
                    <a:p>
                      <a:pPr fontAlgn="t"/>
                      <a:r>
                        <a:rPr lang="en-US" sz="1000" b="1" i="0" u="none" strike="noStrike" kern="1200">
                          <a:solidFill>
                            <a:srgbClr val="0070C0"/>
                          </a:solidFill>
                          <a:effectLst/>
                          <a:latin typeface="+mj-lt"/>
                          <a:ea typeface="+mn-ea"/>
                          <a:cs typeface="+mn-cs"/>
                        </a:rPr>
                        <a:t>S32K312NHT0MPBST</a:t>
                      </a:r>
                    </a:p>
                  </a:txBody>
                  <a:tcPr/>
                </a:tc>
                <a:tc>
                  <a:txBody>
                    <a:bodyPr/>
                    <a:lstStyle/>
                    <a:p>
                      <a:pPr algn="ctr" fontAlgn="ctr"/>
                      <a:r>
                        <a:rPr lang="en-GB" sz="1000" b="1" i="0" u="none" strike="noStrike">
                          <a:solidFill>
                            <a:srgbClr val="0070C0"/>
                          </a:solidFill>
                          <a:effectLst/>
                          <a:latin typeface="+mj-lt"/>
                        </a:rPr>
                        <a:t>1x Cortex-M7</a:t>
                      </a:r>
                    </a:p>
                  </a:txBody>
                  <a:tcPr marL="9525" marR="9525" marT="9525" marB="0" anchor="ctr"/>
                </a:tc>
                <a:tc>
                  <a:txBody>
                    <a:bodyPr/>
                    <a:lstStyle/>
                    <a:p>
                      <a:pPr algn="ctr" fontAlgn="ctr"/>
                      <a:r>
                        <a:rPr lang="en-GB" sz="1000" b="1" i="0" u="none" strike="noStrike">
                          <a:solidFill>
                            <a:srgbClr val="0070C0"/>
                          </a:solidFill>
                          <a:effectLst/>
                          <a:latin typeface="+mj-lt"/>
                        </a:rPr>
                        <a:t>172MaxQFP</a:t>
                      </a:r>
                    </a:p>
                  </a:txBody>
                  <a:tcPr marL="9525" marR="9525" marT="9525" marB="0" anchor="ctr"/>
                </a:tc>
                <a:tc>
                  <a:txBody>
                    <a:bodyPr/>
                    <a:lstStyle/>
                    <a:p>
                      <a:pPr algn="ctr" fontAlgn="ctr"/>
                      <a:r>
                        <a:rPr lang="en-GB" sz="1000" b="1" i="0" u="none" strike="noStrike">
                          <a:solidFill>
                            <a:srgbClr val="0070C0"/>
                          </a:solidFill>
                          <a:effectLst/>
                          <a:latin typeface="+mj-lt"/>
                        </a:rPr>
                        <a:t>N</a:t>
                      </a:r>
                    </a:p>
                  </a:txBody>
                  <a:tcPr marL="9525" marR="9525" marT="9525" marB="0" anchor="ctr"/>
                </a:tc>
                <a:tc>
                  <a:txBody>
                    <a:bodyPr/>
                    <a:lstStyle/>
                    <a:p>
                      <a:pPr algn="ctr" fontAlgn="ctr"/>
                      <a:r>
                        <a:rPr lang="en-GB" sz="1000" b="1" i="0" u="none" strike="noStrike">
                          <a:solidFill>
                            <a:srgbClr val="0070C0"/>
                          </a:solidFill>
                          <a:effectLst/>
                          <a:latin typeface="+mj-lt"/>
                        </a:rPr>
                        <a:t>125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1" i="0" u="none" strike="noStrike" kern="1200" noProof="0">
                          <a:solidFill>
                            <a:srgbClr val="0070C0"/>
                          </a:solidFill>
                          <a:effectLst/>
                          <a:latin typeface="+mj-lt"/>
                          <a:ea typeface="+mn-ea"/>
                          <a:cs typeface="+mn-cs"/>
                        </a:rPr>
                        <a:t>July’22</a:t>
                      </a:r>
                    </a:p>
                  </a:txBody>
                  <a:tcPr marL="9525" marR="9525" marT="9525" marB="0" anchor="ctr"/>
                </a:tc>
                <a:extLst>
                  <a:ext uri="{0D108BD9-81ED-4DB2-BD59-A6C34878D82A}">
                    <a16:rowId xmlns:a16="http://schemas.microsoft.com/office/drawing/2014/main" val="2988552699"/>
                  </a:ext>
                </a:extLst>
              </a:tr>
              <a:tr h="228427">
                <a:tc vMerge="1">
                  <a:txBody>
                    <a:bodyPr/>
                    <a:lstStyle/>
                    <a:p>
                      <a:pPr algn="ctr"/>
                      <a:endParaRPr lang="en-GB" sz="1000">
                        <a:latin typeface="+mj-lt"/>
                      </a:endParaRPr>
                    </a:p>
                  </a:txBody>
                  <a:tcPr anchor="ctr"/>
                </a:tc>
                <a:tc>
                  <a:txBody>
                    <a:bodyPr/>
                    <a:lstStyle/>
                    <a:p>
                      <a:pPr fontAlgn="t"/>
                      <a:r>
                        <a:rPr lang="en-US" sz="1000" b="0" i="0" u="none" strike="noStrike" kern="1200">
                          <a:solidFill>
                            <a:srgbClr val="000000"/>
                          </a:solidFill>
                          <a:effectLst/>
                          <a:latin typeface="+mj-lt"/>
                          <a:ea typeface="+mn-ea"/>
                          <a:cs typeface="+mn-cs"/>
                        </a:rPr>
                        <a:t>S32K312NHT0VPAST</a:t>
                      </a:r>
                    </a:p>
                  </a:txBody>
                  <a:tcPr/>
                </a:tc>
                <a:tc>
                  <a:txBody>
                    <a:bodyPr/>
                    <a:lstStyle/>
                    <a:p>
                      <a:pPr algn="ctr" fontAlgn="ctr"/>
                      <a:r>
                        <a:rPr lang="en-GB" sz="1000" b="0" i="0" u="none" strike="noStrike">
                          <a:solidFill>
                            <a:srgbClr val="000000"/>
                          </a:solidFill>
                          <a:effectLst/>
                          <a:latin typeface="+mj-lt"/>
                        </a:rPr>
                        <a:t>1x Cortex-M7</a:t>
                      </a:r>
                    </a:p>
                  </a:txBody>
                  <a:tcPr marL="9525" marR="9525" marT="9525" marB="0" anchor="ctr"/>
                </a:tc>
                <a:tc>
                  <a:txBody>
                    <a:bodyPr/>
                    <a:lstStyle/>
                    <a:p>
                      <a:pPr algn="ctr" fontAlgn="ctr"/>
                      <a:r>
                        <a:rPr lang="en-GB" sz="1000" b="0" i="0" u="none" strike="noStrike">
                          <a:solidFill>
                            <a:srgbClr val="000000"/>
                          </a:solidFill>
                          <a:effectLst/>
                          <a:latin typeface="+mj-lt"/>
                        </a:rPr>
                        <a:t>172MaxQFP</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4095788431"/>
                  </a:ext>
                </a:extLst>
              </a:tr>
              <a:tr h="228427">
                <a:tc vMerge="1">
                  <a:txBody>
                    <a:bodyPr/>
                    <a:lstStyle/>
                    <a:p>
                      <a:pPr algn="ctr"/>
                      <a:endParaRPr lang="en-GB" sz="1000">
                        <a:latin typeface="+mj-lt"/>
                      </a:endParaRPr>
                    </a:p>
                  </a:txBody>
                  <a:tcPr anchor="ctr"/>
                </a:tc>
                <a:tc>
                  <a:txBody>
                    <a:bodyPr/>
                    <a:lstStyle/>
                    <a:p>
                      <a:pPr fontAlgn="t"/>
                      <a:r>
                        <a:rPr lang="en-US" sz="1000" b="0" i="0" u="none" strike="noStrike" kern="1200">
                          <a:solidFill>
                            <a:srgbClr val="000000"/>
                          </a:solidFill>
                          <a:effectLst/>
                          <a:latin typeface="+mj-lt"/>
                          <a:ea typeface="+mn-ea"/>
                          <a:cs typeface="+mn-cs"/>
                        </a:rPr>
                        <a:t>S32K312NHT0VPBST</a:t>
                      </a:r>
                    </a:p>
                  </a:txBody>
                  <a:tcPr/>
                </a:tc>
                <a:tc>
                  <a:txBody>
                    <a:bodyPr/>
                    <a:lstStyle/>
                    <a:p>
                      <a:pPr algn="ctr" fontAlgn="ctr"/>
                      <a:r>
                        <a:rPr lang="en-GB" sz="1000" b="0" i="0" u="none" strike="noStrike">
                          <a:solidFill>
                            <a:srgbClr val="000000"/>
                          </a:solidFill>
                          <a:effectLst/>
                          <a:latin typeface="+mj-lt"/>
                        </a:rPr>
                        <a:t>1x Cortex-M7</a:t>
                      </a:r>
                    </a:p>
                  </a:txBody>
                  <a:tcPr marL="9525" marR="9525" marT="9525" marB="0" anchor="ctr"/>
                </a:tc>
                <a:tc>
                  <a:txBody>
                    <a:bodyPr/>
                    <a:lstStyle/>
                    <a:p>
                      <a:pPr algn="ctr" fontAlgn="ctr"/>
                      <a:r>
                        <a:rPr lang="en-GB" sz="1000" b="0" i="0" u="none" strike="noStrike">
                          <a:solidFill>
                            <a:srgbClr val="000000"/>
                          </a:solidFill>
                          <a:effectLst/>
                          <a:latin typeface="+mj-lt"/>
                        </a:rPr>
                        <a:t>172MaxQFP</a:t>
                      </a:r>
                    </a:p>
                  </a:txBody>
                  <a:tcPr marL="9525" marR="9525" marT="9525" marB="0" anchor="ctr"/>
                </a:tc>
                <a:tc>
                  <a:txBody>
                    <a:bodyPr/>
                    <a:lstStyle/>
                    <a:p>
                      <a:pPr algn="ctr" fontAlgn="ctr"/>
                      <a:r>
                        <a:rPr lang="en-GB" sz="1000" b="0" i="0" u="none" strike="noStrike">
                          <a:solidFill>
                            <a:srgbClr val="000000"/>
                          </a:solidFill>
                          <a:effectLst/>
                          <a:latin typeface="+mj-lt"/>
                        </a:rPr>
                        <a:t>N</a:t>
                      </a:r>
                    </a:p>
                  </a:txBody>
                  <a:tcPr marL="9525" marR="9525" marT="9525" marB="0" anchor="ctr"/>
                </a:tc>
                <a:tc>
                  <a:txBody>
                    <a:bodyPr/>
                    <a:lstStyle/>
                    <a:p>
                      <a:pPr algn="ctr" fontAlgn="ctr"/>
                      <a:r>
                        <a:rPr lang="en-GB" sz="1000" b="0" i="0" u="none" strike="noStrike">
                          <a:solidFill>
                            <a:srgbClr val="000000"/>
                          </a:solidFill>
                          <a:effectLst/>
                          <a:latin typeface="+mj-lt"/>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Standard LT</a:t>
                      </a:r>
                    </a:p>
                  </a:txBody>
                  <a:tcPr marL="9525" marR="9525" marT="9525" marB="0" anchor="ctr"/>
                </a:tc>
                <a:extLst>
                  <a:ext uri="{0D108BD9-81ED-4DB2-BD59-A6C34878D82A}">
                    <a16:rowId xmlns:a16="http://schemas.microsoft.com/office/drawing/2014/main" val="2947067288"/>
                  </a:ext>
                </a:extLst>
              </a:tr>
            </a:tbl>
          </a:graphicData>
        </a:graphic>
      </p:graphicFrame>
      <p:sp>
        <p:nvSpPr>
          <p:cNvPr id="7" name="TextBox 6">
            <a:extLst>
              <a:ext uri="{FF2B5EF4-FFF2-40B4-BE49-F238E27FC236}">
                <a16:creationId xmlns:a16="http://schemas.microsoft.com/office/drawing/2014/main" id="{906AF3E1-AAB7-4330-9D31-B51AD42B1728}"/>
              </a:ext>
            </a:extLst>
          </p:cNvPr>
          <p:cNvSpPr txBox="1"/>
          <p:nvPr/>
        </p:nvSpPr>
        <p:spPr>
          <a:xfrm>
            <a:off x="5447330" y="835957"/>
            <a:ext cx="3456264" cy="204075"/>
          </a:xfrm>
          <a:prstGeom prst="rect">
            <a:avLst/>
          </a:prstGeom>
          <a:noFill/>
        </p:spPr>
        <p:txBody>
          <a:bodyPr wrap="square" lIns="91440" tIns="45720" rIns="91440" rtlCol="0" anchor="t">
            <a:noAutofit/>
          </a:bodyPr>
          <a:lstStyle/>
          <a:p>
            <a:pPr>
              <a:spcBef>
                <a:spcPts val="600"/>
              </a:spcBef>
            </a:pPr>
            <a:r>
              <a:rPr lang="en-GB" sz="1000" b="1">
                <a:solidFill>
                  <a:schemeClr val="accent1">
                    <a:lumMod val="75000"/>
                  </a:schemeClr>
                </a:solidFill>
                <a:latin typeface="Arial" panose="020B0604020202020204" pitchFamily="34" charset="0"/>
                <a:cs typeface="Arial" panose="020B0604020202020204" pitchFamily="34" charset="0"/>
              </a:rPr>
              <a:t>NXP/Distributor/eTailer Stocking PN</a:t>
            </a:r>
          </a:p>
        </p:txBody>
      </p:sp>
      <p:sp>
        <p:nvSpPr>
          <p:cNvPr id="8" name="TextBox 7">
            <a:extLst>
              <a:ext uri="{FF2B5EF4-FFF2-40B4-BE49-F238E27FC236}">
                <a16:creationId xmlns:a16="http://schemas.microsoft.com/office/drawing/2014/main" id="{D130F956-690C-4555-92DE-475B96795661}"/>
              </a:ext>
            </a:extLst>
          </p:cNvPr>
          <p:cNvSpPr txBox="1"/>
          <p:nvPr/>
        </p:nvSpPr>
        <p:spPr>
          <a:xfrm>
            <a:off x="5447330" y="236622"/>
            <a:ext cx="5179481" cy="702553"/>
          </a:xfrm>
          <a:prstGeom prst="rect">
            <a:avLst/>
          </a:prstGeom>
          <a:noFill/>
        </p:spPr>
        <p:txBody>
          <a:bodyPr wrap="square" lIns="91440" tIns="45720" rIns="91440" rtlCol="0" anchor="t">
            <a:noAutofit/>
          </a:bodyPr>
          <a:lstStyle/>
          <a:p>
            <a:pPr>
              <a:lnSpc>
                <a:spcPct val="70000"/>
              </a:lnSpc>
              <a:spcBef>
                <a:spcPts val="600"/>
              </a:spcBef>
            </a:pPr>
            <a:r>
              <a:rPr lang="en-GB" sz="1700" b="1">
                <a:latin typeface="Arial" panose="020B0604020202020204" pitchFamily="34" charset="0"/>
                <a:cs typeface="Arial" panose="020B0604020202020204" pitchFamily="34" charset="0"/>
              </a:rPr>
              <a:t>S32K3 Initial Production PNs</a:t>
            </a:r>
          </a:p>
          <a:p>
            <a:pPr>
              <a:lnSpc>
                <a:spcPct val="70000"/>
              </a:lnSpc>
              <a:spcBef>
                <a:spcPts val="600"/>
              </a:spcBef>
            </a:pPr>
            <a:r>
              <a:rPr lang="en-GB" sz="1700">
                <a:latin typeface="Arial" panose="020B0604020202020204" pitchFamily="34" charset="0"/>
                <a:cs typeface="Arial" panose="020B0604020202020204" pitchFamily="34" charset="0"/>
              </a:rPr>
              <a:t>(additional PNs may be set up upon request)</a:t>
            </a:r>
          </a:p>
        </p:txBody>
      </p:sp>
    </p:spTree>
    <p:extLst>
      <p:ext uri="{BB962C8B-B14F-4D97-AF65-F5344CB8AC3E}">
        <p14:creationId xmlns:p14="http://schemas.microsoft.com/office/powerpoint/2010/main" val="12362587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omputer chip&#10;&#10;Description automatically generated with medium confidence">
            <a:extLst>
              <a:ext uri="{FF2B5EF4-FFF2-40B4-BE49-F238E27FC236}">
                <a16:creationId xmlns:a16="http://schemas.microsoft.com/office/drawing/2014/main" id="{DD20C51F-BED7-5C4A-8170-AEB0F48B1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6983" y="1682386"/>
            <a:ext cx="3330361" cy="1958559"/>
          </a:xfrm>
          <a:prstGeom prst="rect">
            <a:avLst/>
          </a:prstGeom>
        </p:spPr>
      </p:pic>
      <p:sp>
        <p:nvSpPr>
          <p:cNvPr id="56" name="Title 1">
            <a:extLst>
              <a:ext uri="{FF2B5EF4-FFF2-40B4-BE49-F238E27FC236}">
                <a16:creationId xmlns:a16="http://schemas.microsoft.com/office/drawing/2014/main" id="{B7FFD703-1F7A-4D51-AE56-0EDDEEAD7B5E}"/>
              </a:ext>
            </a:extLst>
          </p:cNvPr>
          <p:cNvSpPr>
            <a:spLocks noGrp="1"/>
          </p:cNvSpPr>
          <p:nvPr>
            <p:ph type="title"/>
          </p:nvPr>
        </p:nvSpPr>
        <p:spPr>
          <a:xfrm>
            <a:off x="394775" y="414064"/>
            <a:ext cx="11425752" cy="654049"/>
          </a:xfrm>
        </p:spPr>
        <p:txBody>
          <a:bodyPr/>
          <a:lstStyle/>
          <a:p>
            <a:r>
              <a:rPr lang="en-US">
                <a:solidFill>
                  <a:schemeClr val="tx1"/>
                </a:solidFill>
              </a:rPr>
              <a:t>S32k3 Hardware tools</a:t>
            </a:r>
            <a:endParaRPr lang="en-GB">
              <a:solidFill>
                <a:schemeClr val="tx1"/>
              </a:solidFill>
            </a:endParaRPr>
          </a:p>
        </p:txBody>
      </p:sp>
      <p:sp>
        <p:nvSpPr>
          <p:cNvPr id="4" name="TextBox 3">
            <a:extLst>
              <a:ext uri="{FF2B5EF4-FFF2-40B4-BE49-F238E27FC236}">
                <a16:creationId xmlns:a16="http://schemas.microsoft.com/office/drawing/2014/main" id="{C9A1B346-44BC-4D80-B098-B362FCFEA9DA}"/>
              </a:ext>
            </a:extLst>
          </p:cNvPr>
          <p:cNvSpPr txBox="1"/>
          <p:nvPr/>
        </p:nvSpPr>
        <p:spPr>
          <a:xfrm>
            <a:off x="371473" y="988466"/>
            <a:ext cx="3179428" cy="603725"/>
          </a:xfrm>
          <a:prstGeom prst="rect">
            <a:avLst/>
          </a:prstGeom>
          <a:noFill/>
        </p:spPr>
        <p:txBody>
          <a:bodyPr wrap="square" lIns="91440" tIns="45720" rIns="91440" rtlCol="0" anchor="t">
            <a:noAutofit/>
          </a:bodyPr>
          <a:lstStyle/>
          <a:p>
            <a:pPr marL="0" marR="0" lvl="0" indent="0" defTabSz="914400" rtl="0" eaLnBrk="1" fontAlgn="base" latinLnBrk="0" hangingPunct="1">
              <a:lnSpc>
                <a:spcPct val="90000"/>
              </a:lnSpc>
              <a:spcBef>
                <a:spcPts val="600"/>
              </a:spcBef>
              <a:spcAft>
                <a:spcPct val="0"/>
              </a:spcAft>
              <a:buClrTx/>
              <a:buSzTx/>
              <a:buFontTx/>
              <a:buNone/>
              <a:tabLst/>
              <a:defRPr/>
            </a:pPr>
            <a:r>
              <a:rPr kumimoji="0" lang="en-GB"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S32K3X4EVB-Q257</a:t>
            </a:r>
            <a:br>
              <a:rPr kumimoji="0" lang="en-GB"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br>
            <a:endParaRPr kumimoji="0" lang="en-GB" sz="160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id="{EAFE908E-6254-46F8-A07A-83360CE7723F}"/>
              </a:ext>
            </a:extLst>
          </p:cNvPr>
          <p:cNvSpPr txBox="1"/>
          <p:nvPr/>
        </p:nvSpPr>
        <p:spPr>
          <a:xfrm>
            <a:off x="4187916" y="988467"/>
            <a:ext cx="2721292" cy="603726"/>
          </a:xfrm>
          <a:prstGeom prst="rect">
            <a:avLst/>
          </a:prstGeom>
          <a:noFill/>
        </p:spPr>
        <p:txBody>
          <a:bodyPr wrap="square" lIns="91440" tIns="45720" rIns="91440" rtlCol="0" anchor="t">
            <a:noAutofit/>
          </a:bodyPr>
          <a:lstStyle/>
          <a:p>
            <a:pPr marL="0" marR="0" lvl="0" indent="0" defTabSz="914400" rtl="0" eaLnBrk="1" fontAlgn="base" latinLnBrk="0" hangingPunct="1">
              <a:lnSpc>
                <a:spcPct val="90000"/>
              </a:lnSpc>
              <a:spcBef>
                <a:spcPts val="600"/>
              </a:spcBef>
              <a:spcAft>
                <a:spcPct val="0"/>
              </a:spcAft>
              <a:buClrTx/>
              <a:buSzTx/>
              <a:buFontTx/>
              <a:buNone/>
              <a:tabLst/>
              <a:defRPr/>
            </a:pPr>
            <a:r>
              <a:rPr kumimoji="0" lang="en-GB"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S32K3X4EVB-Q172</a:t>
            </a:r>
            <a:endParaRPr kumimoji="0" lang="en-GB" sz="16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5930526-B283-46F4-A586-DFCFCDAD22BA}"/>
              </a:ext>
            </a:extLst>
          </p:cNvPr>
          <p:cNvSpPr txBox="1"/>
          <p:nvPr/>
        </p:nvSpPr>
        <p:spPr>
          <a:xfrm>
            <a:off x="432384" y="3542276"/>
            <a:ext cx="3670188" cy="2327258"/>
          </a:xfrm>
          <a:prstGeom prst="rect">
            <a:avLst/>
          </a:prstGeom>
          <a:noFill/>
        </p:spPr>
        <p:txBody>
          <a:bodyPr wrap="square" lIns="91440" tIns="45720" rIns="91440" rtlCol="0" anchor="t">
            <a:noAutofit/>
          </a:bodyPr>
          <a:lstStyle/>
          <a:p>
            <a:pPr marL="285750" marR="0" lvl="0" indent="-285750" algn="l" defTabSz="914400" rtl="0" eaLnBrk="1" fontAlgn="base" latinLnBrk="0" hangingPunct="1">
              <a:spcBef>
                <a:spcPts val="600"/>
              </a:spcBef>
              <a:spcAft>
                <a:spcPct val="0"/>
              </a:spcAft>
              <a:buClrTx/>
              <a:buSzTx/>
              <a:buFont typeface="Arial" panose="020B0604020202020204" pitchFamily="34" charset="0"/>
              <a:buChar char="•"/>
              <a:tabLst/>
              <a:defRPr/>
            </a:pPr>
            <a:r>
              <a:rPr lang="en-GB" sz="1400">
                <a:solidFill>
                  <a:srgbClr val="000000"/>
                </a:solidFill>
                <a:latin typeface="Arial" panose="020B0604020202020204" pitchFamily="34" charset="0"/>
                <a:cs typeface="Arial" panose="020B0604020202020204" pitchFamily="34" charset="0"/>
              </a:rPr>
              <a:t>K344 (LS), 257MBGA</a:t>
            </a:r>
          </a:p>
          <a:p>
            <a:pPr marL="285750" indent="-285750">
              <a:spcBef>
                <a:spcPts val="600"/>
              </a:spcBef>
              <a:buFont typeface="Arial" panose="020B0604020202020204" pitchFamily="34" charset="0"/>
              <a:buChar char="•"/>
              <a:defRPr/>
            </a:pPr>
            <a:r>
              <a:rPr lang="en-GB" sz="1400" b="1"/>
              <a:t>S32K3X4EVB-Q257</a:t>
            </a:r>
            <a:r>
              <a:rPr lang="en-GB" sz="1400"/>
              <a:t> – K26 included</a:t>
            </a:r>
          </a:p>
          <a:p>
            <a:pPr marL="285750" indent="-285750">
              <a:spcBef>
                <a:spcPts val="600"/>
              </a:spcBef>
              <a:buFont typeface="Arial" panose="020B0604020202020204" pitchFamily="34" charset="0"/>
              <a:buChar char="•"/>
              <a:defRPr/>
            </a:pPr>
            <a:r>
              <a:rPr lang="en-GB" sz="1400" b="1">
                <a:highlight>
                  <a:srgbClr val="FFFF00"/>
                </a:highlight>
              </a:rPr>
              <a:t>S32K3X4EVBQ257</a:t>
            </a:r>
            <a:r>
              <a:rPr lang="en-GB" sz="1400" b="1">
                <a:solidFill>
                  <a:srgbClr val="FF0000"/>
                </a:solidFill>
                <a:highlight>
                  <a:srgbClr val="FFFF00"/>
                </a:highlight>
              </a:rPr>
              <a:t>ND</a:t>
            </a:r>
            <a:r>
              <a:rPr lang="en-GB" sz="1400"/>
              <a:t> – no K26 MCU, external debugger needed</a:t>
            </a:r>
          </a:p>
          <a:p>
            <a:pPr>
              <a:spcBef>
                <a:spcPts val="600"/>
              </a:spcBef>
              <a:defRPr/>
            </a:pPr>
            <a:endParaRPr lang="en-GB" sz="1400">
              <a:hlinkClick r:id="rId4"/>
            </a:endParaRPr>
          </a:p>
          <a:p>
            <a:pPr>
              <a:spcBef>
                <a:spcPts val="600"/>
              </a:spcBef>
              <a:defRPr/>
            </a:pPr>
            <a:r>
              <a:rPr lang="en-GB" sz="1400" b="1">
                <a:hlinkClick r:id="rId4"/>
              </a:rPr>
              <a:t>nxp.com/S32K344EVBQ257</a:t>
            </a:r>
            <a:endParaRPr lang="en-GB" sz="1400" b="1"/>
          </a:p>
        </p:txBody>
      </p:sp>
      <p:sp>
        <p:nvSpPr>
          <p:cNvPr id="83" name="TextBox 82">
            <a:extLst>
              <a:ext uri="{FF2B5EF4-FFF2-40B4-BE49-F238E27FC236}">
                <a16:creationId xmlns:a16="http://schemas.microsoft.com/office/drawing/2014/main" id="{2870EF4C-AD26-4D1C-BC98-E1AC652C8353}"/>
              </a:ext>
            </a:extLst>
          </p:cNvPr>
          <p:cNvSpPr txBox="1"/>
          <p:nvPr/>
        </p:nvSpPr>
        <p:spPr>
          <a:xfrm>
            <a:off x="4129251" y="3542277"/>
            <a:ext cx="4021871" cy="2796507"/>
          </a:xfrm>
          <a:prstGeom prst="rect">
            <a:avLst/>
          </a:prstGeom>
          <a:noFill/>
        </p:spPr>
        <p:txBody>
          <a:bodyPr wrap="square" lIns="91440" tIns="45720" rIns="91440" rtlCol="0" anchor="t">
            <a:noAutofit/>
          </a:bodyPr>
          <a:lstStyle/>
          <a:p>
            <a:pPr marL="285750" indent="-285750">
              <a:spcBef>
                <a:spcPts val="600"/>
              </a:spcBef>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K344 (LS), 172MaxQFP</a:t>
            </a:r>
            <a:endParaRPr kumimoji="0" lang="en-GB" sz="1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spcBef>
                <a:spcPts val="600"/>
              </a:spcBef>
              <a:spcAft>
                <a:spcPct val="0"/>
              </a:spcAft>
              <a:buClrTx/>
              <a:buSzTx/>
              <a:buFont typeface="Arial" panose="020B0604020202020204" pitchFamily="34" charset="0"/>
              <a:buChar char="•"/>
              <a:tabLst/>
              <a:defRPr/>
            </a:pPr>
            <a:r>
              <a:rPr lang="en-US" sz="1400" b="1"/>
              <a:t>100Base-Tx</a:t>
            </a:r>
            <a:r>
              <a:rPr lang="en-GB" sz="1400"/>
              <a:t> </a:t>
            </a:r>
            <a:r>
              <a:rPr lang="en-GB" sz="1400" b="1"/>
              <a:t>non-Auto PHY  </a:t>
            </a:r>
            <a:br>
              <a:rPr lang="en-GB" sz="1400" b="1"/>
            </a:br>
            <a:r>
              <a:rPr lang="en-GB" sz="1400"/>
              <a:t>For Auto PHY use: </a:t>
            </a:r>
            <a:br>
              <a:rPr lang="en-GB" sz="1400"/>
            </a:br>
            <a:r>
              <a:rPr lang="en-GB" sz="1400"/>
              <a:t>S32K3X4EVB-Q257 + ADTJA1101-RMII 	</a:t>
            </a:r>
          </a:p>
          <a:p>
            <a:pPr marL="285750" indent="-285750">
              <a:spcBef>
                <a:spcPts val="600"/>
              </a:spcBef>
              <a:buFont typeface="Arial" panose="020B0604020202020204" pitchFamily="34" charset="0"/>
              <a:buChar char="•"/>
              <a:defRPr/>
            </a:pPr>
            <a:r>
              <a:rPr lang="en-GB" sz="1400" b="1">
                <a:highlight>
                  <a:srgbClr val="FFFF00"/>
                </a:highlight>
              </a:rPr>
              <a:t>S32K3X4EVB-Q172</a:t>
            </a:r>
            <a:r>
              <a:rPr lang="en-GB" sz="1400"/>
              <a:t> – K26 MCU included </a:t>
            </a:r>
          </a:p>
          <a:p>
            <a:pPr marL="285750" marR="0" lvl="0" indent="-285750" algn="l" defTabSz="914400" rtl="0" eaLnBrk="1" fontAlgn="base" latinLnBrk="0" hangingPunct="1">
              <a:spcBef>
                <a:spcPts val="600"/>
              </a:spcBef>
              <a:spcAft>
                <a:spcPct val="0"/>
              </a:spcAft>
              <a:buClrTx/>
              <a:buSzTx/>
              <a:buFont typeface="Arial" panose="020B0604020202020204" pitchFamily="34" charset="0"/>
              <a:buChar char="•"/>
              <a:tabLst/>
              <a:defRPr/>
            </a:pPr>
            <a:r>
              <a:rPr lang="en-GB" sz="1400" b="1"/>
              <a:t>S32K3X4EVBQ172</a:t>
            </a:r>
            <a:r>
              <a:rPr lang="en-GB" sz="1400" b="1">
                <a:solidFill>
                  <a:srgbClr val="FF0000"/>
                </a:solidFill>
              </a:rPr>
              <a:t>ND</a:t>
            </a:r>
            <a:r>
              <a:rPr lang="en-GB" sz="1400"/>
              <a:t> – no K26 MCU,</a:t>
            </a:r>
            <a:br>
              <a:rPr lang="en-GB" sz="1400"/>
            </a:br>
            <a:r>
              <a:rPr lang="en-GB" sz="1400"/>
              <a:t>external debugger needed </a:t>
            </a:r>
            <a:endParaRPr lang="en-GB" sz="1400">
              <a:solidFill>
                <a:srgbClr val="000000"/>
              </a:solidFill>
              <a:latin typeface="Arial" panose="020B0604020202020204" pitchFamily="34" charset="0"/>
              <a:cs typeface="Arial" panose="020B0604020202020204" pitchFamily="34" charset="0"/>
            </a:endParaRPr>
          </a:p>
          <a:p>
            <a:pPr lvl="0">
              <a:spcBef>
                <a:spcPts val="600"/>
              </a:spcBef>
              <a:defRPr/>
            </a:pPr>
            <a:endParaRPr lang="en-GB" sz="1400" b="1">
              <a:hlinkClick r:id="rId5"/>
            </a:endParaRPr>
          </a:p>
          <a:p>
            <a:pPr lvl="0">
              <a:spcBef>
                <a:spcPts val="600"/>
              </a:spcBef>
              <a:defRPr/>
            </a:pPr>
            <a:r>
              <a:rPr lang="en-GB" sz="1400" b="1">
                <a:hlinkClick r:id="rId5"/>
              </a:rPr>
              <a:t>nxp.com/S32K344EVBQ172 </a:t>
            </a:r>
            <a:endParaRPr lang="en-GB" sz="1400" b="1"/>
          </a:p>
        </p:txBody>
      </p:sp>
      <p:pic>
        <p:nvPicPr>
          <p:cNvPr id="8" name="Picture 7">
            <a:extLst>
              <a:ext uri="{FF2B5EF4-FFF2-40B4-BE49-F238E27FC236}">
                <a16:creationId xmlns:a16="http://schemas.microsoft.com/office/drawing/2014/main" id="{CE5D8515-847E-472F-B29A-A5BAF10E0E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775" y="1592193"/>
            <a:ext cx="3276350" cy="1994084"/>
          </a:xfrm>
          <a:prstGeom prst="rect">
            <a:avLst/>
          </a:prstGeom>
        </p:spPr>
      </p:pic>
      <p:sp>
        <p:nvSpPr>
          <p:cNvPr id="2" name="TextBox 1">
            <a:extLst>
              <a:ext uri="{FF2B5EF4-FFF2-40B4-BE49-F238E27FC236}">
                <a16:creationId xmlns:a16="http://schemas.microsoft.com/office/drawing/2014/main" id="{4E40AB20-EC15-4D1F-9B55-04CA717EE95F}"/>
              </a:ext>
            </a:extLst>
          </p:cNvPr>
          <p:cNvSpPr txBox="1"/>
          <p:nvPr/>
        </p:nvSpPr>
        <p:spPr>
          <a:xfrm>
            <a:off x="9085384" y="276096"/>
            <a:ext cx="2984696" cy="275935"/>
          </a:xfrm>
          <a:prstGeom prst="rect">
            <a:avLst/>
          </a:prstGeom>
          <a:noFill/>
        </p:spPr>
        <p:txBody>
          <a:bodyPr wrap="square" lIns="91440" tIns="45720" rIns="91440" rtlCol="0" anchor="t">
            <a:noAutofit/>
          </a:bodyPr>
          <a:lstStyle/>
          <a:p>
            <a:pPr algn="ctr">
              <a:spcBef>
                <a:spcPts val="600"/>
              </a:spcBef>
            </a:pPr>
            <a:r>
              <a:rPr lang="en-GB" sz="1700">
                <a:highlight>
                  <a:srgbClr val="FFFF00"/>
                </a:highlight>
                <a:latin typeface="Arial" panose="020B0604020202020204" pitchFamily="34" charset="0"/>
                <a:cs typeface="Arial" panose="020B0604020202020204" pitchFamily="34" charset="0"/>
              </a:rPr>
              <a:t>NOW ORDERABLE</a:t>
            </a:r>
          </a:p>
        </p:txBody>
      </p:sp>
      <p:pic>
        <p:nvPicPr>
          <p:cNvPr id="6" name="Picture 5" descr="A close-up of a computer chip&#10;&#10;Description automatically generated with low confidence">
            <a:extLst>
              <a:ext uri="{FF2B5EF4-FFF2-40B4-BE49-F238E27FC236}">
                <a16:creationId xmlns:a16="http://schemas.microsoft.com/office/drawing/2014/main" id="{E71B0625-4113-4034-97A1-BB5B4B7F01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135" y="1586428"/>
            <a:ext cx="3867735" cy="2175601"/>
          </a:xfrm>
          <a:prstGeom prst="rect">
            <a:avLst/>
          </a:prstGeom>
        </p:spPr>
      </p:pic>
      <p:sp>
        <p:nvSpPr>
          <p:cNvPr id="15" name="TextBox 14">
            <a:extLst>
              <a:ext uri="{FF2B5EF4-FFF2-40B4-BE49-F238E27FC236}">
                <a16:creationId xmlns:a16="http://schemas.microsoft.com/office/drawing/2014/main" id="{4EA89BD1-AD61-46A0-9BB4-34557D03A808}"/>
              </a:ext>
            </a:extLst>
          </p:cNvPr>
          <p:cNvSpPr txBox="1"/>
          <p:nvPr/>
        </p:nvSpPr>
        <p:spPr>
          <a:xfrm>
            <a:off x="8147946" y="3542277"/>
            <a:ext cx="4021871" cy="2796507"/>
          </a:xfrm>
          <a:prstGeom prst="rect">
            <a:avLst/>
          </a:prstGeom>
          <a:noFill/>
        </p:spPr>
        <p:txBody>
          <a:bodyPr wrap="square" lIns="91440" tIns="45720" rIns="91440" rtlCol="0" anchor="t">
            <a:noAutofit/>
          </a:bodyPr>
          <a:lstStyle/>
          <a:p>
            <a:pPr marL="285750" indent="-285750">
              <a:spcBef>
                <a:spcPts val="600"/>
              </a:spcBef>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K312, 172MaxQFP</a:t>
            </a:r>
            <a:r>
              <a:rPr lang="en-GB" sz="1400"/>
              <a:t>	</a:t>
            </a:r>
          </a:p>
          <a:p>
            <a:pPr marL="285750" indent="-285750">
              <a:spcBef>
                <a:spcPts val="600"/>
              </a:spcBef>
              <a:buFont typeface="Arial" panose="020B0604020202020204" pitchFamily="34" charset="0"/>
              <a:buChar char="•"/>
              <a:defRPr/>
            </a:pPr>
            <a:r>
              <a:rPr lang="en-GB" sz="1400" b="1">
                <a:highlight>
                  <a:srgbClr val="FFFF00"/>
                </a:highlight>
              </a:rPr>
              <a:t>S32K312EVB-Q172</a:t>
            </a:r>
            <a:r>
              <a:rPr lang="en-GB" sz="1400"/>
              <a:t> – K26 MCU included </a:t>
            </a:r>
          </a:p>
          <a:p>
            <a:pPr lvl="0">
              <a:spcBef>
                <a:spcPts val="600"/>
              </a:spcBef>
              <a:defRPr/>
            </a:pPr>
            <a:endParaRPr lang="en-GB" sz="1400" b="1">
              <a:hlinkClick r:id="rId5"/>
            </a:endParaRPr>
          </a:p>
          <a:p>
            <a:pPr lvl="0">
              <a:spcBef>
                <a:spcPts val="600"/>
              </a:spcBef>
              <a:defRPr/>
            </a:pPr>
            <a:r>
              <a:rPr lang="en-GB" sz="1400" b="1">
                <a:hlinkClick r:id="rId8"/>
              </a:rPr>
              <a:t>nxp.com/S32K312EVBQ172 </a:t>
            </a:r>
            <a:endParaRPr lang="en-GB" sz="1400" b="1"/>
          </a:p>
        </p:txBody>
      </p:sp>
      <p:sp>
        <p:nvSpPr>
          <p:cNvPr id="3" name="TextBox 2">
            <a:extLst>
              <a:ext uri="{FF2B5EF4-FFF2-40B4-BE49-F238E27FC236}">
                <a16:creationId xmlns:a16="http://schemas.microsoft.com/office/drawing/2014/main" id="{7426EC93-0AA2-6013-4BC4-B83B5765F406}"/>
              </a:ext>
            </a:extLst>
          </p:cNvPr>
          <p:cNvSpPr txBox="1"/>
          <p:nvPr/>
        </p:nvSpPr>
        <p:spPr>
          <a:xfrm>
            <a:off x="8460112" y="988466"/>
            <a:ext cx="2721292" cy="603726"/>
          </a:xfrm>
          <a:prstGeom prst="rect">
            <a:avLst/>
          </a:prstGeom>
          <a:noFill/>
        </p:spPr>
        <p:txBody>
          <a:bodyPr wrap="square" lIns="91440" tIns="45720" rIns="91440" bIns="45720" rtlCol="0" anchor="t">
            <a:noAutofit/>
          </a:bodyPr>
          <a:lstStyle/>
          <a:p>
            <a:pPr marL="0" marR="0" lvl="0" indent="0" defTabSz="914400" rtl="0" eaLnBrk="1" fontAlgn="base" latinLnBrk="0" hangingPunct="1">
              <a:lnSpc>
                <a:spcPct val="90000"/>
              </a:lnSpc>
              <a:spcBef>
                <a:spcPts val="600"/>
              </a:spcBef>
              <a:spcAft>
                <a:spcPct val="0"/>
              </a:spcAft>
              <a:buClrTx/>
              <a:buSzTx/>
              <a:buFontTx/>
              <a:buNone/>
              <a:tabLst/>
              <a:defRPr/>
            </a:pPr>
            <a:r>
              <a:rPr lang="en-GB" sz="2000" b="1">
                <a:solidFill>
                  <a:srgbClr val="0070C0"/>
                </a:solidFill>
                <a:latin typeface="Arial"/>
                <a:cs typeface="Arial"/>
              </a:rPr>
              <a:t>S32K312EVB-Q172</a:t>
            </a:r>
            <a:endParaRPr kumimoji="0" lang="en-GB" sz="16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86569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reescale PowerPoint Template&amp;quot;&quot;/&gt;&lt;property id=&quot;20307&quot; value=&quot;257&quot;/&gt;&lt;/object&gt;&lt;object type=&quot;3&quot; unique_id=&quot;10005&quot;&gt;&lt;property id=&quot;20148&quot; value=&quot;5&quot;/&gt;&lt;property id=&quot;20300&quot; value=&quot;Slide 2 - &amp;quot;Sample Slide: Text Only&amp;quot;&quot;/&gt;&lt;property id=&quot;20307&quot; value=&quot;260&quot;/&gt;&lt;/object&gt;&lt;object type=&quot;3&quot; unique_id=&quot;10006&quot;&gt;&lt;property id=&quot;20148&quot; value=&quot;5&quot;/&gt;&lt;property id=&quot;20300&quot; value=&quot;Slide 3 - &amp;quot;Sample Slide: Text + 1 Graphic&amp;quot;&quot;/&gt;&lt;property id=&quot;20307&quot; value=&quot;264&quot;/&gt;&lt;/object&gt;&lt;object type=&quot;3&quot; unique_id=&quot;10007&quot;&gt;&lt;property id=&quot;20148&quot; value=&quot;5&quot;/&gt;&lt;property id=&quot;20300&quot; value=&quot;Slide 4 - &amp;quot;Sample Slide: Text + 1 Graphic&amp;quot;&quot;/&gt;&lt;property id=&quot;20307&quot; value=&quot;265&quot;/&gt;&lt;/object&gt;&lt;object type=&quot;3&quot; unique_id=&quot;10008&quot;&gt;&lt;property id=&quot;20148&quot; value=&quot;5&quot;/&gt;&lt;property id=&quot;20300&quot; value=&quot;Slide 5 - &amp;quot;Sample Slide: Text + 2 Graphics&amp;quot;&quot;/&gt;&lt;property id=&quot;20307&quot; value=&quot;266&quot;/&gt;&lt;/object&gt;&lt;object type=&quot;3&quot; unique_id=&quot;10009&quot;&gt;&lt;property id=&quot;20148&quot; value=&quot;5&quot;/&gt;&lt;property id=&quot;20300&quot; value=&quot;Slide 6 - &amp;quot;Sample Slide: Text + 2 Graphics&amp;quot;&quot;/&gt;&lt;property id=&quot;20307&quot; value=&quot;267&quot;/&gt;&lt;/object&gt;&lt;object type=&quot;3&quot; unique_id=&quot;10010&quot;&gt;&lt;property id=&quot;20148&quot; value=&quot;5&quot;/&gt;&lt;property id=&quot;20300&quot; value=&quot;Slide 7 - &amp;quot;Sample Slide: Text + 3 Graphics&amp;quot;&quot;/&gt;&lt;property id=&quot;20307&quot; value=&quot;268&quot;/&gt;&lt;/object&gt;&lt;object type=&quot;3&quot; unique_id=&quot;10011&quot;&gt;&lt;property id=&quot;20148&quot; value=&quot;5&quot;/&gt;&lt;property id=&quot;20300&quot; value=&quot;Slide 8 - &amp;quot;Sample Slide: Text + 3 Graphics&amp;quot;&quot;/&gt;&lt;property id=&quot;20307&quot; value=&quot;269&quot;/&gt;&lt;/object&gt;&lt;object type=&quot;3&quot; unique_id=&quot;10012&quot;&gt;&lt;property id=&quot;20148&quot; value=&quot;5&quot;/&gt;&lt;property id=&quot;20300&quot; value=&quot;Slide 9 - &amp;quot;Sample Slide: Text and Logos&amp;quot;&quot;/&gt;&lt;property id=&quot;20307&quot; value=&quot;270&quot;/&gt;&lt;/object&gt;&lt;object type=&quot;3&quot; unique_id=&quot;10013&quot;&gt;&lt;property id=&quot;20148&quot; value=&quot;5&quot;/&gt;&lt;property id=&quot;20300&quot; value=&quot;Slide 10 - &amp;quot;Sample Slide: Text and Logos&amp;quot;&quot;/&gt;&lt;property id=&quot;20307&quot; value=&quot;271&quot;/&gt;&lt;/object&gt;&lt;object type=&quot;3&quot; unique_id=&quot;10014&quot;&gt;&lt;property id=&quot;20148&quot; value=&quot;5&quot;/&gt;&lt;property id=&quot;20300&quot; value=&quot;Slide 11 - &amp;quot;Sample Slide: Bar Graph&amp;quot;&quot;/&gt;&lt;property id=&quot;20307&quot; value=&quot;276&quot;/&gt;&lt;/object&gt;&lt;object type=&quot;3&quot; unique_id=&quot;10015&quot;&gt;&lt;property id=&quot;20148&quot; value=&quot;5&quot;/&gt;&lt;property id=&quot;20300&quot; value=&quot;Slide 12 - &amp;quot;Sample Slide: Bar Graph Quadrant&amp;quot;&quot;/&gt;&lt;property id=&quot;20307&quot; value=&quot;296&quot;/&gt;&lt;/object&gt;&lt;object type=&quot;3&quot; unique_id=&quot;10016&quot;&gt;&lt;property id=&quot;20148&quot; value=&quot;5&quot;/&gt;&lt;property id=&quot;20300&quot; value=&quot;Slide 13 - &amp;quot;Sample Slide: Pie Graph&amp;quot;&quot;/&gt;&lt;property id=&quot;20307&quot; value=&quot;277&quot;/&gt;&lt;/object&gt;&lt;object type=&quot;3&quot; unique_id=&quot;10017&quot;&gt;&lt;property id=&quot;20148&quot; value=&quot;5&quot;/&gt;&lt;property id=&quot;20300&quot; value=&quot;Slide 14 - &amp;quot;Sample Slide: Line Graph Quadrant&amp;quot;&quot;/&gt;&lt;property id=&quot;20307&quot; value=&quot;278&quot;/&gt;&lt;/object&gt;&lt;object type=&quot;3&quot; unique_id=&quot;10018&quot;&gt;&lt;property id=&quot;20148&quot; value=&quot;5&quot;/&gt;&lt;property id=&quot;20300&quot; value=&quot;Slide 15 - &amp;quot;Sample Slide: Line Graph&amp;quot;&quot;/&gt;&lt;property id=&quot;20307&quot; value=&quot;297&quot;/&gt;&lt;/object&gt;&lt;object type=&quot;3&quot; unique_id=&quot;10019&quot;&gt;&lt;property id=&quot;20148&quot; value=&quot;5&quot;/&gt;&lt;property id=&quot;20300&quot; value=&quot;Slide 16 - &amp;quot;Sample Slide: Diagram Slide&amp;quot;&quot;/&gt;&lt;property id=&quot;20307&quot; value=&quot;283&quot;/&gt;&lt;/object&gt;&lt;object type=&quot;3&quot; unique_id=&quot;10020&quot;&gt;&lt;property id=&quot;20148&quot; value=&quot;5&quot;/&gt;&lt;property id=&quot;20300&quot; value=&quot;Slide 17&quot;/&gt;&lt;property id=&quot;20307&quot; value=&quot;287&quot;/&gt;&lt;/object&gt;&lt;object type=&quot;3&quot; unique_id=&quot;10021&quot;&gt;&lt;property id=&quot;20148&quot; value=&quot;5&quot;/&gt;&lt;property id=&quot;20300&quot; value=&quot;Slide 18 - &amp;quot;Sample Slide: Text Treatments&amp;quot;&quot;/&gt;&lt;property id=&quot;20307&quot; value=&quot;289&quot;/&gt;&lt;/object&gt;&lt;object type=&quot;3&quot; unique_id=&quot;10022&quot;&gt;&lt;property id=&quot;20148&quot; value=&quot;5&quot;/&gt;&lt;property id=&quot;20300&quot; value=&quot;Slide 19 - &amp;quot;Sample Slide: Timeline&amp;quot;&quot;/&gt;&lt;property id=&quot;20307&quot; value=&quot;290&quot;/&gt;&lt;/object&gt;&lt;object type=&quot;3&quot; unique_id=&quot;10023&quot;&gt;&lt;property id=&quot;20148&quot; value=&quot;5&quot;/&gt;&lt;property id=&quot;20300&quot; value=&quot;Slide 20 - &amp;quot;Sample Slide: Timeline 2&amp;quot;&quot;/&gt;&lt;property id=&quot;20307&quot; value=&quot;294&quot;/&gt;&lt;/object&gt;&lt;object type=&quot;3&quot; unique_id=&quot;10024&quot;&gt;&lt;property id=&quot;20148&quot; value=&quot;5&quot;/&gt;&lt;property id=&quot;20300&quot; value=&quot;Slide 21 - &amp;quot;Sample Slide: Charts&amp;quot;&quot;/&gt;&lt;property id=&quot;20307&quot; value=&quot;295&quot;/&gt;&lt;/object&gt;&lt;object type=&quot;3&quot; unique_id=&quot;10025&quot;&gt;&lt;property id=&quot;20148&quot; value=&quot;5&quot;/&gt;&lt;property id=&quot;20300&quot; value=&quot;Slide 22 - &amp;quot;New Freescale Colors&amp;quot;&quot;/&gt;&lt;property id=&quot;20307&quot; value=&quot;293&quot;/&gt;&lt;/object&gt;&lt;object type=&quot;3&quot; unique_id=&quot;10026&quot;&gt;&lt;property id=&quot;20148&quot; value=&quot;5&quot;/&gt;&lt;property id=&quot;20300&quot; value=&quot;Slide 23 - &amp;quot;Sample Slide: Blank White Page&amp;quot;&quot;/&gt;&lt;property id=&quot;20307&quot; value=&quot;288&quot;/&gt;&lt;/object&gt;&lt;object type=&quot;3&quot; unique_id=&quot;10027&quot;&gt;&lt;property id=&quot;20148&quot; value=&quot;5&quot;/&gt;&lt;property id=&quot;20300&quot; value=&quot;Slide 24&quot;/&gt;&lt;property id=&quot;20307&quot; value=&quot;29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Content Slide">
  <a:themeElements>
    <a:clrScheme name="DEC NXP color pallete">
      <a:dk1>
        <a:srgbClr val="000000"/>
      </a:dk1>
      <a:lt1>
        <a:sysClr val="window" lastClr="FFFFFF"/>
      </a:lt1>
      <a:dk2>
        <a:srgbClr val="DADADA"/>
      </a:dk2>
      <a:lt2>
        <a:srgbClr val="FFFFFF"/>
      </a:lt2>
      <a:accent1>
        <a:srgbClr val="4FABE3"/>
      </a:accent1>
      <a:accent2>
        <a:srgbClr val="1A48AA"/>
      </a:accent2>
      <a:accent3>
        <a:srgbClr val="97B81E"/>
      </a:accent3>
      <a:accent4>
        <a:srgbClr val="FF9B09"/>
      </a:accent4>
      <a:accent5>
        <a:srgbClr val="58595B"/>
      </a:accent5>
      <a:accent6>
        <a:srgbClr val="001B46"/>
      </a:accent6>
      <a:hlink>
        <a:srgbClr val="4FABE3"/>
      </a:hlink>
      <a:folHlink>
        <a:srgbClr val="4FABE3"/>
      </a:folHlink>
    </a:clrScheme>
    <a:fontScheme name="Master_PPT_Confident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182880" tIns="182880" rIns="182880" bIns="182880" rtlCol="0" anchor="t"/>
      <a:lstStyle>
        <a:defPPr algn="l">
          <a:defRPr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1440" tIns="45720" rIns="91440" rtlCol="0" anchor="t">
        <a:noAutofit/>
      </a:bodyPr>
      <a:lstStyle>
        <a:defPPr algn="l">
          <a:spcBef>
            <a:spcPts val="600"/>
          </a:spcBef>
          <a:defRPr sz="1700" dirty="0">
            <a:latin typeface="Arial" panose="020B0604020202020204" pitchFamily="34" charset="0"/>
            <a:cs typeface="Arial" panose="020B0604020202020204" pitchFamily="34" charset="0"/>
          </a:defRPr>
        </a:defPPr>
      </a:lstStyle>
    </a:txDef>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XP_Public _template_2021_051021" id="{2288C11F-C275-7740-BB49-4B4A8995BBFB}" vid="{FFDB6ACB-44E9-574C-AAB7-C982D3593FAE}"/>
    </a:ext>
  </a:extLst>
</a:theme>
</file>

<file path=ppt/theme/theme2.xml><?xml version="1.0" encoding="utf-8"?>
<a:theme xmlns:a="http://schemas.openxmlformats.org/drawingml/2006/main" name="Logo Slide">
  <a:themeElements>
    <a:clrScheme name="DEC NXP color pallete">
      <a:dk1>
        <a:srgbClr val="000000"/>
      </a:dk1>
      <a:lt1>
        <a:sysClr val="window" lastClr="FFFFFF"/>
      </a:lt1>
      <a:dk2>
        <a:srgbClr val="DADADA"/>
      </a:dk2>
      <a:lt2>
        <a:srgbClr val="FFFFFF"/>
      </a:lt2>
      <a:accent1>
        <a:srgbClr val="4FABE3"/>
      </a:accent1>
      <a:accent2>
        <a:srgbClr val="1A48AA"/>
      </a:accent2>
      <a:accent3>
        <a:srgbClr val="97B81E"/>
      </a:accent3>
      <a:accent4>
        <a:srgbClr val="FF9B09"/>
      </a:accent4>
      <a:accent5>
        <a:srgbClr val="58595B"/>
      </a:accent5>
      <a:accent6>
        <a:srgbClr val="001B46"/>
      </a:accent6>
      <a:hlink>
        <a:srgbClr val="4FABE3"/>
      </a:hlink>
      <a:folHlink>
        <a:srgbClr val="4FABE3"/>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XP_Public _template_2021_051021" id="{2288C11F-C275-7740-BB49-4B4A8995BBFB}" vid="{B9EAADDE-A357-DD4E-AD7A-16D26A20B9D6}"/>
    </a:ext>
  </a:extLst>
</a:theme>
</file>

<file path=ppt/theme/theme3.xml><?xml version="1.0" encoding="utf-8"?>
<a:theme xmlns:a="http://schemas.openxmlformats.org/drawingml/2006/main" name="1_Master Content Slide">
  <a:themeElements>
    <a:clrScheme name="DEC NXP color pallete">
      <a:dk1>
        <a:srgbClr val="000000"/>
      </a:dk1>
      <a:lt1>
        <a:sysClr val="window" lastClr="FFFFFF"/>
      </a:lt1>
      <a:dk2>
        <a:srgbClr val="DADADA"/>
      </a:dk2>
      <a:lt2>
        <a:srgbClr val="FFFFFF"/>
      </a:lt2>
      <a:accent1>
        <a:srgbClr val="4FABE3"/>
      </a:accent1>
      <a:accent2>
        <a:srgbClr val="1A48AA"/>
      </a:accent2>
      <a:accent3>
        <a:srgbClr val="97B81E"/>
      </a:accent3>
      <a:accent4>
        <a:srgbClr val="FF9B09"/>
      </a:accent4>
      <a:accent5>
        <a:srgbClr val="58595B"/>
      </a:accent5>
      <a:accent6>
        <a:srgbClr val="001B46"/>
      </a:accent6>
      <a:hlink>
        <a:srgbClr val="4FABE3"/>
      </a:hlink>
      <a:folHlink>
        <a:srgbClr val="4FABE3"/>
      </a:folHlink>
    </a:clrScheme>
    <a:fontScheme name="Master_PPT_Confident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182880" tIns="182880" rIns="182880" bIns="182880" rtlCol="0" anchor="t"/>
      <a:lstStyle>
        <a:defPPr algn="l">
          <a:defRPr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1440" tIns="45720" rIns="91440" rtlCol="0" anchor="t">
        <a:noAutofit/>
      </a:bodyPr>
      <a:lstStyle>
        <a:defPPr algn="l">
          <a:spcBef>
            <a:spcPts val="600"/>
          </a:spcBef>
          <a:defRPr sz="1700" dirty="0">
            <a:latin typeface="Arial" panose="020B0604020202020204" pitchFamily="34" charset="0"/>
            <a:cs typeface="Arial" panose="020B0604020202020204" pitchFamily="34" charset="0"/>
          </a:defRPr>
        </a:defPPr>
      </a:lstStyle>
    </a:txDef>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0" id="{67C30B86-B2D5-234E-ABFA-0B4F82C32852}" vid="{259346A0-3CDC-7B40-9E90-90A1E75ED952}"/>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672b8b-43e2-4139-8cd1-27ad03f081e7" xsi:nil="true"/>
    <lcf76f155ced4ddcb4097134ff3c332f xmlns="607d20e7-4f37-4f03-a27b-1b1b591c24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3325141387434DA47D58A84351A27F" ma:contentTypeVersion="15" ma:contentTypeDescription="Create a new document." ma:contentTypeScope="" ma:versionID="f03f062c781f1dc9cbef0fbf05082165">
  <xsd:schema xmlns:xsd="http://www.w3.org/2001/XMLSchema" xmlns:xs="http://www.w3.org/2001/XMLSchema" xmlns:p="http://schemas.microsoft.com/office/2006/metadata/properties" xmlns:ns2="607d20e7-4f37-4f03-a27b-1b1b591c244b" xmlns:ns3="85edb1d4-4399-49c0-a01b-ef6610402aa5" xmlns:ns4="c4672b8b-43e2-4139-8cd1-27ad03f081e7" targetNamespace="http://schemas.microsoft.com/office/2006/metadata/properties" ma:root="true" ma:fieldsID="e50c5da7a2eac778504ca999ea6a3d46" ns2:_="" ns3:_="" ns4:_="">
    <xsd:import namespace="607d20e7-4f37-4f03-a27b-1b1b591c244b"/>
    <xsd:import namespace="85edb1d4-4399-49c0-a01b-ef6610402aa5"/>
    <xsd:import namespace="c4672b8b-43e2-4139-8cd1-27ad03f081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7d20e7-4f37-4f03-a27b-1b1b591c24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ae9cabe-f4d8-44ae-a6f0-8d11cb15c1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edb1d4-4399-49c0-a01b-ef6610402a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672b8b-43e2-4139-8cd1-27ad03f081e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816d9cd-6bff-45d9-8347-b80b5efc0892}" ma:internalName="TaxCatchAll" ma:showField="CatchAllData" ma:web="85edb1d4-4399-49c0-a01b-ef6610402a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9A4010-D6CF-40FD-8572-88860F638171}">
  <ds:schemaRefs>
    <ds:schemaRef ds:uri="607d20e7-4f37-4f03-a27b-1b1b591c244b"/>
    <ds:schemaRef ds:uri="85edb1d4-4399-49c0-a01b-ef6610402aa5"/>
    <ds:schemaRef ds:uri="c4672b8b-43e2-4139-8cd1-27ad03f081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C2B4F7-558B-41D4-B735-684FEEF1823D}">
  <ds:schemaRefs>
    <ds:schemaRef ds:uri="http://schemas.microsoft.com/sharepoint/v3/contenttype/forms"/>
  </ds:schemaRefs>
</ds:datastoreItem>
</file>

<file path=customXml/itemProps3.xml><?xml version="1.0" encoding="utf-8"?>
<ds:datastoreItem xmlns:ds="http://schemas.openxmlformats.org/officeDocument/2006/customXml" ds:itemID="{D7B5B094-0E00-46CB-BA5A-D5B5796CDCDB}">
  <ds:schemaRefs>
    <ds:schemaRef ds:uri="607d20e7-4f37-4f03-a27b-1b1b591c244b"/>
    <ds:schemaRef ds:uri="85edb1d4-4399-49c0-a01b-ef6610402aa5"/>
    <ds:schemaRef ds:uri="c4672b8b-43e2-4139-8cd1-27ad03f081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Master Content Slide</Template>
  <TotalTime>0</TotalTime>
  <Application>Microsoft Office PowerPoint</Application>
  <PresentationFormat>Widescreen</PresentationFormat>
  <Slides>22</Slides>
  <Notes>12</Notes>
  <HiddenSlides>0</HiddenSlide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Master Content Slide</vt:lpstr>
      <vt:lpstr>Logo Slide</vt:lpstr>
      <vt:lpstr>1_Master Content Slide</vt:lpstr>
      <vt:lpstr>S32k3 microcontroller family for automotive and industrial Tackling cost and complexity of automotive software development </vt:lpstr>
      <vt:lpstr>PowerPoint Presentation</vt:lpstr>
      <vt:lpstr>S32k3: expanding the S32 platform</vt:lpstr>
      <vt:lpstr>PowerPoint Presentation</vt:lpstr>
      <vt:lpstr>S32K3xx 512 KB - 4 MB Device Feature Overview</vt:lpstr>
      <vt:lpstr>PowerPoint Presentation</vt:lpstr>
      <vt:lpstr>S32k3 Documentation</vt:lpstr>
      <vt:lpstr>S32K3 silicon</vt:lpstr>
      <vt:lpstr>S32k3 Hardware tools</vt:lpstr>
      <vt:lpstr>S32K3 Evb overview</vt:lpstr>
      <vt:lpstr>s32K3 EVB – External / 3rd party Debugger support</vt:lpstr>
      <vt:lpstr>S32K3 Software Offerings: premium / standard / reference</vt:lpstr>
      <vt:lpstr>Real-Time DRIVERS (RTD) new, innovative software drivers for AUTOSAR and non-AUTOSAR applications</vt:lpstr>
      <vt:lpstr>Real-Time DRIVERS (RTD) – OVERVIEW</vt:lpstr>
      <vt:lpstr>S32K3 Security solution overview </vt:lpstr>
      <vt:lpstr>S32K3 safety software overview</vt:lpstr>
      <vt:lpstr>communication for multicore processors &amp; controllers – IPCF SOLUTION </vt:lpstr>
      <vt:lpstr>IPCF: RTOS to RTOS Shared Memory Use-case (K3 context)</vt:lpstr>
      <vt:lpstr>S32K3 Software and Tools Overview </vt:lpstr>
      <vt:lpstr>DFAE Training materials</vt:lpstr>
      <vt:lpstr>What happens next? / call to action!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NXP PowerPoint Template 2021 public</dc:title>
  <dc:subject>51021 update 2021</dc:subject>
  <dc:creator>Jan Kiker</dc:creator>
  <dc:description>333696-CS_2020 PowerPoint Template</dc:description>
  <cp:revision>1</cp:revision>
  <dcterms:created xsi:type="dcterms:W3CDTF">2021-06-18T20:48:44Z</dcterms:created>
  <dcterms:modified xsi:type="dcterms:W3CDTF">2022-07-25T21:09:03Z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0x010100FB3325141387434DA47D58A84351A27F</vt:lpwstr>
  </property>
  <property fmtid="{D5CDD505-2E9C-101B-9397-08002B2CF9AE}" pid="3" name="MediaServiceImageTags">
    <vt:lpwstr/>
  </property>
</Properties>
</file>